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61" r:id="rId2"/>
    <p:sldId id="257" r:id="rId3"/>
    <p:sldId id="258" r:id="rId4"/>
    <p:sldId id="262" r:id="rId5"/>
    <p:sldId id="263" r:id="rId6"/>
    <p:sldId id="265" r:id="rId7"/>
    <p:sldId id="266" r:id="rId8"/>
    <p:sldId id="280" r:id="rId9"/>
    <p:sldId id="281" r:id="rId10"/>
    <p:sldId id="282" r:id="rId11"/>
    <p:sldId id="283" r:id="rId12"/>
    <p:sldId id="284" r:id="rId13"/>
    <p:sldId id="285" r:id="rId14"/>
    <p:sldId id="286" r:id="rId15"/>
    <p:sldId id="296" r:id="rId16"/>
    <p:sldId id="268" r:id="rId17"/>
    <p:sldId id="267" r:id="rId18"/>
    <p:sldId id="278" r:id="rId19"/>
    <p:sldId id="269" r:id="rId20"/>
    <p:sldId id="270" r:id="rId21"/>
    <p:sldId id="271" r:id="rId22"/>
    <p:sldId id="272" r:id="rId23"/>
    <p:sldId id="273" r:id="rId24"/>
    <p:sldId id="274" r:id="rId25"/>
    <p:sldId id="275" r:id="rId26"/>
    <p:sldId id="277" r:id="rId27"/>
    <p:sldId id="302" r:id="rId28"/>
    <p:sldId id="299" r:id="rId29"/>
    <p:sldId id="297" r:id="rId30"/>
    <p:sldId id="303" r:id="rId31"/>
    <p:sldId id="276" r:id="rId32"/>
  </p:sldIdLst>
  <p:sldSz cx="12192000" cy="685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Sheet1!$A$5</c:f>
              <c:strCache>
                <c:ptCount val="1"/>
                <c:pt idx="0">
                  <c:v>Disabled</c:v>
                </c:pt>
              </c:strCache>
            </c:strRef>
          </c:tx>
          <c:spPr>
            <a:solidFill>
              <a:schemeClr val="accent1"/>
            </a:solidFill>
            <a:ln>
              <a:noFill/>
            </a:ln>
            <a:effectLst/>
          </c:spPr>
          <c:invertIfNegative val="0"/>
          <c:cat>
            <c:strRef>
              <c:f>Sheet1!$B$3:$G$3</c:f>
              <c:strCache>
                <c:ptCount val="6"/>
                <c:pt idx="0">
                  <c:v>2011/12</c:v>
                </c:pt>
                <c:pt idx="1">
                  <c:v>2012/13</c:v>
                </c:pt>
                <c:pt idx="2">
                  <c:v>2013/14</c:v>
                </c:pt>
                <c:pt idx="3">
                  <c:v>2014/15</c:v>
                </c:pt>
                <c:pt idx="4">
                  <c:v>2015/16</c:v>
                </c:pt>
                <c:pt idx="5">
                  <c:v>2016/17</c:v>
                </c:pt>
              </c:strCache>
            </c:strRef>
          </c:cat>
          <c:val>
            <c:numRef>
              <c:f>Sheet1!$B$5:$G$5</c:f>
              <c:numCache>
                <c:formatCode>General</c:formatCode>
                <c:ptCount val="6"/>
                <c:pt idx="0">
                  <c:v>1019</c:v>
                </c:pt>
                <c:pt idx="1">
                  <c:v>1038</c:v>
                </c:pt>
                <c:pt idx="2">
                  <c:v>1082</c:v>
                </c:pt>
                <c:pt idx="3">
                  <c:v>1132</c:v>
                </c:pt>
                <c:pt idx="4">
                  <c:v>1283</c:v>
                </c:pt>
                <c:pt idx="5">
                  <c:v>1446</c:v>
                </c:pt>
              </c:numCache>
            </c:numRef>
          </c:val>
          <c:extLst>
            <c:ext xmlns:c16="http://schemas.microsoft.com/office/drawing/2014/chart" uri="{C3380CC4-5D6E-409C-BE32-E72D297353CC}">
              <c16:uniqueId val="{00000000-7869-4F32-B7C4-F61D47BEAB10}"/>
            </c:ext>
          </c:extLst>
        </c:ser>
        <c:dLbls>
          <c:showLegendKey val="0"/>
          <c:showVal val="0"/>
          <c:showCatName val="0"/>
          <c:showSerName val="0"/>
          <c:showPercent val="0"/>
          <c:showBubbleSize val="0"/>
        </c:dLbls>
        <c:gapWidth val="33"/>
        <c:overlap val="-4"/>
        <c:axId val="88923520"/>
        <c:axId val="89238912"/>
      </c:barChart>
      <c:catAx>
        <c:axId val="8892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238912"/>
        <c:crosses val="autoZero"/>
        <c:auto val="1"/>
        <c:lblAlgn val="ctr"/>
        <c:lblOffset val="100"/>
        <c:noMultiLvlLbl val="0"/>
      </c:catAx>
      <c:valAx>
        <c:axId val="8923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923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manualLayout>
          <c:layoutTarget val="inner"/>
          <c:xMode val="edge"/>
          <c:yMode val="edge"/>
          <c:x val="8.3672453012380021E-2"/>
          <c:y val="0.13111230070670887"/>
          <c:w val="0.89756485354535864"/>
          <c:h val="0.7346971234582752"/>
        </c:manualLayout>
      </c:layout>
      <c:barChart>
        <c:barDir val="col"/>
        <c:grouping val="clustered"/>
        <c:varyColors val="0"/>
        <c:ser>
          <c:idx val="0"/>
          <c:order val="0"/>
          <c:tx>
            <c:strRef>
              <c:f>'Data Sheet'!$B$10</c:f>
              <c:strCache>
                <c:ptCount val="1"/>
                <c:pt idx="0">
                  <c:v>Two or more impairments/conditions</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chemeClr val="accent1"/>
                </a:solidFill>
              </a:ln>
              <a:effectLst/>
            </c:spPr>
            <c:trendlineType val="linear"/>
            <c:dispRSqr val="0"/>
            <c:dispEq val="0"/>
          </c:trendline>
          <c:cat>
            <c:strRef>
              <c:f>('Data Sheet'!$E$1,'Data Sheet'!$H$1,'Data Sheet'!$K$1,'Data Sheet'!$N$1,'Data Sheet'!$Q$1,'Data Sheet'!$T$1)</c:f>
              <c:strCache>
                <c:ptCount val="6"/>
                <c:pt idx="0">
                  <c:v>2011-12 Total</c:v>
                </c:pt>
                <c:pt idx="1">
                  <c:v>2012-13 Total</c:v>
                </c:pt>
                <c:pt idx="2">
                  <c:v>2013-14 Total</c:v>
                </c:pt>
                <c:pt idx="3">
                  <c:v>2014-15 Total</c:v>
                </c:pt>
                <c:pt idx="4">
                  <c:v>2015-16 Total</c:v>
                </c:pt>
                <c:pt idx="5">
                  <c:v>2016-17 Total</c:v>
                </c:pt>
              </c:strCache>
            </c:strRef>
          </c:cat>
          <c:val>
            <c:numRef>
              <c:f>('Data Sheet'!$E$10,'Data Sheet'!$H$10,'Data Sheet'!$K$10,'Data Sheet'!$N$10,'Data Sheet'!$Q$10,'Data Sheet'!$T$10)</c:f>
              <c:numCache>
                <c:formatCode>General</c:formatCode>
                <c:ptCount val="6"/>
                <c:pt idx="0">
                  <c:v>33</c:v>
                </c:pt>
                <c:pt idx="1">
                  <c:v>46</c:v>
                </c:pt>
                <c:pt idx="2">
                  <c:v>60</c:v>
                </c:pt>
                <c:pt idx="3">
                  <c:v>66</c:v>
                </c:pt>
                <c:pt idx="4">
                  <c:v>70</c:v>
                </c:pt>
                <c:pt idx="5">
                  <c:v>82</c:v>
                </c:pt>
              </c:numCache>
            </c:numRef>
          </c:val>
          <c:extLst>
            <c:ext xmlns:c16="http://schemas.microsoft.com/office/drawing/2014/chart" uri="{C3380CC4-5D6E-409C-BE32-E72D297353CC}">
              <c16:uniqueId val="{00000000-58B4-4EF6-83A2-B12FF0F9367B}"/>
            </c:ext>
          </c:extLst>
        </c:ser>
        <c:dLbls>
          <c:showLegendKey val="0"/>
          <c:showVal val="1"/>
          <c:showCatName val="0"/>
          <c:showSerName val="0"/>
          <c:showPercent val="0"/>
          <c:showBubbleSize val="0"/>
        </c:dLbls>
        <c:gapWidth val="267"/>
        <c:overlap val="-43"/>
        <c:axId val="71922432"/>
        <c:axId val="71924352"/>
      </c:barChart>
      <c:catAx>
        <c:axId val="71922432"/>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US" dirty="0"/>
                  <a:t>Academic 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71924352"/>
        <c:crosses val="autoZero"/>
        <c:auto val="1"/>
        <c:lblAlgn val="ctr"/>
        <c:lblOffset val="100"/>
        <c:noMultiLvlLbl val="0"/>
      </c:catAx>
      <c:valAx>
        <c:axId val="71924352"/>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US" dirty="0"/>
                  <a:t>No. of Students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71922432"/>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dirty="0"/>
              <a:t>Social/communication impairment </a:t>
            </a:r>
            <a:r>
              <a:rPr lang="en-US" dirty="0" smtClean="0"/>
              <a:t>e.g.. </a:t>
            </a:r>
            <a:r>
              <a:rPr lang="en-US" dirty="0"/>
              <a:t>autism</a:t>
            </a:r>
          </a:p>
        </c:rich>
      </c:tx>
      <c:layout>
        <c:manualLayout>
          <c:xMode val="edge"/>
          <c:yMode val="edge"/>
          <c:x val="0.2475049916298705"/>
          <c:y val="0"/>
        </c:manualLayout>
      </c:layout>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'Data Sheet'!$B$3</c:f>
              <c:strCache>
                <c:ptCount val="1"/>
                <c:pt idx="0">
                  <c:v>Social/communication impairment e.g. autism</c:v>
                </c:pt>
              </c:strCache>
            </c:strRef>
          </c:tx>
          <c:spPr>
            <a:solidFill>
              <a:srgbClr val="ED7D3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chemeClr val="accent1"/>
                </a:solidFill>
              </a:ln>
              <a:effectLst/>
            </c:spPr>
            <c:trendlineType val="linear"/>
            <c:dispRSqr val="0"/>
            <c:dispEq val="0"/>
          </c:trendline>
          <c:cat>
            <c:strRef>
              <c:f>('Data Sheet'!$E$2,'Data Sheet'!$H$2,'Data Sheet'!$K$2,'Data Sheet'!$N$2,'Data Sheet'!$Q$2,'Data Sheet'!$T$2)</c:f>
              <c:strCache>
                <c:ptCount val="6"/>
                <c:pt idx="0">
                  <c:v>2011-12</c:v>
                </c:pt>
                <c:pt idx="1">
                  <c:v>2012-13</c:v>
                </c:pt>
                <c:pt idx="2">
                  <c:v>2013-14</c:v>
                </c:pt>
                <c:pt idx="3">
                  <c:v>2014-15</c:v>
                </c:pt>
                <c:pt idx="4">
                  <c:v>2015-16</c:v>
                </c:pt>
                <c:pt idx="5">
                  <c:v>2016-17</c:v>
                </c:pt>
              </c:strCache>
            </c:strRef>
          </c:cat>
          <c:val>
            <c:numRef>
              <c:f>('Data Sheet'!$E$3,'Data Sheet'!$H$3,'Data Sheet'!$K$3,'Data Sheet'!$N$3,'Data Sheet'!$Q$3,'Data Sheet'!$T$3)</c:f>
              <c:numCache>
                <c:formatCode>General</c:formatCode>
                <c:ptCount val="6"/>
                <c:pt idx="0">
                  <c:v>18</c:v>
                </c:pt>
                <c:pt idx="1">
                  <c:v>32</c:v>
                </c:pt>
                <c:pt idx="2">
                  <c:v>45</c:v>
                </c:pt>
                <c:pt idx="3">
                  <c:v>48</c:v>
                </c:pt>
                <c:pt idx="4">
                  <c:v>54</c:v>
                </c:pt>
                <c:pt idx="5">
                  <c:v>66</c:v>
                </c:pt>
              </c:numCache>
            </c:numRef>
          </c:val>
          <c:extLst>
            <c:ext xmlns:c16="http://schemas.microsoft.com/office/drawing/2014/chart" uri="{C3380CC4-5D6E-409C-BE32-E72D297353CC}">
              <c16:uniqueId val="{00000000-2E4B-4A0F-BB15-8E936BDE6F6F}"/>
            </c:ext>
          </c:extLst>
        </c:ser>
        <c:dLbls>
          <c:showLegendKey val="0"/>
          <c:showVal val="1"/>
          <c:showCatName val="0"/>
          <c:showSerName val="0"/>
          <c:showPercent val="0"/>
          <c:showBubbleSize val="0"/>
        </c:dLbls>
        <c:gapWidth val="267"/>
        <c:overlap val="-43"/>
        <c:axId val="75641984"/>
        <c:axId val="75643904"/>
      </c:barChart>
      <c:catAx>
        <c:axId val="75641984"/>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US" dirty="0"/>
                  <a:t>Academic 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75643904"/>
        <c:crosses val="autoZero"/>
        <c:auto val="1"/>
        <c:lblAlgn val="ctr"/>
        <c:lblOffset val="100"/>
        <c:noMultiLvlLbl val="0"/>
      </c:catAx>
      <c:valAx>
        <c:axId val="75643904"/>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US" dirty="0"/>
                  <a:t>No. of Students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75641984"/>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dirty="0"/>
              <a:t>Illness/health condition </a:t>
            </a:r>
            <a:r>
              <a:rPr lang="en-US" dirty="0" smtClean="0"/>
              <a:t>e.g. </a:t>
            </a:r>
            <a:r>
              <a:rPr lang="en-US" dirty="0"/>
              <a:t>diabetes</a:t>
            </a:r>
          </a:p>
        </c:rich>
      </c:tx>
      <c:overlay val="0"/>
      <c:spPr>
        <a:noFill/>
        <a:ln>
          <a:noFill/>
        </a:ln>
        <a:effectLst/>
      </c:spPr>
      <c:txPr>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'Data Sheet'!$B$6</c:f>
              <c:strCache>
                <c:ptCount val="1"/>
                <c:pt idx="0">
                  <c:v>Illness/health condition e.g diabetes</c:v>
                </c:pt>
              </c:strCache>
            </c:strRef>
          </c:tx>
          <c:spPr>
            <a:solidFill>
              <a:srgbClr val="70AD47">
                <a:lumMod val="20000"/>
                <a:lumOff val="80000"/>
              </a:srgbClr>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chemeClr val="accent1"/>
                </a:solidFill>
              </a:ln>
              <a:effectLst/>
            </c:spPr>
            <c:trendlineType val="linear"/>
            <c:dispRSqr val="0"/>
            <c:dispEq val="0"/>
          </c:trendline>
          <c:cat>
            <c:strRef>
              <c:f>('Data Sheet'!$E$2,'Data Sheet'!$H$2,'Data Sheet'!$K$2,'Data Sheet'!$N$2,'Data Sheet'!$Q$2,'Data Sheet'!$T$2)</c:f>
              <c:strCache>
                <c:ptCount val="6"/>
                <c:pt idx="0">
                  <c:v>2011-12</c:v>
                </c:pt>
                <c:pt idx="1">
                  <c:v>2012-13</c:v>
                </c:pt>
                <c:pt idx="2">
                  <c:v>2013-14</c:v>
                </c:pt>
                <c:pt idx="3">
                  <c:v>2014-15</c:v>
                </c:pt>
                <c:pt idx="4">
                  <c:v>2015-16</c:v>
                </c:pt>
                <c:pt idx="5">
                  <c:v>2016-17</c:v>
                </c:pt>
              </c:strCache>
            </c:strRef>
          </c:cat>
          <c:val>
            <c:numRef>
              <c:f>('Data Sheet'!$E$6,'Data Sheet'!$H$6,'Data Sheet'!$K$6,'Data Sheet'!$N$6,'Data Sheet'!$Q$6,'Data Sheet'!$T$6)</c:f>
              <c:numCache>
                <c:formatCode>General</c:formatCode>
                <c:ptCount val="6"/>
                <c:pt idx="0">
                  <c:v>67</c:v>
                </c:pt>
                <c:pt idx="1">
                  <c:v>75</c:v>
                </c:pt>
                <c:pt idx="2">
                  <c:v>80</c:v>
                </c:pt>
                <c:pt idx="3">
                  <c:v>90</c:v>
                </c:pt>
                <c:pt idx="4">
                  <c:v>101</c:v>
                </c:pt>
                <c:pt idx="5">
                  <c:v>116</c:v>
                </c:pt>
              </c:numCache>
            </c:numRef>
          </c:val>
          <c:extLst>
            <c:ext xmlns:c16="http://schemas.microsoft.com/office/drawing/2014/chart" uri="{C3380CC4-5D6E-409C-BE32-E72D297353CC}">
              <c16:uniqueId val="{00000000-AC12-4E17-BA4D-404EF7A502F9}"/>
            </c:ext>
          </c:extLst>
        </c:ser>
        <c:dLbls>
          <c:showLegendKey val="0"/>
          <c:showVal val="1"/>
          <c:showCatName val="0"/>
          <c:showSerName val="0"/>
          <c:showPercent val="0"/>
          <c:showBubbleSize val="0"/>
        </c:dLbls>
        <c:gapWidth val="267"/>
        <c:overlap val="-43"/>
        <c:axId val="85189760"/>
        <c:axId val="85191680"/>
      </c:barChart>
      <c:catAx>
        <c:axId val="85189760"/>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US" dirty="0"/>
                  <a:t>Academic 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85191680"/>
        <c:crosses val="autoZero"/>
        <c:auto val="1"/>
        <c:lblAlgn val="ctr"/>
        <c:lblOffset val="100"/>
        <c:noMultiLvlLbl val="0"/>
      </c:catAx>
      <c:valAx>
        <c:axId val="85191680"/>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US" dirty="0"/>
                  <a:t>No. of Students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85189760"/>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fld id="{BDDF72B2-216C-401F-AFE8-C41024245CD9}" type="datetimeFigureOut">
              <a:rPr lang="en-GB" smtClean="0"/>
              <a:t>05/06/2019</a:t>
            </a:fld>
            <a:endParaRPr lang="en-GB"/>
          </a:p>
        </p:txBody>
      </p:sp>
      <p:sp>
        <p:nvSpPr>
          <p:cNvPr id="4" name="Footer Placeholder 3"/>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B1CF22CF-E4C2-4891-B8AC-DE1F624CB079}" type="slidenum">
              <a:rPr lang="en-GB" smtClean="0"/>
              <a:t>‹#›</a:t>
            </a:fld>
            <a:endParaRPr lang="en-GB"/>
          </a:p>
        </p:txBody>
      </p:sp>
    </p:spTree>
    <p:extLst>
      <p:ext uri="{BB962C8B-B14F-4D97-AF65-F5344CB8AC3E}">
        <p14:creationId xmlns:p14="http://schemas.microsoft.com/office/powerpoint/2010/main" val="203995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791C112B-6D2F-41C1-9656-03B790F779E6}" type="datetimeFigureOut">
              <a:rPr lang="en-GB" smtClean="0"/>
              <a:t>05/06/2019</a:t>
            </a:fld>
            <a:endParaRPr lang="en-GB"/>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7632CF1A-704C-48E9-B8FC-C07331FD5161}" type="slidenum">
              <a:rPr lang="en-GB" smtClean="0"/>
              <a:t>‹#›</a:t>
            </a:fld>
            <a:endParaRPr lang="en-GB"/>
          </a:p>
        </p:txBody>
      </p:sp>
    </p:spTree>
    <p:extLst>
      <p:ext uri="{BB962C8B-B14F-4D97-AF65-F5344CB8AC3E}">
        <p14:creationId xmlns:p14="http://schemas.microsoft.com/office/powerpoint/2010/main" val="1877036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Numbers tripled in the past five</a:t>
            </a:r>
            <a:r>
              <a:rPr lang="en-GB" baseline="0" dirty="0" smtClean="0"/>
              <a:t> years</a:t>
            </a:r>
            <a:endParaRPr lang="en-GB" dirty="0"/>
          </a:p>
        </p:txBody>
      </p:sp>
      <p:sp>
        <p:nvSpPr>
          <p:cNvPr id="4" name="Slide Number Placeholder 3"/>
          <p:cNvSpPr>
            <a:spLocks noGrp="1"/>
          </p:cNvSpPr>
          <p:nvPr>
            <p:ph type="sldNum" sz="quarter" idx="10"/>
          </p:nvPr>
        </p:nvSpPr>
        <p:spPr/>
        <p:txBody>
          <a:bodyPr/>
          <a:lstStyle/>
          <a:p>
            <a:fld id="{9247AC47-C3FD-4F32-8336-7E5C94362716}" type="slidenum">
              <a:rPr lang="en-GB" smtClean="0"/>
              <a:pPr/>
              <a:t>11</a:t>
            </a:fld>
            <a:endParaRPr lang="en-GB" dirty="0"/>
          </a:p>
        </p:txBody>
      </p:sp>
    </p:spTree>
    <p:extLst>
      <p:ext uri="{BB962C8B-B14F-4D97-AF65-F5344CB8AC3E}">
        <p14:creationId xmlns:p14="http://schemas.microsoft.com/office/powerpoint/2010/main" val="1632207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Doubled over last 5 years</a:t>
            </a:r>
            <a:endParaRPr lang="en-GB" dirty="0"/>
          </a:p>
        </p:txBody>
      </p:sp>
      <p:sp>
        <p:nvSpPr>
          <p:cNvPr id="4" name="Slide Number Placeholder 3"/>
          <p:cNvSpPr>
            <a:spLocks noGrp="1"/>
          </p:cNvSpPr>
          <p:nvPr>
            <p:ph type="sldNum" sz="quarter" idx="10"/>
          </p:nvPr>
        </p:nvSpPr>
        <p:spPr/>
        <p:txBody>
          <a:bodyPr/>
          <a:lstStyle/>
          <a:p>
            <a:fld id="{9247AC47-C3FD-4F32-8336-7E5C94362716}" type="slidenum">
              <a:rPr lang="en-GB" smtClean="0"/>
              <a:pPr/>
              <a:t>12</a:t>
            </a:fld>
            <a:endParaRPr lang="en-GB" dirty="0"/>
          </a:p>
        </p:txBody>
      </p:sp>
    </p:spTree>
    <p:extLst>
      <p:ext uri="{BB962C8B-B14F-4D97-AF65-F5344CB8AC3E}">
        <p14:creationId xmlns:p14="http://schemas.microsoft.com/office/powerpoint/2010/main" val="188194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7B20B01-8ADB-4C20-B539-2AD0CAA48893}"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1364509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B20B01-8ADB-4C20-B539-2AD0CAA48893}"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4047769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20B01-8ADB-4C20-B539-2AD0CAA48893}"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270846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7B20B01-8ADB-4C20-B539-2AD0CAA48893}"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1793931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7B20B01-8ADB-4C20-B539-2AD0CAA48893}"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1971134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7B20B01-8ADB-4C20-B539-2AD0CAA48893}"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427347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B20B01-8ADB-4C20-B539-2AD0CAA48893}"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548317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B20B01-8ADB-4C20-B539-2AD0CAA48893}"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3092793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B20B01-8ADB-4C20-B539-2AD0CAA48893}"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2533856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B20B01-8ADB-4C20-B539-2AD0CAA48893}"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4293022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7B20B01-8ADB-4C20-B539-2AD0CAA48893}"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46CFF-9256-4CAF-8E90-2F58568E15EE}" type="slidenum">
              <a:rPr lang="en-GB" smtClean="0"/>
              <a:t>‹#›</a:t>
            </a:fld>
            <a:endParaRPr lang="en-GB"/>
          </a:p>
        </p:txBody>
      </p:sp>
    </p:spTree>
    <p:extLst>
      <p:ext uri="{BB962C8B-B14F-4D97-AF65-F5344CB8AC3E}">
        <p14:creationId xmlns:p14="http://schemas.microsoft.com/office/powerpoint/2010/main" val="2514599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pic>
        <p:nvPicPr>
          <p:cNvPr id="4" name="Picture 2" descr="C:\Users\blal1\Desktop\logo ss.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976784" y="5661026"/>
            <a:ext cx="2783416"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487488" y="548680"/>
            <a:ext cx="9217024" cy="1080120"/>
          </a:xfrm>
        </p:spPr>
        <p:txBody>
          <a:bodyPr anchor="b"/>
          <a:lstStyle>
            <a:lvl1pPr>
              <a:defRPr sz="3200"/>
            </a:lvl1pPr>
          </a:lstStyle>
          <a:p>
            <a:r>
              <a:rPr lang="en-GB" smtClean="0"/>
              <a:t>Click to edit Master title style</a:t>
            </a:r>
            <a:endParaRPr lang="en-GB" dirty="0"/>
          </a:p>
        </p:txBody>
      </p:sp>
      <p:sp>
        <p:nvSpPr>
          <p:cNvPr id="15" name="Text Placeholder 14"/>
          <p:cNvSpPr>
            <a:spLocks noGrp="1"/>
          </p:cNvSpPr>
          <p:nvPr>
            <p:ph type="body" sz="quarter" idx="10"/>
          </p:nvPr>
        </p:nvSpPr>
        <p:spPr>
          <a:xfrm>
            <a:off x="1488018" y="1916114"/>
            <a:ext cx="9313333" cy="4321199"/>
          </a:xfrm>
        </p:spPr>
        <p:txBody>
          <a:bodyPr/>
          <a:lstStyle>
            <a:lvl1pPr marL="0" indent="0">
              <a:buClr>
                <a:schemeClr val="tx1">
                  <a:lumMod val="75000"/>
                  <a:lumOff val="25000"/>
                </a:schemeClr>
              </a:buClr>
              <a:buSzPct val="100000"/>
              <a:buFontTx/>
              <a:buNone/>
              <a:defRPr sz="2400" baseline="0"/>
            </a:lvl1pPr>
          </a:lstStyle>
          <a:p>
            <a:pPr lvl="0"/>
            <a:r>
              <a:rPr lang="en-GB" dirty="0" smtClean="0"/>
              <a:t>Click to edit Master text styles</a:t>
            </a:r>
          </a:p>
        </p:txBody>
      </p:sp>
    </p:spTree>
    <p:extLst>
      <p:ext uri="{BB962C8B-B14F-4D97-AF65-F5344CB8AC3E}">
        <p14:creationId xmlns:p14="http://schemas.microsoft.com/office/powerpoint/2010/main" val="400556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B20B01-8ADB-4C20-B539-2AD0CAA48893}"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46CFF-9256-4CAF-8E90-2F58568E15EE}" type="slidenum">
              <a:rPr lang="en-GB" smtClean="0"/>
              <a:t>‹#›</a:t>
            </a:fld>
            <a:endParaRPr lang="en-GB"/>
          </a:p>
        </p:txBody>
      </p:sp>
    </p:spTree>
    <p:extLst>
      <p:ext uri="{BB962C8B-B14F-4D97-AF65-F5344CB8AC3E}">
        <p14:creationId xmlns:p14="http://schemas.microsoft.com/office/powerpoint/2010/main" val="1366722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hyperlink" Target="http://www.guideproject.eu/" TargetMode="External"/><Relationship Id="rId7" Type="http://schemas.openxmlformats.org/officeDocument/2006/relationships/image" Target="../media/image4.png"/><Relationship Id="rId2" Type="http://schemas.openxmlformats.org/officeDocument/2006/relationships/hyperlink" Target="https://scips.worc.ac.uk/" TargetMode="Externa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https://rteworcester.files.wordpress.com/2017/03/busy-lecturer-guide-final.pdf" TargetMode="External"/><Relationship Id="rId4" Type="http://schemas.openxmlformats.org/officeDocument/2006/relationships/hyperlink" Target="https://www2.worc.ac.uk/aqu/documents/Inclusive_assessment_and_reasonable_adjustments_policy_and_procedures.pdf" TargetMode="External"/><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s://www.worc.ac.uk/about/academic-schools/school-of-education/education-research/scale-project.aspx" TargetMode="External"/><Relationship Id="rId7" Type="http://schemas.openxmlformats.org/officeDocument/2006/relationships/image" Target="../media/image12.png"/><Relationship Id="rId2" Type="http://schemas.openxmlformats.org/officeDocument/2006/relationships/hyperlink" Target="mailto:scale@worc.ac.uk"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scips.worc.ac.uk/" TargetMode="Externa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asqa.gov.au/sites/default/files/FACT_SHEET_Providing_quality_training_and_assessment_services_to_students_with_disabilities.pdf?v=150813548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scips.worc.ac.uk/challenges/ip.html" TargetMode="External"/><Relationship Id="rId7" Type="http://schemas.openxmlformats.org/officeDocument/2006/relationships/hyperlink" Target="https://scips.worc.ac.uk/challenges/visual.html" TargetMode="External"/><Relationship Id="rId2" Type="http://schemas.openxmlformats.org/officeDocument/2006/relationships/hyperlink" Target="https://scips.worc.ac.uk/disabilities/dyslexia.html" TargetMode="External"/><Relationship Id="rId1" Type="http://schemas.openxmlformats.org/officeDocument/2006/relationships/slideLayout" Target="../slideLayouts/slideLayout2.xml"/><Relationship Id="rId6" Type="http://schemas.openxmlformats.org/officeDocument/2006/relationships/hyperlink" Target="https://scips.worc.ac.uk/challenges/organisation.html" TargetMode="External"/><Relationship Id="rId5" Type="http://schemas.openxmlformats.org/officeDocument/2006/relationships/hyperlink" Target="https://scips.worc.ac.uk/challenges/memory.html" TargetMode="External"/><Relationship Id="rId4" Type="http://schemas.openxmlformats.org/officeDocument/2006/relationships/hyperlink" Target="https://scips.worc.ac.uk/challenges/language.html"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worcester.ac.uk/courses/learning-and-teaching-in-higher-education-pgclthe.asp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worcester.ac.uk/disabilityanddyslexia" TargetMode="External"/><Relationship Id="rId2" Type="http://schemas.openxmlformats.org/officeDocument/2006/relationships/hyperlink" Target="https://www.worcester.ac.uk/about/university-information/strategic-plan.aspx" TargetMode="Externa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latin typeface="Century Gothic" panose="020B0502020202020204" pitchFamily="34" charset="0"/>
              </a:rPr>
              <a:t>Unlocking Potential by “getting it right first time”</a:t>
            </a:r>
            <a:endParaRPr lang="en-GB" dirty="0">
              <a:latin typeface="Century Gothic" panose="020B0502020202020204" pitchFamily="34" charset="0"/>
            </a:endParaRPr>
          </a:p>
        </p:txBody>
      </p:sp>
      <p:sp>
        <p:nvSpPr>
          <p:cNvPr id="3" name="Subtitle 2"/>
          <p:cNvSpPr>
            <a:spLocks noGrp="1"/>
          </p:cNvSpPr>
          <p:nvPr>
            <p:ph type="subTitle" idx="1"/>
          </p:nvPr>
        </p:nvSpPr>
        <p:spPr>
          <a:xfrm>
            <a:off x="1524000" y="4111490"/>
            <a:ext cx="9144000" cy="1655762"/>
          </a:xfrm>
        </p:spPr>
        <p:txBody>
          <a:bodyPr/>
          <a:lstStyle/>
          <a:p>
            <a:r>
              <a:rPr lang="en-GB" dirty="0" smtClean="0">
                <a:latin typeface="Century Gothic" panose="020B0502020202020204" pitchFamily="34" charset="0"/>
              </a:rPr>
              <a:t>Patrick Clark</a:t>
            </a:r>
          </a:p>
          <a:p>
            <a:r>
              <a:rPr lang="en-GB" dirty="0" smtClean="0">
                <a:latin typeface="Century Gothic" panose="020B0502020202020204" pitchFamily="34" charset="0"/>
              </a:rPr>
              <a:t>Sharon Smith</a:t>
            </a:r>
          </a:p>
          <a:p>
            <a:r>
              <a:rPr lang="en-GB" dirty="0" smtClean="0">
                <a:latin typeface="Century Gothic" panose="020B0502020202020204" pitchFamily="34" charset="0"/>
              </a:rPr>
              <a:t>Richard Woolley</a:t>
            </a:r>
            <a:endParaRPr lang="en-GB" dirty="0">
              <a:latin typeface="Century Gothic" panose="020B0502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9701" y="5396316"/>
            <a:ext cx="2422071" cy="780647"/>
          </a:xfrm>
          <a:prstGeom prst="rect">
            <a:avLst/>
          </a:prstGeom>
        </p:spPr>
      </p:pic>
      <p:pic>
        <p:nvPicPr>
          <p:cNvPr id="6" name="Picture 5" descr="HEALTHY Body * Mind * Soul: The Body: Both The Lock &amp; Key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411" y="4690610"/>
            <a:ext cx="2334440" cy="1750830"/>
          </a:xfrm>
          <a:prstGeom prst="rect">
            <a:avLst/>
          </a:prstGeom>
        </p:spPr>
      </p:pic>
    </p:spTree>
    <p:extLst>
      <p:ext uri="{BB962C8B-B14F-4D97-AF65-F5344CB8AC3E}">
        <p14:creationId xmlns:p14="http://schemas.microsoft.com/office/powerpoint/2010/main" val="4293598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882745" cy="1325563"/>
          </a:xfrm>
        </p:spPr>
        <p:txBody>
          <a:bodyPr/>
          <a:lstStyle/>
          <a:p>
            <a:r>
              <a:rPr lang="en-GB" dirty="0" smtClean="0">
                <a:latin typeface="Century Gothic" panose="020B0502020202020204" pitchFamily="34" charset="0"/>
              </a:rPr>
              <a:t>Longstanding commitment </a:t>
            </a:r>
            <a:br>
              <a:rPr lang="en-GB" dirty="0" smtClean="0">
                <a:latin typeface="Century Gothic" panose="020B0502020202020204" pitchFamily="34" charset="0"/>
              </a:rPr>
            </a:br>
            <a:r>
              <a:rPr lang="en-GB" dirty="0" smtClean="0">
                <a:latin typeface="Century Gothic" panose="020B0502020202020204" pitchFamily="34" charset="0"/>
              </a:rPr>
              <a:t>and reputation</a:t>
            </a:r>
            <a:endParaRPr lang="en-GB" dirty="0">
              <a:latin typeface="Century Gothic" panose="020B0502020202020204" pitchFamily="34" charset="0"/>
            </a:endParaRPr>
          </a:p>
        </p:txBody>
      </p:sp>
      <p:sp>
        <p:nvSpPr>
          <p:cNvPr id="3" name="Content Placeholder 2"/>
          <p:cNvSpPr>
            <a:spLocks noGrp="1"/>
          </p:cNvSpPr>
          <p:nvPr>
            <p:ph idx="1"/>
          </p:nvPr>
        </p:nvSpPr>
        <p:spPr/>
        <p:txBody>
          <a:bodyPr>
            <a:normAutofit fontScale="77500" lnSpcReduction="20000"/>
          </a:bodyPr>
          <a:lstStyle/>
          <a:p>
            <a:r>
              <a:rPr lang="en-GB" dirty="0" smtClean="0">
                <a:latin typeface="Century Gothic" panose="020B0502020202020204" pitchFamily="34" charset="0"/>
              </a:rPr>
              <a:t>Development of SCIPS (supported by HEFCE funding)</a:t>
            </a:r>
            <a:endParaRPr lang="en-GB" dirty="0" smtClean="0"/>
          </a:p>
          <a:p>
            <a:pPr marL="0" indent="0">
              <a:buNone/>
            </a:pPr>
            <a:r>
              <a:rPr lang="en-GB" dirty="0" smtClean="0">
                <a:hlinkClick r:id="rId2"/>
              </a:rPr>
              <a:t>https</a:t>
            </a:r>
            <a:r>
              <a:rPr lang="en-GB" dirty="0">
                <a:hlinkClick r:id="rId2"/>
              </a:rPr>
              <a:t>://scips.worc.ac.uk/</a:t>
            </a:r>
            <a:endParaRPr lang="en-GB" dirty="0" smtClean="0">
              <a:latin typeface="Century Gothic" panose="020B0502020202020204" pitchFamily="34" charset="0"/>
            </a:endParaRPr>
          </a:p>
          <a:p>
            <a:r>
              <a:rPr lang="en-GB" dirty="0" smtClean="0">
                <a:latin typeface="Century Gothic" panose="020B0502020202020204" pitchFamily="34" charset="0"/>
              </a:rPr>
              <a:t>GUIDE Project (Erasmus+)</a:t>
            </a:r>
            <a:r>
              <a:rPr lang="en-GB" dirty="0">
                <a:hlinkClick r:id="rId3"/>
              </a:rPr>
              <a:t> </a:t>
            </a:r>
            <a:endParaRPr lang="en-GB" dirty="0" smtClean="0">
              <a:hlinkClick r:id="rId3"/>
            </a:endParaRPr>
          </a:p>
          <a:p>
            <a:pPr marL="0" indent="0">
              <a:buNone/>
            </a:pPr>
            <a:r>
              <a:rPr lang="en-GB" dirty="0" smtClean="0">
                <a:hlinkClick r:id="rId3"/>
              </a:rPr>
              <a:t>http</a:t>
            </a:r>
            <a:r>
              <a:rPr lang="en-GB" dirty="0">
                <a:hlinkClick r:id="rId3"/>
              </a:rPr>
              <a:t>://www.guideproject.eu</a:t>
            </a:r>
            <a:r>
              <a:rPr lang="en-GB" dirty="0" smtClean="0">
                <a:hlinkClick r:id="rId3"/>
              </a:rPr>
              <a:t>/</a:t>
            </a:r>
            <a:r>
              <a:rPr lang="en-GB" dirty="0" smtClean="0"/>
              <a:t> </a:t>
            </a:r>
            <a:endParaRPr lang="en-GB" dirty="0">
              <a:latin typeface="Century Gothic" panose="020B0502020202020204" pitchFamily="34" charset="0"/>
            </a:endParaRPr>
          </a:p>
          <a:p>
            <a:r>
              <a:rPr lang="en-GB" dirty="0" smtClean="0">
                <a:latin typeface="Century Gothic" panose="020B0502020202020204" pitchFamily="34" charset="0"/>
              </a:rPr>
              <a:t>Toolkits</a:t>
            </a:r>
          </a:p>
          <a:p>
            <a:r>
              <a:rPr lang="en-GB" dirty="0" smtClean="0">
                <a:latin typeface="Century Gothic" panose="020B0502020202020204" pitchFamily="34" charset="0"/>
              </a:rPr>
              <a:t>Inclusive Assessment Policy</a:t>
            </a:r>
          </a:p>
          <a:p>
            <a:pPr marL="0" indent="0">
              <a:buNone/>
            </a:pPr>
            <a:r>
              <a:rPr lang="en-GB" dirty="0" smtClean="0">
                <a:hlinkClick r:id="rId4"/>
              </a:rPr>
              <a:t>https</a:t>
            </a:r>
            <a:r>
              <a:rPr lang="en-GB" dirty="0">
                <a:hlinkClick r:id="rId4"/>
              </a:rPr>
              <a:t>://www2.worc.ac.uk/aqu/documents/Inclusive_assessment_and_reasonable_adjustments_policy_and_procedures.pdf</a:t>
            </a:r>
            <a:endParaRPr lang="en-GB" dirty="0" smtClean="0">
              <a:latin typeface="Century Gothic" panose="020B0502020202020204" pitchFamily="34" charset="0"/>
            </a:endParaRPr>
          </a:p>
          <a:p>
            <a:r>
              <a:rPr lang="en-GB" dirty="0" smtClean="0">
                <a:latin typeface="Century Gothic" panose="020B0502020202020204" pitchFamily="34" charset="0"/>
              </a:rPr>
              <a:t>Busy Lecturers’ Guide</a:t>
            </a:r>
          </a:p>
          <a:p>
            <a:pPr marL="0" indent="0">
              <a:buNone/>
            </a:pPr>
            <a:r>
              <a:rPr lang="en-GB" dirty="0" smtClean="0">
                <a:hlinkClick r:id="rId5"/>
              </a:rPr>
              <a:t>https</a:t>
            </a:r>
            <a:r>
              <a:rPr lang="en-GB" dirty="0">
                <a:hlinkClick r:id="rId5"/>
              </a:rPr>
              <a:t>://</a:t>
            </a:r>
            <a:r>
              <a:rPr lang="en-GB" dirty="0" smtClean="0">
                <a:hlinkClick r:id="rId5"/>
              </a:rPr>
              <a:t>rteworcester.files.wordpress.com/2017/03/busy-lecturer-guide-final.pdf</a:t>
            </a:r>
            <a:r>
              <a:rPr lang="en-GB" dirty="0" smtClean="0"/>
              <a:t> </a:t>
            </a:r>
            <a:endParaRPr lang="en-GB" dirty="0" smtClean="0">
              <a:latin typeface="Century Gothic" panose="020B0502020202020204" pitchFamily="34" charset="0"/>
            </a:endParaRPr>
          </a:p>
          <a:p>
            <a:endParaRPr lang="en-GB" dirty="0" smtClean="0">
              <a:latin typeface="Century Gothic" panose="020B0502020202020204" pitchFamily="34" charset="0"/>
            </a:endParaRPr>
          </a:p>
          <a:p>
            <a:r>
              <a:rPr lang="en-GB" dirty="0" smtClean="0">
                <a:latin typeface="Century Gothic" panose="020B0502020202020204" pitchFamily="34" charset="0"/>
              </a:rPr>
              <a:t>SCALE Project (Erasmus+)</a:t>
            </a:r>
          </a:p>
          <a:p>
            <a:endParaRPr lang="en-GB" dirty="0" smtClean="0">
              <a:latin typeface="Century Gothic" panose="020B0502020202020204" pitchFamily="34" charset="0"/>
            </a:endParaRPr>
          </a:p>
          <a:p>
            <a:endParaRPr lang="en-GB"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29701" y="5396316"/>
            <a:ext cx="2422071" cy="780647"/>
          </a:xfrm>
          <a:prstGeom prst="rect">
            <a:avLst/>
          </a:prstGeom>
        </p:spPr>
      </p:pic>
      <p:pic>
        <p:nvPicPr>
          <p:cNvPr id="5" name="Obraz 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69280" y="5396316"/>
            <a:ext cx="3058160" cy="915584"/>
          </a:xfrm>
          <a:prstGeom prst="rect">
            <a:avLst/>
          </a:prstGeom>
          <a:noFill/>
        </p:spPr>
      </p:pic>
      <p:pic>
        <p:nvPicPr>
          <p:cNvPr id="6" name="Picture 5"/>
          <p:cNvPicPr>
            <a:picLocks noChangeAspect="1"/>
          </p:cNvPicPr>
          <p:nvPr/>
        </p:nvPicPr>
        <p:blipFill>
          <a:blip r:embed="rId8"/>
          <a:stretch>
            <a:fillRect/>
          </a:stretch>
        </p:blipFill>
        <p:spPr>
          <a:xfrm>
            <a:off x="6084412" y="3423233"/>
            <a:ext cx="23175" cy="11533"/>
          </a:xfrm>
          <a:prstGeom prst="rect">
            <a:avLst/>
          </a:prstGeom>
        </p:spPr>
      </p:pic>
      <p:pic>
        <p:nvPicPr>
          <p:cNvPr id="8" name="Picture 7" descr="Commitment"/>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48106" y="425141"/>
            <a:ext cx="1772838" cy="1205530"/>
          </a:xfrm>
          <a:prstGeom prst="rect">
            <a:avLst/>
          </a:prstGeom>
        </p:spPr>
      </p:pic>
    </p:spTree>
    <p:extLst>
      <p:ext uri="{BB962C8B-B14F-4D97-AF65-F5344CB8AC3E}">
        <p14:creationId xmlns:p14="http://schemas.microsoft.com/office/powerpoint/2010/main" val="9572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6080" y="365125"/>
            <a:ext cx="10967720" cy="1325563"/>
          </a:xfrm>
        </p:spPr>
        <p:txBody>
          <a:bodyPr/>
          <a:lstStyle/>
          <a:p>
            <a:r>
              <a:rPr lang="en-GB" dirty="0" smtClean="0">
                <a:latin typeface="Century Gothic" panose="020B0502020202020204" pitchFamily="34" charset="0"/>
              </a:rPr>
              <a:t>Longstanding commitment and reputation</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SCIPS has been used worldwide</a:t>
            </a:r>
          </a:p>
          <a:p>
            <a:endParaRPr lang="en-GB" dirty="0">
              <a:latin typeface="Century Gothic" panose="020B0502020202020204" pitchFamily="34" charset="0"/>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5239" y="-141748"/>
            <a:ext cx="2021031" cy="20210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a:srcRect l="13694" t="40506" r="48561" b="10189"/>
          <a:stretch/>
        </p:blipFill>
        <p:spPr bwMode="auto">
          <a:xfrm>
            <a:off x="213359" y="2550160"/>
            <a:ext cx="7958365" cy="4084320"/>
          </a:xfrm>
          <a:prstGeom prst="rect">
            <a:avLst/>
          </a:prstGeom>
          <a:ln>
            <a:noFill/>
          </a:ln>
          <a:extLst>
            <a:ext uri="{53640926-AAD7-44D8-BBD7-CCE9431645EC}">
              <a14:shadowObscured xmlns:a14="http://schemas.microsoft.com/office/drawing/2010/main"/>
            </a:ext>
          </a:extLst>
        </p:spPr>
      </p:pic>
      <p:pic>
        <p:nvPicPr>
          <p:cNvPr id="7" name="Content Placeholder 3"/>
          <p:cNvPicPr>
            <a:picLocks noChangeAspect="1"/>
          </p:cNvPicPr>
          <p:nvPr/>
        </p:nvPicPr>
        <p:blipFill rotWithShape="1">
          <a:blip r:embed="rId4"/>
          <a:srcRect l="56538" t="37296" r="19042"/>
          <a:stretch/>
        </p:blipFill>
        <p:spPr>
          <a:xfrm>
            <a:off x="8254096" y="1690688"/>
            <a:ext cx="3724545" cy="5080587"/>
          </a:xfrm>
          <a:prstGeom prst="rect">
            <a:avLst/>
          </a:prstGeom>
        </p:spPr>
      </p:pic>
    </p:spTree>
    <p:extLst>
      <p:ext uri="{BB962C8B-B14F-4D97-AF65-F5344CB8AC3E}">
        <p14:creationId xmlns:p14="http://schemas.microsoft.com/office/powerpoint/2010/main" val="3921396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5197691"/>
            <a:ext cx="9736183" cy="796834"/>
          </a:xfrm>
        </p:spPr>
        <p:txBody>
          <a:bodyPr>
            <a:noAutofit/>
          </a:bodyPr>
          <a:lstStyle/>
          <a:p>
            <a:pPr algn="l"/>
            <a:r>
              <a:rPr lang="en-GB" sz="2800" dirty="0" smtClean="0">
                <a:latin typeface="Century Gothic" panose="020B0502020202020204" pitchFamily="34" charset="0"/>
              </a:rPr>
              <a:t>Do you have experience of teaching students with specific needs?</a:t>
            </a:r>
          </a:p>
          <a:p>
            <a:pPr algn="l"/>
            <a:r>
              <a:rPr lang="en-GB" sz="2800" dirty="0" smtClean="0">
                <a:latin typeface="Century Gothic" panose="020B0502020202020204" pitchFamily="34" charset="0"/>
              </a:rPr>
              <a:t>In the UK, 100% (n = 22) said yes.</a:t>
            </a:r>
            <a:endParaRPr lang="en-GB" sz="2800" dirty="0">
              <a:latin typeface="Century Gothic" panose="020B0502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8177" y="821339"/>
            <a:ext cx="3099822" cy="1018034"/>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1052086896"/>
              </p:ext>
            </p:extLst>
          </p:nvPr>
        </p:nvGraphicFramePr>
        <p:xfrm>
          <a:off x="1524000" y="821339"/>
          <a:ext cx="4146732" cy="4258590"/>
        </p:xfrm>
        <a:graphic>
          <a:graphicData uri="http://schemas.openxmlformats.org/drawingml/2006/table">
            <a:tbl>
              <a:tblPr firstRow="1" bandRow="1">
                <a:tableStyleId>{5C22544A-7EE6-4342-B048-85BDC9FD1C3A}</a:tableStyleId>
              </a:tblPr>
              <a:tblGrid>
                <a:gridCol w="2073366">
                  <a:extLst>
                    <a:ext uri="{9D8B030D-6E8A-4147-A177-3AD203B41FA5}">
                      <a16:colId xmlns:a16="http://schemas.microsoft.com/office/drawing/2014/main" val="1231682215"/>
                    </a:ext>
                  </a:extLst>
                </a:gridCol>
                <a:gridCol w="2073366">
                  <a:extLst>
                    <a:ext uri="{9D8B030D-6E8A-4147-A177-3AD203B41FA5}">
                      <a16:colId xmlns:a16="http://schemas.microsoft.com/office/drawing/2014/main" val="639019049"/>
                    </a:ext>
                  </a:extLst>
                </a:gridCol>
              </a:tblGrid>
              <a:tr h="516930">
                <a:tc>
                  <a:txBody>
                    <a:bodyPr/>
                    <a:lstStyle/>
                    <a:p>
                      <a:r>
                        <a:rPr lang="en-GB" dirty="0" smtClean="0">
                          <a:latin typeface="Century Gothic" panose="020B0502020202020204" pitchFamily="34" charset="0"/>
                        </a:rPr>
                        <a:t>Need</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Number</a:t>
                      </a:r>
                      <a:endParaRPr lang="en-GB" dirty="0">
                        <a:latin typeface="Century Gothic" panose="020B0502020202020204" pitchFamily="34" charset="0"/>
                      </a:endParaRPr>
                    </a:p>
                  </a:txBody>
                  <a:tcPr/>
                </a:tc>
                <a:extLst>
                  <a:ext uri="{0D108BD9-81ED-4DB2-BD59-A6C34878D82A}">
                    <a16:rowId xmlns:a16="http://schemas.microsoft.com/office/drawing/2014/main" val="3658193994"/>
                  </a:ext>
                </a:extLst>
              </a:tr>
              <a:tr h="516930">
                <a:tc>
                  <a:txBody>
                    <a:bodyPr/>
                    <a:lstStyle/>
                    <a:p>
                      <a:r>
                        <a:rPr lang="en-GB" dirty="0" smtClean="0">
                          <a:latin typeface="Century Gothic" panose="020B0502020202020204" pitchFamily="34" charset="0"/>
                        </a:rPr>
                        <a:t>Dyslexia</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21</a:t>
                      </a:r>
                      <a:endParaRPr lang="en-GB" dirty="0">
                        <a:latin typeface="Century Gothic" panose="020B0502020202020204" pitchFamily="34" charset="0"/>
                      </a:endParaRPr>
                    </a:p>
                  </a:txBody>
                  <a:tcPr/>
                </a:tc>
                <a:extLst>
                  <a:ext uri="{0D108BD9-81ED-4DB2-BD59-A6C34878D82A}">
                    <a16:rowId xmlns:a16="http://schemas.microsoft.com/office/drawing/2014/main" val="3550040016"/>
                  </a:ext>
                </a:extLst>
              </a:tr>
              <a:tr h="516930">
                <a:tc>
                  <a:txBody>
                    <a:bodyPr/>
                    <a:lstStyle/>
                    <a:p>
                      <a:r>
                        <a:rPr lang="en-GB" dirty="0" smtClean="0">
                          <a:latin typeface="Century Gothic" panose="020B0502020202020204" pitchFamily="34" charset="0"/>
                        </a:rPr>
                        <a:t>Mental Health/Anxiety</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19</a:t>
                      </a:r>
                      <a:endParaRPr lang="en-GB" dirty="0">
                        <a:latin typeface="Century Gothic" panose="020B0502020202020204" pitchFamily="34" charset="0"/>
                      </a:endParaRPr>
                    </a:p>
                  </a:txBody>
                  <a:tcPr/>
                </a:tc>
                <a:extLst>
                  <a:ext uri="{0D108BD9-81ED-4DB2-BD59-A6C34878D82A}">
                    <a16:rowId xmlns:a16="http://schemas.microsoft.com/office/drawing/2014/main" val="398241614"/>
                  </a:ext>
                </a:extLst>
              </a:tr>
              <a:tr h="516930">
                <a:tc>
                  <a:txBody>
                    <a:bodyPr/>
                    <a:lstStyle/>
                    <a:p>
                      <a:r>
                        <a:rPr lang="en-GB" dirty="0" smtClean="0">
                          <a:latin typeface="Century Gothic" panose="020B0502020202020204" pitchFamily="34" charset="0"/>
                        </a:rPr>
                        <a:t>Physical Needs</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12</a:t>
                      </a:r>
                      <a:endParaRPr lang="en-GB" dirty="0">
                        <a:latin typeface="Century Gothic" panose="020B0502020202020204" pitchFamily="34" charset="0"/>
                      </a:endParaRPr>
                    </a:p>
                  </a:txBody>
                  <a:tcPr/>
                </a:tc>
                <a:extLst>
                  <a:ext uri="{0D108BD9-81ED-4DB2-BD59-A6C34878D82A}">
                    <a16:rowId xmlns:a16="http://schemas.microsoft.com/office/drawing/2014/main" val="3324470704"/>
                  </a:ext>
                </a:extLst>
              </a:tr>
              <a:tr h="516930">
                <a:tc>
                  <a:txBody>
                    <a:bodyPr/>
                    <a:lstStyle/>
                    <a:p>
                      <a:r>
                        <a:rPr lang="en-GB" dirty="0" smtClean="0">
                          <a:latin typeface="Century Gothic" panose="020B0502020202020204" pitchFamily="34" charset="0"/>
                        </a:rPr>
                        <a:t>Dyscalculia</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10</a:t>
                      </a:r>
                      <a:endParaRPr lang="en-GB" dirty="0">
                        <a:latin typeface="Century Gothic" panose="020B0502020202020204" pitchFamily="34" charset="0"/>
                      </a:endParaRPr>
                    </a:p>
                  </a:txBody>
                  <a:tcPr/>
                </a:tc>
                <a:extLst>
                  <a:ext uri="{0D108BD9-81ED-4DB2-BD59-A6C34878D82A}">
                    <a16:rowId xmlns:a16="http://schemas.microsoft.com/office/drawing/2014/main" val="520891230"/>
                  </a:ext>
                </a:extLst>
              </a:tr>
              <a:tr h="516930">
                <a:tc>
                  <a:txBody>
                    <a:bodyPr/>
                    <a:lstStyle/>
                    <a:p>
                      <a:r>
                        <a:rPr lang="en-GB" dirty="0" smtClean="0">
                          <a:latin typeface="Century Gothic" panose="020B0502020202020204" pitchFamily="34" charset="0"/>
                        </a:rPr>
                        <a:t>Autism</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9</a:t>
                      </a:r>
                      <a:endParaRPr lang="en-GB" dirty="0">
                        <a:latin typeface="Century Gothic" panose="020B0502020202020204" pitchFamily="34" charset="0"/>
                      </a:endParaRPr>
                    </a:p>
                  </a:txBody>
                  <a:tcPr/>
                </a:tc>
                <a:extLst>
                  <a:ext uri="{0D108BD9-81ED-4DB2-BD59-A6C34878D82A}">
                    <a16:rowId xmlns:a16="http://schemas.microsoft.com/office/drawing/2014/main" val="1481928408"/>
                  </a:ext>
                </a:extLst>
              </a:tr>
              <a:tr h="516930">
                <a:tc>
                  <a:txBody>
                    <a:bodyPr/>
                    <a:lstStyle/>
                    <a:p>
                      <a:r>
                        <a:rPr lang="en-GB" dirty="0" smtClean="0">
                          <a:latin typeface="Century Gothic" panose="020B0502020202020204" pitchFamily="34" charset="0"/>
                        </a:rPr>
                        <a:t>ADHD</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6</a:t>
                      </a:r>
                      <a:endParaRPr lang="en-GB" dirty="0">
                        <a:latin typeface="Century Gothic" panose="020B0502020202020204" pitchFamily="34" charset="0"/>
                      </a:endParaRPr>
                    </a:p>
                  </a:txBody>
                  <a:tcPr/>
                </a:tc>
                <a:extLst>
                  <a:ext uri="{0D108BD9-81ED-4DB2-BD59-A6C34878D82A}">
                    <a16:rowId xmlns:a16="http://schemas.microsoft.com/office/drawing/2014/main" val="960762536"/>
                  </a:ext>
                </a:extLst>
              </a:tr>
              <a:tr h="516930">
                <a:tc>
                  <a:txBody>
                    <a:bodyPr/>
                    <a:lstStyle/>
                    <a:p>
                      <a:r>
                        <a:rPr lang="en-GB" dirty="0" smtClean="0">
                          <a:latin typeface="Century Gothic" panose="020B0502020202020204" pitchFamily="34" charset="0"/>
                        </a:rPr>
                        <a:t>Other </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4</a:t>
                      </a:r>
                      <a:endParaRPr lang="en-GB" dirty="0">
                        <a:latin typeface="Century Gothic" panose="020B0502020202020204" pitchFamily="34" charset="0"/>
                      </a:endParaRPr>
                    </a:p>
                  </a:txBody>
                  <a:tcPr/>
                </a:tc>
                <a:extLst>
                  <a:ext uri="{0D108BD9-81ED-4DB2-BD59-A6C34878D82A}">
                    <a16:rowId xmlns:a16="http://schemas.microsoft.com/office/drawing/2014/main" val="1685713239"/>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717680787"/>
              </p:ext>
            </p:extLst>
          </p:nvPr>
        </p:nvGraphicFramePr>
        <p:xfrm>
          <a:off x="6936376" y="3595796"/>
          <a:ext cx="3731623" cy="1484133"/>
        </p:xfrm>
        <a:graphic>
          <a:graphicData uri="http://schemas.openxmlformats.org/drawingml/2006/table">
            <a:tbl>
              <a:tblPr firstRow="1" bandRow="1">
                <a:tableStyleId>{5C22544A-7EE6-4342-B048-85BDC9FD1C3A}</a:tableStyleId>
              </a:tblPr>
              <a:tblGrid>
                <a:gridCol w="3731623">
                  <a:extLst>
                    <a:ext uri="{9D8B030D-6E8A-4147-A177-3AD203B41FA5}">
                      <a16:colId xmlns:a16="http://schemas.microsoft.com/office/drawing/2014/main" val="3245320931"/>
                    </a:ext>
                  </a:extLst>
                </a:gridCol>
              </a:tblGrid>
              <a:tr h="1484133">
                <a:tc>
                  <a:txBody>
                    <a:bodyPr/>
                    <a:lstStyle/>
                    <a:p>
                      <a:r>
                        <a:rPr lang="en-GB" dirty="0" smtClean="0">
                          <a:solidFill>
                            <a:schemeClr val="accent4">
                              <a:lumMod val="20000"/>
                              <a:lumOff val="80000"/>
                            </a:schemeClr>
                          </a:solidFill>
                        </a:rPr>
                        <a:t>1. English as Additional Language</a:t>
                      </a:r>
                    </a:p>
                    <a:p>
                      <a:r>
                        <a:rPr lang="en-GB" dirty="0" smtClean="0">
                          <a:solidFill>
                            <a:schemeClr val="accent4">
                              <a:lumMod val="20000"/>
                              <a:lumOff val="80000"/>
                            </a:schemeClr>
                          </a:solidFill>
                        </a:rPr>
                        <a:t>2. Epilepsy,</a:t>
                      </a:r>
                      <a:r>
                        <a:rPr lang="en-GB" baseline="0" dirty="0" smtClean="0">
                          <a:solidFill>
                            <a:schemeClr val="accent4">
                              <a:lumMod val="20000"/>
                              <a:lumOff val="80000"/>
                            </a:schemeClr>
                          </a:solidFill>
                        </a:rPr>
                        <a:t> schizophrenia, borderline personality disorder, Tourette’s</a:t>
                      </a:r>
                    </a:p>
                    <a:p>
                      <a:r>
                        <a:rPr lang="en-GB" baseline="0" dirty="0" smtClean="0">
                          <a:solidFill>
                            <a:schemeClr val="accent4">
                              <a:lumMod val="20000"/>
                              <a:lumOff val="80000"/>
                            </a:schemeClr>
                          </a:solidFill>
                        </a:rPr>
                        <a:t>3. Speech and Language needs</a:t>
                      </a:r>
                    </a:p>
                    <a:p>
                      <a:r>
                        <a:rPr lang="en-GB" baseline="0" dirty="0" smtClean="0">
                          <a:solidFill>
                            <a:schemeClr val="accent4">
                              <a:lumMod val="20000"/>
                              <a:lumOff val="80000"/>
                            </a:schemeClr>
                          </a:solidFill>
                        </a:rPr>
                        <a:t>4. Epilepsy</a:t>
                      </a:r>
                      <a:endParaRPr lang="en-GB" dirty="0">
                        <a:solidFill>
                          <a:schemeClr val="accent4">
                            <a:lumMod val="20000"/>
                            <a:lumOff val="80000"/>
                          </a:schemeClr>
                        </a:solidFill>
                      </a:endParaRPr>
                    </a:p>
                  </a:txBody>
                  <a:tcPr/>
                </a:tc>
                <a:extLst>
                  <a:ext uri="{0D108BD9-81ED-4DB2-BD59-A6C34878D82A}">
                    <a16:rowId xmlns:a16="http://schemas.microsoft.com/office/drawing/2014/main" val="907568957"/>
                  </a:ext>
                </a:extLst>
              </a:tr>
            </a:tbl>
          </a:graphicData>
        </a:graphic>
      </p:graphicFrame>
      <p:sp>
        <p:nvSpPr>
          <p:cNvPr id="11" name="Right Arrow 10"/>
          <p:cNvSpPr/>
          <p:nvPr/>
        </p:nvSpPr>
        <p:spPr>
          <a:xfrm>
            <a:off x="5670732" y="4638881"/>
            <a:ext cx="1265644" cy="312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4277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77184" y="3602038"/>
            <a:ext cx="2890816" cy="2563631"/>
          </a:xfrm>
        </p:spPr>
        <p:txBody>
          <a:bodyPr>
            <a:normAutofit/>
          </a:bodyPr>
          <a:lstStyle/>
          <a:p>
            <a:pPr algn="l"/>
            <a:r>
              <a:rPr lang="en-GB" sz="2800" b="1" dirty="0" smtClean="0">
                <a:latin typeface="Century Gothic" panose="020B0502020202020204" pitchFamily="34" charset="0"/>
              </a:rPr>
              <a:t>What areas do</a:t>
            </a:r>
            <a:br>
              <a:rPr lang="en-GB" sz="2800" b="1" dirty="0" smtClean="0">
                <a:latin typeface="Century Gothic" panose="020B0502020202020204" pitchFamily="34" charset="0"/>
              </a:rPr>
            </a:br>
            <a:r>
              <a:rPr lang="en-GB" sz="2800" b="1" dirty="0" smtClean="0">
                <a:latin typeface="Century Gothic" panose="020B0502020202020204" pitchFamily="34" charset="0"/>
              </a:rPr>
              <a:t>you need more support with, </a:t>
            </a:r>
            <a:br>
              <a:rPr lang="en-GB" sz="2800" b="1" dirty="0" smtClean="0">
                <a:latin typeface="Century Gothic" panose="020B0502020202020204" pitchFamily="34" charset="0"/>
              </a:rPr>
            </a:br>
            <a:r>
              <a:rPr lang="en-GB" sz="2800" b="1" dirty="0" smtClean="0">
                <a:latin typeface="Century Gothic" panose="020B0502020202020204" pitchFamily="34" charset="0"/>
              </a:rPr>
              <a:t>if any?</a:t>
            </a:r>
            <a:endParaRPr lang="en-GB" sz="2800" b="1" dirty="0">
              <a:latin typeface="Century Gothic" panose="020B0502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7184" y="771577"/>
            <a:ext cx="3099822" cy="1018034"/>
          </a:xfrm>
          <a:prstGeom prst="rect">
            <a:avLst/>
          </a:prstGeom>
        </p:spPr>
      </p:pic>
      <p:sp>
        <p:nvSpPr>
          <p:cNvPr id="5" name="Subtitle 4"/>
          <p:cNvSpPr>
            <a:spLocks noGrp="1"/>
          </p:cNvSpPr>
          <p:nvPr>
            <p:ph type="subTitle" idx="1"/>
          </p:nvPr>
        </p:nvSpPr>
        <p:spPr/>
        <p:txBody>
          <a:bodyPr/>
          <a:lstStyle/>
          <a:p>
            <a:endParaRPr lang="en-GB" dirty="0" smtClean="0"/>
          </a:p>
          <a:p>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2857005705"/>
              </p:ext>
            </p:extLst>
          </p:nvPr>
        </p:nvGraphicFramePr>
        <p:xfrm>
          <a:off x="1524000" y="771577"/>
          <a:ext cx="6146800" cy="5191760"/>
        </p:xfrm>
        <a:graphic>
          <a:graphicData uri="http://schemas.openxmlformats.org/drawingml/2006/table">
            <a:tbl>
              <a:tblPr firstRow="1" bandRow="1">
                <a:tableStyleId>{5C22544A-7EE6-4342-B048-85BDC9FD1C3A}</a:tableStyleId>
              </a:tblPr>
              <a:tblGrid>
                <a:gridCol w="4785360">
                  <a:extLst>
                    <a:ext uri="{9D8B030D-6E8A-4147-A177-3AD203B41FA5}">
                      <a16:colId xmlns:a16="http://schemas.microsoft.com/office/drawing/2014/main" val="263025787"/>
                    </a:ext>
                  </a:extLst>
                </a:gridCol>
                <a:gridCol w="1361440">
                  <a:extLst>
                    <a:ext uri="{9D8B030D-6E8A-4147-A177-3AD203B41FA5}">
                      <a16:colId xmlns:a16="http://schemas.microsoft.com/office/drawing/2014/main" val="2359811172"/>
                    </a:ext>
                  </a:extLst>
                </a:gridCol>
              </a:tblGrid>
              <a:tr h="370840">
                <a:tc>
                  <a:txBody>
                    <a:bodyPr/>
                    <a:lstStyle/>
                    <a:p>
                      <a:r>
                        <a:rPr lang="en-GB" dirty="0" smtClean="0">
                          <a:latin typeface="Century Gothic" panose="020B0502020202020204" pitchFamily="34" charset="0"/>
                        </a:rPr>
                        <a:t>Need</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Number</a:t>
                      </a:r>
                      <a:endParaRPr lang="en-GB" dirty="0">
                        <a:latin typeface="Century Gothic" panose="020B0502020202020204" pitchFamily="34" charset="0"/>
                      </a:endParaRPr>
                    </a:p>
                  </a:txBody>
                  <a:tcPr/>
                </a:tc>
                <a:extLst>
                  <a:ext uri="{0D108BD9-81ED-4DB2-BD59-A6C34878D82A}">
                    <a16:rowId xmlns:a16="http://schemas.microsoft.com/office/drawing/2014/main" val="4065194713"/>
                  </a:ext>
                </a:extLst>
              </a:tr>
              <a:tr h="370840">
                <a:tc>
                  <a:txBody>
                    <a:bodyPr/>
                    <a:lstStyle/>
                    <a:p>
                      <a:r>
                        <a:rPr lang="en-GB" baseline="0" dirty="0" smtClean="0">
                          <a:latin typeface="Century Gothic" panose="020B0502020202020204" pitchFamily="34" charset="0"/>
                        </a:rPr>
                        <a:t>Mental health and anxiety</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8</a:t>
                      </a:r>
                      <a:endParaRPr lang="en-GB" dirty="0">
                        <a:latin typeface="Century Gothic" panose="020B0502020202020204" pitchFamily="34" charset="0"/>
                      </a:endParaRPr>
                    </a:p>
                  </a:txBody>
                  <a:tcPr/>
                </a:tc>
                <a:extLst>
                  <a:ext uri="{0D108BD9-81ED-4DB2-BD59-A6C34878D82A}">
                    <a16:rowId xmlns:a16="http://schemas.microsoft.com/office/drawing/2014/main" val="2873824757"/>
                  </a:ext>
                </a:extLst>
              </a:tr>
              <a:tr h="370840">
                <a:tc>
                  <a:txBody>
                    <a:bodyPr/>
                    <a:lstStyle/>
                    <a:p>
                      <a:r>
                        <a:rPr lang="en-GB" dirty="0" smtClean="0">
                          <a:latin typeface="Century Gothic" panose="020B0502020202020204" pitchFamily="34" charset="0"/>
                        </a:rPr>
                        <a:t>Dyslexia</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5</a:t>
                      </a:r>
                      <a:endParaRPr lang="en-GB" dirty="0">
                        <a:latin typeface="Century Gothic" panose="020B0502020202020204" pitchFamily="34" charset="0"/>
                      </a:endParaRPr>
                    </a:p>
                  </a:txBody>
                  <a:tcPr/>
                </a:tc>
                <a:extLst>
                  <a:ext uri="{0D108BD9-81ED-4DB2-BD59-A6C34878D82A}">
                    <a16:rowId xmlns:a16="http://schemas.microsoft.com/office/drawing/2014/main" val="325268798"/>
                  </a:ext>
                </a:extLst>
              </a:tr>
              <a:tr h="370840">
                <a:tc>
                  <a:txBody>
                    <a:bodyPr/>
                    <a:lstStyle/>
                    <a:p>
                      <a:r>
                        <a:rPr lang="en-GB" dirty="0" smtClean="0">
                          <a:latin typeface="Century Gothic" panose="020B0502020202020204" pitchFamily="34" charset="0"/>
                        </a:rPr>
                        <a:t>Autism</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3</a:t>
                      </a:r>
                      <a:endParaRPr lang="en-GB" dirty="0">
                        <a:latin typeface="Century Gothic" panose="020B0502020202020204" pitchFamily="34" charset="0"/>
                      </a:endParaRPr>
                    </a:p>
                  </a:txBody>
                  <a:tcPr/>
                </a:tc>
                <a:extLst>
                  <a:ext uri="{0D108BD9-81ED-4DB2-BD59-A6C34878D82A}">
                    <a16:rowId xmlns:a16="http://schemas.microsoft.com/office/drawing/2014/main" val="307622467"/>
                  </a:ext>
                </a:extLst>
              </a:tr>
              <a:tr h="370840">
                <a:tc>
                  <a:txBody>
                    <a:bodyPr/>
                    <a:lstStyle/>
                    <a:p>
                      <a:r>
                        <a:rPr lang="en-GB" dirty="0" smtClean="0">
                          <a:latin typeface="Century Gothic" panose="020B0502020202020204" pitchFamily="34" charset="0"/>
                        </a:rPr>
                        <a:t>ADHD</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3</a:t>
                      </a:r>
                      <a:endParaRPr lang="en-GB" dirty="0">
                        <a:latin typeface="Century Gothic" panose="020B0502020202020204" pitchFamily="34" charset="0"/>
                      </a:endParaRPr>
                    </a:p>
                  </a:txBody>
                  <a:tcPr/>
                </a:tc>
                <a:extLst>
                  <a:ext uri="{0D108BD9-81ED-4DB2-BD59-A6C34878D82A}">
                    <a16:rowId xmlns:a16="http://schemas.microsoft.com/office/drawing/2014/main" val="3185959468"/>
                  </a:ext>
                </a:extLst>
              </a:tr>
              <a:tr h="370840">
                <a:tc>
                  <a:txBody>
                    <a:bodyPr/>
                    <a:lstStyle/>
                    <a:p>
                      <a:r>
                        <a:rPr lang="en-GB" dirty="0" smtClean="0">
                          <a:latin typeface="Century Gothic" panose="020B0502020202020204" pitchFamily="34" charset="0"/>
                        </a:rPr>
                        <a:t>Physical</a:t>
                      </a:r>
                      <a:r>
                        <a:rPr lang="en-GB" baseline="0" dirty="0" smtClean="0">
                          <a:latin typeface="Century Gothic" panose="020B0502020202020204" pitchFamily="34" charset="0"/>
                        </a:rPr>
                        <a:t> need</a:t>
                      </a:r>
                      <a:r>
                        <a:rPr lang="en-GB" sz="1400" baseline="0" dirty="0" smtClean="0">
                          <a:latin typeface="Century Gothic" panose="020B0502020202020204" pitchFamily="34" charset="0"/>
                        </a:rPr>
                        <a:t>(including Visual and Hearing)</a:t>
                      </a:r>
                      <a:endParaRPr lang="en-GB" sz="1400" dirty="0">
                        <a:latin typeface="Century Gothic" panose="020B0502020202020204" pitchFamily="34" charset="0"/>
                      </a:endParaRPr>
                    </a:p>
                  </a:txBody>
                  <a:tcPr/>
                </a:tc>
                <a:tc>
                  <a:txBody>
                    <a:bodyPr/>
                    <a:lstStyle/>
                    <a:p>
                      <a:r>
                        <a:rPr lang="en-GB" dirty="0" smtClean="0">
                          <a:latin typeface="Century Gothic" panose="020B0502020202020204" pitchFamily="34" charset="0"/>
                        </a:rPr>
                        <a:t>2</a:t>
                      </a:r>
                      <a:endParaRPr lang="en-GB" dirty="0">
                        <a:latin typeface="Century Gothic" panose="020B0502020202020204" pitchFamily="34" charset="0"/>
                      </a:endParaRPr>
                    </a:p>
                  </a:txBody>
                  <a:tcPr/>
                </a:tc>
                <a:extLst>
                  <a:ext uri="{0D108BD9-81ED-4DB2-BD59-A6C34878D82A}">
                    <a16:rowId xmlns:a16="http://schemas.microsoft.com/office/drawing/2014/main" val="2304471276"/>
                  </a:ext>
                </a:extLst>
              </a:tr>
              <a:tr h="370840">
                <a:tc>
                  <a:txBody>
                    <a:bodyPr/>
                    <a:lstStyle/>
                    <a:p>
                      <a:r>
                        <a:rPr lang="en-GB" dirty="0" smtClean="0">
                          <a:latin typeface="Century Gothic" panose="020B0502020202020204" pitchFamily="34" charset="0"/>
                        </a:rPr>
                        <a:t>General study skills (for all)</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2</a:t>
                      </a:r>
                      <a:endParaRPr lang="en-GB" dirty="0">
                        <a:latin typeface="Century Gothic" panose="020B0502020202020204" pitchFamily="34" charset="0"/>
                      </a:endParaRPr>
                    </a:p>
                  </a:txBody>
                  <a:tcPr/>
                </a:tc>
                <a:extLst>
                  <a:ext uri="{0D108BD9-81ED-4DB2-BD59-A6C34878D82A}">
                    <a16:rowId xmlns:a16="http://schemas.microsoft.com/office/drawing/2014/main" val="3126260948"/>
                  </a:ext>
                </a:extLst>
              </a:tr>
              <a:tr h="370840">
                <a:tc>
                  <a:txBody>
                    <a:bodyPr/>
                    <a:lstStyle/>
                    <a:p>
                      <a:r>
                        <a:rPr lang="en-GB" dirty="0" smtClean="0">
                          <a:latin typeface="Century Gothic" panose="020B0502020202020204" pitchFamily="34" charset="0"/>
                        </a:rPr>
                        <a:t>Suicidal</a:t>
                      </a:r>
                      <a:r>
                        <a:rPr lang="en-GB" baseline="0" dirty="0" smtClean="0">
                          <a:latin typeface="Century Gothic" panose="020B0502020202020204" pitchFamily="34" charset="0"/>
                        </a:rPr>
                        <a:t> students</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1748922013"/>
                  </a:ext>
                </a:extLst>
              </a:tr>
              <a:tr h="370840">
                <a:tc>
                  <a:txBody>
                    <a:bodyPr/>
                    <a:lstStyle/>
                    <a:p>
                      <a:r>
                        <a:rPr lang="en-GB" dirty="0" smtClean="0">
                          <a:latin typeface="Century Gothic" panose="020B0502020202020204" pitchFamily="34" charset="0"/>
                        </a:rPr>
                        <a:t>How to work with support assistants</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1459435673"/>
                  </a:ext>
                </a:extLst>
              </a:tr>
              <a:tr h="370840">
                <a:tc>
                  <a:txBody>
                    <a:bodyPr/>
                    <a:lstStyle/>
                    <a:p>
                      <a:r>
                        <a:rPr lang="en-GB" dirty="0" smtClean="0">
                          <a:latin typeface="Century Gothic" panose="020B0502020202020204" pitchFamily="34" charset="0"/>
                        </a:rPr>
                        <a:t>Dyscalculia</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38643361"/>
                  </a:ext>
                </a:extLst>
              </a:tr>
              <a:tr h="370840">
                <a:tc>
                  <a:txBody>
                    <a:bodyPr/>
                    <a:lstStyle/>
                    <a:p>
                      <a:r>
                        <a:rPr lang="en-GB" dirty="0" smtClean="0">
                          <a:latin typeface="Century Gothic" panose="020B0502020202020204" pitchFamily="34" charset="0"/>
                        </a:rPr>
                        <a:t>Workplace</a:t>
                      </a:r>
                      <a:r>
                        <a:rPr lang="en-GB" baseline="0" dirty="0" smtClean="0">
                          <a:latin typeface="Century Gothic" panose="020B0502020202020204" pitchFamily="34" charset="0"/>
                        </a:rPr>
                        <a:t> modules (adaptation)</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2629432726"/>
                  </a:ext>
                </a:extLst>
              </a:tr>
              <a:tr h="370840">
                <a:tc>
                  <a:txBody>
                    <a:bodyPr/>
                    <a:lstStyle/>
                    <a:p>
                      <a:r>
                        <a:rPr lang="en-GB" dirty="0" smtClean="0">
                          <a:latin typeface="Century Gothic" panose="020B0502020202020204" pitchFamily="34" charset="0"/>
                        </a:rPr>
                        <a:t>Indigenous students (Australia)</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4155184316"/>
                  </a:ext>
                </a:extLst>
              </a:tr>
              <a:tr h="370840">
                <a:tc>
                  <a:txBody>
                    <a:bodyPr/>
                    <a:lstStyle/>
                    <a:p>
                      <a:r>
                        <a:rPr lang="en-GB" dirty="0" smtClean="0">
                          <a:latin typeface="Century Gothic" panose="020B0502020202020204" pitchFamily="34" charset="0"/>
                        </a:rPr>
                        <a:t>Depends</a:t>
                      </a:r>
                      <a:r>
                        <a:rPr lang="en-GB" baseline="0" dirty="0" smtClean="0">
                          <a:latin typeface="Century Gothic" panose="020B0502020202020204" pitchFamily="34" charset="0"/>
                        </a:rPr>
                        <a:t> on what you mean by “need”</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3598751759"/>
                  </a:ext>
                </a:extLst>
              </a:tr>
              <a:tr h="370840">
                <a:tc>
                  <a:txBody>
                    <a:bodyPr/>
                    <a:lstStyle/>
                    <a:p>
                      <a:r>
                        <a:rPr lang="en-GB" dirty="0" smtClean="0">
                          <a:latin typeface="Century Gothic" panose="020B0502020202020204" pitchFamily="34" charset="0"/>
                        </a:rPr>
                        <a:t>Don’t know</a:t>
                      </a:r>
                      <a:endParaRPr lang="en-GB" dirty="0">
                        <a:latin typeface="Century Gothic" panose="020B0502020202020204" pitchFamily="34" charset="0"/>
                      </a:endParaRPr>
                    </a:p>
                  </a:txBody>
                  <a:tcPr/>
                </a:tc>
                <a:tc>
                  <a:txBody>
                    <a:bodyPr/>
                    <a:lstStyle/>
                    <a:p>
                      <a:r>
                        <a:rPr lang="en-GB" dirty="0" smtClean="0">
                          <a:latin typeface="Century Gothic" panose="020B0502020202020204" pitchFamily="34" charset="0"/>
                        </a:rPr>
                        <a:t>1</a:t>
                      </a:r>
                      <a:endParaRPr lang="en-GB" dirty="0">
                        <a:latin typeface="Century Gothic" panose="020B0502020202020204" pitchFamily="34" charset="0"/>
                      </a:endParaRPr>
                    </a:p>
                  </a:txBody>
                  <a:tcPr/>
                </a:tc>
                <a:extLst>
                  <a:ext uri="{0D108BD9-81ED-4DB2-BD59-A6C34878D82A}">
                    <a16:rowId xmlns:a16="http://schemas.microsoft.com/office/drawing/2014/main" val="2589348292"/>
                  </a:ext>
                </a:extLst>
              </a:tr>
            </a:tbl>
          </a:graphicData>
        </a:graphic>
      </p:graphicFrame>
    </p:spTree>
    <p:extLst>
      <p:ext uri="{BB962C8B-B14F-4D97-AF65-F5344CB8AC3E}">
        <p14:creationId xmlns:p14="http://schemas.microsoft.com/office/powerpoint/2010/main" val="4098852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Sustaining and developing resources</a:t>
            </a:r>
            <a:endParaRPr lang="en-GB" dirty="0"/>
          </a:p>
        </p:txBody>
      </p:sp>
      <p:sp>
        <p:nvSpPr>
          <p:cNvPr id="3" name="Content Placeholder 2"/>
          <p:cNvSpPr>
            <a:spLocks noGrp="1"/>
          </p:cNvSpPr>
          <p:nvPr>
            <p:ph idx="1"/>
          </p:nvPr>
        </p:nvSpPr>
        <p:spPr/>
        <p:txBody>
          <a:bodyPr/>
          <a:lstStyle/>
          <a:p>
            <a:pPr marL="0" indent="0">
              <a:buNone/>
            </a:pPr>
            <a:r>
              <a:rPr lang="en-GB" dirty="0" smtClean="0">
                <a:latin typeface="Century Gothic" panose="020B0502020202020204" pitchFamily="34" charset="0"/>
              </a:rPr>
              <a:t>Contact us through the SCALE Project:</a:t>
            </a:r>
          </a:p>
          <a:p>
            <a:pPr marL="0" indent="0">
              <a:buNone/>
            </a:pPr>
            <a:endParaRPr lang="en-GB" dirty="0">
              <a:latin typeface="Century Gothic" panose="020B0502020202020204" pitchFamily="34" charset="0"/>
            </a:endParaRPr>
          </a:p>
          <a:p>
            <a:r>
              <a:rPr lang="en-GB" dirty="0" smtClean="0">
                <a:latin typeface="Century Gothic" panose="020B0502020202020204" pitchFamily="34" charset="0"/>
              </a:rPr>
              <a:t>E-mail: </a:t>
            </a:r>
            <a:r>
              <a:rPr lang="en-GB" dirty="0" smtClean="0">
                <a:latin typeface="Century Gothic" panose="020B0502020202020204" pitchFamily="34" charset="0"/>
                <a:hlinkClick r:id="rId2"/>
              </a:rPr>
              <a:t>scale@worc.ac.uk</a:t>
            </a:r>
            <a:r>
              <a:rPr lang="en-GB" dirty="0" smtClean="0">
                <a:latin typeface="Century Gothic" panose="020B0502020202020204" pitchFamily="34" charset="0"/>
              </a:rPr>
              <a:t> </a:t>
            </a:r>
          </a:p>
          <a:p>
            <a:r>
              <a:rPr lang="en-GB" dirty="0">
                <a:latin typeface="Century Gothic" panose="020B0502020202020204" pitchFamily="34" charset="0"/>
              </a:rPr>
              <a:t>Webpage: </a:t>
            </a:r>
            <a:r>
              <a:rPr lang="en-GB" dirty="0">
                <a:latin typeface="Century Gothic" panose="020B0502020202020204" pitchFamily="34" charset="0"/>
                <a:hlinkClick r:id="rId3"/>
              </a:rPr>
              <a:t>https://</a:t>
            </a:r>
            <a:r>
              <a:rPr lang="en-GB" dirty="0" smtClean="0">
                <a:latin typeface="Century Gothic" panose="020B0502020202020204" pitchFamily="34" charset="0"/>
                <a:hlinkClick r:id="rId3"/>
              </a:rPr>
              <a:t>www.worc.ac.uk/about/academic-schools/school-of-education/education-research/scale-project.aspx</a:t>
            </a:r>
            <a:r>
              <a:rPr lang="en-GB" dirty="0" smtClean="0">
                <a:latin typeface="Century Gothic" panose="020B0502020202020204" pitchFamily="34" charset="0"/>
              </a:rPr>
              <a:t> </a:t>
            </a:r>
          </a:p>
          <a:p>
            <a:r>
              <a:rPr lang="en-GB" dirty="0" smtClean="0">
                <a:latin typeface="Century Gothic" panose="020B0502020202020204" pitchFamily="34" charset="0"/>
              </a:rPr>
              <a:t>LinkedIn: </a:t>
            </a:r>
            <a:r>
              <a:rPr lang="en-GB" dirty="0" smtClean="0">
                <a:solidFill>
                  <a:srgbClr val="0070C0"/>
                </a:solidFill>
                <a:latin typeface="Century Gothic" panose="020B0502020202020204" pitchFamily="34" charset="0"/>
              </a:rPr>
              <a:t>tbc</a:t>
            </a:r>
            <a:endParaRPr lang="en-GB" dirty="0">
              <a:solidFill>
                <a:srgbClr val="0070C0"/>
              </a:solidFill>
              <a:latin typeface="Century Gothic" panose="020B0502020202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1729" y="5681113"/>
            <a:ext cx="2422071" cy="78064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35720" y="562791"/>
            <a:ext cx="2832463" cy="930229"/>
          </a:xfrm>
          <a:prstGeom prst="rect">
            <a:avLst/>
          </a:prstGeom>
        </p:spPr>
      </p:pic>
      <p:pic>
        <p:nvPicPr>
          <p:cNvPr id="6" name="Immagine 7" descr="Rezultat iskanja slik za wyÅ¼sza szkoÅa biznesu i nauk o zdrowiu"/>
          <p:cNvPicPr/>
          <p:nvPr/>
        </p:nvPicPr>
        <p:blipFill>
          <a:blip r:embed="rId6" cstate="print"/>
          <a:srcRect/>
          <a:stretch>
            <a:fillRect/>
          </a:stretch>
        </p:blipFill>
        <p:spPr bwMode="auto">
          <a:xfrm>
            <a:off x="1613357" y="5733601"/>
            <a:ext cx="1738812" cy="850064"/>
          </a:xfrm>
          <a:prstGeom prst="rect">
            <a:avLst/>
          </a:prstGeom>
          <a:noFill/>
          <a:ln w="9525">
            <a:noFill/>
            <a:miter lim="800000"/>
            <a:headEnd/>
            <a:tailEnd/>
          </a:ln>
        </p:spPr>
      </p:pic>
      <p:pic>
        <p:nvPicPr>
          <p:cNvPr id="7" name="Immagine 4" descr="Rezultat iskanja slik za cece confederaciÃ³n espaÃ±ola de centros de enseÃ±anza"/>
          <p:cNvPicPr/>
          <p:nvPr/>
        </p:nvPicPr>
        <p:blipFill>
          <a:blip r:embed="rId7" cstate="print"/>
          <a:srcRect/>
          <a:stretch>
            <a:fillRect/>
          </a:stretch>
        </p:blipFill>
        <p:spPr bwMode="auto">
          <a:xfrm>
            <a:off x="4127325" y="5467594"/>
            <a:ext cx="1226818" cy="1207684"/>
          </a:xfrm>
          <a:prstGeom prst="rect">
            <a:avLst/>
          </a:prstGeom>
          <a:noFill/>
          <a:ln w="9525">
            <a:noFill/>
            <a:miter lim="800000"/>
            <a:headEnd/>
            <a:tailEnd/>
          </a:ln>
        </p:spPr>
      </p:pic>
      <p:pic>
        <p:nvPicPr>
          <p:cNvPr id="8" name="Immagine 3" descr="http://www.aclipisa.com/foto/grandi/aforisma-1.jpg"/>
          <p:cNvPicPr/>
          <p:nvPr/>
        </p:nvPicPr>
        <p:blipFill>
          <a:blip r:embed="rId8" cstate="print"/>
          <a:srcRect/>
          <a:stretch>
            <a:fillRect/>
          </a:stretch>
        </p:blipFill>
        <p:spPr bwMode="auto">
          <a:xfrm>
            <a:off x="6574611" y="5681113"/>
            <a:ext cx="1142999" cy="915584"/>
          </a:xfrm>
          <a:prstGeom prst="rect">
            <a:avLst/>
          </a:prstGeom>
          <a:noFill/>
          <a:ln w="9525">
            <a:noFill/>
            <a:miter lim="800000"/>
            <a:headEnd/>
            <a:tailEnd/>
          </a:ln>
        </p:spPr>
      </p:pic>
    </p:spTree>
    <p:extLst>
      <p:ext uri="{BB962C8B-B14F-4D97-AF65-F5344CB8AC3E}">
        <p14:creationId xmlns:p14="http://schemas.microsoft.com/office/powerpoint/2010/main" val="3760514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latin typeface="Century Gothic" panose="020B0502020202020204" pitchFamily="34" charset="0"/>
              </a:rPr>
              <a:t>SCIPs and other tools The context </a:t>
            </a:r>
            <a:endParaRPr lang="en-GB" dirty="0">
              <a:latin typeface="Century Gothic" panose="020B0502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9701" y="5396316"/>
            <a:ext cx="2422071" cy="78064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5246733"/>
            <a:ext cx="2832463" cy="930229"/>
          </a:xfrm>
          <a:prstGeom prst="rect">
            <a:avLst/>
          </a:prstGeom>
        </p:spPr>
      </p:pic>
    </p:spTree>
    <p:extLst>
      <p:ext uri="{BB962C8B-B14F-4D97-AF65-F5344CB8AC3E}">
        <p14:creationId xmlns:p14="http://schemas.microsoft.com/office/powerpoint/2010/main" val="2428953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TextBox 9"/>
          <p:cNvSpPr txBox="1"/>
          <p:nvPr/>
        </p:nvSpPr>
        <p:spPr>
          <a:xfrm>
            <a:off x="534120" y="2919120"/>
            <a:ext cx="9632107" cy="4154984"/>
          </a:xfrm>
          <a:prstGeom prst="rect">
            <a:avLst/>
          </a:prstGeom>
          <a:noFill/>
        </p:spPr>
        <p:txBody>
          <a:bodyPr wrap="square" rtlCol="0">
            <a:spAutoFit/>
          </a:bodyPr>
          <a:lstStyle/>
          <a:p>
            <a:pPr marL="571486" indent="-571486">
              <a:buFont typeface="Arial" pitchFamily="34" charset="0"/>
              <a:buChar char="•"/>
            </a:pPr>
            <a:r>
              <a:rPr lang="en-GB" sz="2800" dirty="0">
                <a:solidFill>
                  <a:schemeClr val="tx1">
                    <a:lumMod val="75000"/>
                    <a:lumOff val="25000"/>
                  </a:schemeClr>
                </a:solidFill>
                <a:latin typeface="Century Gothic" panose="020B0502020202020204" pitchFamily="34" charset="0"/>
              </a:rPr>
              <a:t>Increased student:</a:t>
            </a:r>
          </a:p>
          <a:p>
            <a:pPr marL="1028674" lvl="1" indent="-571486">
              <a:buFont typeface="Arial" pitchFamily="34" charset="0"/>
              <a:buChar char="•"/>
            </a:pPr>
            <a:r>
              <a:rPr lang="en-GB" sz="2800" dirty="0">
                <a:solidFill>
                  <a:schemeClr val="tx1">
                    <a:lumMod val="75000"/>
                    <a:lumOff val="25000"/>
                  </a:schemeClr>
                </a:solidFill>
                <a:latin typeface="Century Gothic" panose="020B0502020202020204" pitchFamily="34" charset="0"/>
              </a:rPr>
              <a:t>numbers</a:t>
            </a:r>
          </a:p>
          <a:p>
            <a:pPr marL="1028674" lvl="1" indent="-571486">
              <a:buFont typeface="Arial" pitchFamily="34" charset="0"/>
              <a:buChar char="•"/>
            </a:pPr>
            <a:r>
              <a:rPr lang="en-GB" sz="2800" dirty="0">
                <a:solidFill>
                  <a:schemeClr val="tx1">
                    <a:lumMod val="75000"/>
                    <a:lumOff val="25000"/>
                  </a:schemeClr>
                </a:solidFill>
                <a:latin typeface="Century Gothic" panose="020B0502020202020204" pitchFamily="34" charset="0"/>
              </a:rPr>
              <a:t>complexity</a:t>
            </a:r>
          </a:p>
          <a:p>
            <a:pPr marL="1028674" lvl="1" indent="-571486">
              <a:buFont typeface="Arial" pitchFamily="34" charset="0"/>
              <a:buChar char="•"/>
            </a:pPr>
            <a:r>
              <a:rPr lang="en-GB" sz="2800" dirty="0">
                <a:solidFill>
                  <a:schemeClr val="tx1">
                    <a:lumMod val="75000"/>
                    <a:lumOff val="25000"/>
                  </a:schemeClr>
                </a:solidFill>
                <a:latin typeface="Century Gothic" panose="020B0502020202020204" pitchFamily="34" charset="0"/>
              </a:rPr>
              <a:t>expectation</a:t>
            </a:r>
          </a:p>
          <a:p>
            <a:pPr marL="571486" indent="-571486">
              <a:buFont typeface="Arial" pitchFamily="34" charset="0"/>
              <a:buChar char="•"/>
            </a:pPr>
            <a:endParaRPr lang="en-GB" sz="2800" dirty="0">
              <a:solidFill>
                <a:schemeClr val="tx1">
                  <a:lumMod val="75000"/>
                  <a:lumOff val="25000"/>
                </a:schemeClr>
              </a:solidFill>
              <a:latin typeface="+mj-lt"/>
            </a:endParaRPr>
          </a:p>
          <a:p>
            <a:pPr marL="571486" indent="-571486">
              <a:buFont typeface="Arial" pitchFamily="34" charset="0"/>
              <a:buChar char="•"/>
            </a:pPr>
            <a:endParaRPr lang="en-GB" sz="2800" dirty="0">
              <a:solidFill>
                <a:schemeClr val="tx1">
                  <a:lumMod val="75000"/>
                  <a:lumOff val="25000"/>
                </a:schemeClr>
              </a:solidFill>
              <a:latin typeface="+mj-lt"/>
            </a:endParaRPr>
          </a:p>
          <a:p>
            <a:pPr marL="571486" indent="-571486"/>
            <a:endParaRPr lang="en-GB" sz="2800" dirty="0">
              <a:solidFill>
                <a:schemeClr val="tx1">
                  <a:lumMod val="75000"/>
                  <a:lumOff val="25000"/>
                </a:schemeClr>
              </a:solidFill>
              <a:latin typeface="+mj-lt"/>
            </a:endParaRPr>
          </a:p>
          <a:p>
            <a:pPr marL="571486" indent="-571486">
              <a:buFont typeface="Arial" panose="020B0604020202020204" pitchFamily="34" charset="0"/>
              <a:buChar char="•"/>
            </a:pPr>
            <a:endParaRPr lang="en-GB" sz="2800" dirty="0">
              <a:solidFill>
                <a:schemeClr val="tx1">
                  <a:lumMod val="75000"/>
                  <a:lumOff val="25000"/>
                </a:schemeClr>
              </a:solidFill>
              <a:latin typeface="+mj-lt"/>
            </a:endParaRPr>
          </a:p>
          <a:p>
            <a:pPr marL="571486" indent="-571486">
              <a:buFont typeface="Arial" panose="020B0604020202020204" pitchFamily="34" charset="0"/>
              <a:buChar char="•"/>
            </a:pPr>
            <a:endParaRPr lang="en-GB" sz="4000" dirty="0">
              <a:latin typeface="Arial Black" panose="020B0A04020102020204" pitchFamily="34" charset="0"/>
            </a:endParaRPr>
          </a:p>
        </p:txBody>
      </p:sp>
      <p:pic>
        <p:nvPicPr>
          <p:cNvPr id="1026" name="Picture 2" descr="Image result for increased demand"/>
          <p:cNvPicPr>
            <a:picLocks noChangeAspect="1" noChangeArrowheads="1"/>
          </p:cNvPicPr>
          <p:nvPr/>
        </p:nvPicPr>
        <p:blipFill>
          <a:blip r:embed="rId2" cstate="print"/>
          <a:srcRect/>
          <a:stretch>
            <a:fillRect/>
          </a:stretch>
        </p:blipFill>
        <p:spPr bwMode="auto">
          <a:xfrm>
            <a:off x="4931802" y="1860781"/>
            <a:ext cx="5234425" cy="3489616"/>
          </a:xfrm>
          <a:prstGeom prst="rect">
            <a:avLst/>
          </a:prstGeom>
          <a:noFill/>
        </p:spPr>
      </p:pic>
      <p:sp>
        <p:nvSpPr>
          <p:cNvPr id="3" name="Rectangle 2"/>
          <p:cNvSpPr/>
          <p:nvPr/>
        </p:nvSpPr>
        <p:spPr>
          <a:xfrm>
            <a:off x="838168" y="802640"/>
            <a:ext cx="6162072" cy="769441"/>
          </a:xfrm>
          <a:prstGeom prst="rect">
            <a:avLst/>
          </a:prstGeom>
        </p:spPr>
        <p:txBody>
          <a:bodyPr wrap="square">
            <a:spAutoFit/>
          </a:bodyPr>
          <a:lstStyle/>
          <a:p>
            <a:pPr algn="ctr"/>
            <a:r>
              <a:rPr lang="en-GB" sz="4400" b="1" dirty="0">
                <a:latin typeface="Century Gothic" panose="020B0502020202020204" pitchFamily="34" charset="0"/>
              </a:rPr>
              <a:t>Challenges</a:t>
            </a:r>
          </a:p>
        </p:txBody>
      </p:sp>
    </p:spTree>
    <p:extLst>
      <p:ext uri="{BB962C8B-B14F-4D97-AF65-F5344CB8AC3E}">
        <p14:creationId xmlns:p14="http://schemas.microsoft.com/office/powerpoint/2010/main" val="210536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39616" y="548680"/>
            <a:ext cx="6912768" cy="576064"/>
          </a:xfrm>
        </p:spPr>
        <p:txBody>
          <a:bodyPr/>
          <a:lstStyle/>
          <a:p>
            <a:pPr algn="ctr"/>
            <a:r>
              <a:rPr lang="en-GB" b="1" dirty="0" smtClean="0">
                <a:latin typeface="Century Gothic" panose="020B0502020202020204" pitchFamily="34" charset="0"/>
              </a:rPr>
              <a:t>Growing student numbers</a:t>
            </a:r>
            <a:endParaRPr lang="en-GB" b="1" dirty="0">
              <a:latin typeface="Century Gothic" panose="020B0502020202020204" pitchFamily="34" charset="0"/>
            </a:endParaRPr>
          </a:p>
        </p:txBody>
      </p:sp>
      <p:graphicFrame>
        <p:nvGraphicFramePr>
          <p:cNvPr id="4" name="Chart 3"/>
          <p:cNvGraphicFramePr>
            <a:graphicFrameLocks/>
          </p:cNvGraphicFramePr>
          <p:nvPr>
            <p:extLst/>
          </p:nvPr>
        </p:nvGraphicFramePr>
        <p:xfrm>
          <a:off x="1347538" y="1301704"/>
          <a:ext cx="5083156" cy="437492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816080" y="1772817"/>
            <a:ext cx="3240360" cy="5970865"/>
          </a:xfrm>
          <a:prstGeom prst="rect">
            <a:avLst/>
          </a:prstGeom>
          <a:noFill/>
        </p:spPr>
        <p:txBody>
          <a:bodyPr wrap="square" rtlCol="0">
            <a:spAutoFit/>
          </a:bodyPr>
          <a:lstStyle/>
          <a:p>
            <a:r>
              <a:rPr lang="en-GB" sz="2400" b="1" dirty="0">
                <a:latin typeface="Century Gothic" panose="020B0502020202020204" pitchFamily="34" charset="0"/>
              </a:rPr>
              <a:t>50% increase in 5 years</a:t>
            </a:r>
          </a:p>
          <a:p>
            <a:endParaRPr lang="en-GB" sz="2400" b="1" dirty="0">
              <a:latin typeface="Century Gothic" panose="020B0502020202020204" pitchFamily="34" charset="0"/>
            </a:endParaRPr>
          </a:p>
          <a:p>
            <a:r>
              <a:rPr lang="en-GB" sz="2400" b="1" dirty="0">
                <a:latin typeface="Century Gothic" panose="020B0502020202020204" pitchFamily="34" charset="0"/>
              </a:rPr>
              <a:t>Increase of 430 students in past 3 years</a:t>
            </a:r>
          </a:p>
          <a:p>
            <a:endParaRPr lang="en-GB" sz="2400" b="1" dirty="0">
              <a:latin typeface="Century Gothic" panose="020B0502020202020204" pitchFamily="34" charset="0"/>
            </a:endParaRPr>
          </a:p>
          <a:p>
            <a:r>
              <a:rPr lang="en-GB" sz="2400" b="1" dirty="0">
                <a:latin typeface="Century Gothic" panose="020B0502020202020204" pitchFamily="34" charset="0"/>
              </a:rPr>
              <a:t>1559 students with declared disability in 2017/18</a:t>
            </a:r>
          </a:p>
          <a:p>
            <a:endParaRPr lang="en-GB" sz="2400" b="1" dirty="0">
              <a:latin typeface="Century Gothic" panose="020B0502020202020204" pitchFamily="34" charset="0"/>
            </a:endParaRPr>
          </a:p>
          <a:p>
            <a:r>
              <a:rPr lang="en-GB" sz="2400" b="1" dirty="0">
                <a:latin typeface="Century Gothic" panose="020B0502020202020204" pitchFamily="34" charset="0"/>
              </a:rPr>
              <a:t>13.9% of student population</a:t>
            </a:r>
          </a:p>
          <a:p>
            <a:endParaRPr lang="en-GB" sz="1400" dirty="0"/>
          </a:p>
          <a:p>
            <a:endParaRPr lang="en-GB" sz="1400" dirty="0"/>
          </a:p>
          <a:p>
            <a:endParaRPr lang="en-GB" sz="1400" dirty="0"/>
          </a:p>
          <a:p>
            <a:endParaRPr lang="en-GB" sz="1400" dirty="0"/>
          </a:p>
          <a:p>
            <a:endParaRPr lang="en-GB" sz="1400" dirty="0"/>
          </a:p>
        </p:txBody>
      </p:sp>
    </p:spTree>
    <p:extLst>
      <p:ext uri="{BB962C8B-B14F-4D97-AF65-F5344CB8AC3E}">
        <p14:creationId xmlns:p14="http://schemas.microsoft.com/office/powerpoint/2010/main" val="31032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11706" y="548680"/>
            <a:ext cx="8140679" cy="720080"/>
          </a:xfrm>
        </p:spPr>
        <p:txBody>
          <a:bodyPr/>
          <a:lstStyle/>
          <a:p>
            <a:r>
              <a:rPr lang="en-GB" b="1" dirty="0" smtClean="0">
                <a:latin typeface="Century Gothic" panose="020B0502020202020204" pitchFamily="34" charset="0"/>
              </a:rPr>
              <a:t>Challenges: Growing complexity</a:t>
            </a:r>
            <a:endParaRPr lang="en-GB" b="1" dirty="0">
              <a:latin typeface="Century Gothic" panose="020B0502020202020204" pitchFamily="34" charset="0"/>
            </a:endParaRPr>
          </a:p>
        </p:txBody>
      </p:sp>
      <p:graphicFrame>
        <p:nvGraphicFramePr>
          <p:cNvPr id="4" name="Chart 3"/>
          <p:cNvGraphicFramePr/>
          <p:nvPr>
            <p:extLst/>
          </p:nvPr>
        </p:nvGraphicFramePr>
        <p:xfrm>
          <a:off x="467514" y="1268761"/>
          <a:ext cx="10120276" cy="43230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4635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01704" y="548680"/>
            <a:ext cx="8250681" cy="720080"/>
          </a:xfrm>
        </p:spPr>
        <p:txBody>
          <a:bodyPr/>
          <a:lstStyle/>
          <a:p>
            <a:r>
              <a:rPr lang="en-GB" b="1" dirty="0" smtClean="0">
                <a:latin typeface="Century Gothic" panose="020B0502020202020204" pitchFamily="34" charset="0"/>
              </a:rPr>
              <a:t>Challenges: Growing complexity</a:t>
            </a:r>
            <a:endParaRPr lang="en-GB" b="1" dirty="0">
              <a:latin typeface="Century Gothic" panose="020B0502020202020204" pitchFamily="34" charset="0"/>
            </a:endParaRPr>
          </a:p>
        </p:txBody>
      </p:sp>
      <p:graphicFrame>
        <p:nvGraphicFramePr>
          <p:cNvPr id="5" name="Chart 4"/>
          <p:cNvGraphicFramePr>
            <a:graphicFrameLocks/>
          </p:cNvGraphicFramePr>
          <p:nvPr>
            <p:extLst/>
          </p:nvPr>
        </p:nvGraphicFramePr>
        <p:xfrm>
          <a:off x="733354" y="1268760"/>
          <a:ext cx="9918604" cy="43715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6513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66707" y="548680"/>
            <a:ext cx="8085677" cy="720080"/>
          </a:xfrm>
        </p:spPr>
        <p:txBody>
          <a:bodyPr/>
          <a:lstStyle/>
          <a:p>
            <a:r>
              <a:rPr lang="en-GB" b="1" dirty="0" smtClean="0">
                <a:latin typeface="Century Gothic" panose="020B0502020202020204" pitchFamily="34" charset="0"/>
              </a:rPr>
              <a:t>Challenges: Growing complexity</a:t>
            </a:r>
            <a:endParaRPr lang="en-GB" b="1" dirty="0">
              <a:latin typeface="Century Gothic" panose="020B0502020202020204" pitchFamily="34" charset="0"/>
            </a:endParaRPr>
          </a:p>
        </p:txBody>
      </p:sp>
      <p:graphicFrame>
        <p:nvGraphicFramePr>
          <p:cNvPr id="5" name="Chart 4"/>
          <p:cNvGraphicFramePr>
            <a:graphicFrameLocks noGrp="1"/>
          </p:cNvGraphicFramePr>
          <p:nvPr>
            <p:extLst/>
          </p:nvPr>
        </p:nvGraphicFramePr>
        <p:xfrm>
          <a:off x="1035861" y="1268760"/>
          <a:ext cx="9900271" cy="43204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2981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9247" y="548680"/>
            <a:ext cx="10856259" cy="706379"/>
          </a:xfrm>
        </p:spPr>
        <p:txBody>
          <a:bodyPr/>
          <a:lstStyle/>
          <a:p>
            <a:r>
              <a:rPr lang="en-GB" b="1" dirty="0" smtClean="0">
                <a:latin typeface="Century Gothic" panose="020B0502020202020204" pitchFamily="34" charset="0"/>
              </a:rPr>
              <a:t>Challenges and opportunities: External factors</a:t>
            </a:r>
            <a:endParaRPr lang="en-GB" b="1" dirty="0">
              <a:latin typeface="Century Gothic" panose="020B0502020202020204" pitchFamily="34" charset="0"/>
            </a:endParaRPr>
          </a:p>
        </p:txBody>
      </p:sp>
      <p:sp>
        <p:nvSpPr>
          <p:cNvPr id="3" name="Text Placeholder 2"/>
          <p:cNvSpPr>
            <a:spLocks noGrp="1"/>
          </p:cNvSpPr>
          <p:nvPr>
            <p:ph type="body" sz="quarter" idx="10"/>
          </p:nvPr>
        </p:nvSpPr>
        <p:spPr>
          <a:xfrm>
            <a:off x="779928" y="1479176"/>
            <a:ext cx="10021423" cy="4758137"/>
          </a:xfrm>
        </p:spPr>
        <p:txBody>
          <a:bodyPr/>
          <a:lstStyle/>
          <a:p>
            <a:pPr marL="342891" indent="-342891">
              <a:buFont typeface="Arial" panose="020B0604020202020204" pitchFamily="34" charset="0"/>
              <a:buChar char="•"/>
            </a:pPr>
            <a:r>
              <a:rPr lang="en-GB" dirty="0" smtClean="0">
                <a:latin typeface="Century Gothic" panose="020B0502020202020204" pitchFamily="34" charset="0"/>
              </a:rPr>
              <a:t>Funding changes</a:t>
            </a:r>
          </a:p>
          <a:p>
            <a:pPr marL="1085824" lvl="1" indent="-342891"/>
            <a:r>
              <a:rPr lang="en-GB" dirty="0">
                <a:latin typeface="Century Gothic" panose="020B0502020202020204" pitchFamily="34" charset="0"/>
              </a:rPr>
              <a:t>Reduced support in some areas</a:t>
            </a:r>
          </a:p>
          <a:p>
            <a:pPr marL="1085824" lvl="1" indent="-342891"/>
            <a:r>
              <a:rPr lang="en-GB" dirty="0">
                <a:latin typeface="Century Gothic" panose="020B0502020202020204" pitchFamily="34" charset="0"/>
              </a:rPr>
              <a:t>Uncertainty about who provides support</a:t>
            </a:r>
          </a:p>
          <a:p>
            <a:pPr marL="1085824" lvl="1" indent="-342891"/>
            <a:r>
              <a:rPr lang="en-GB" dirty="0">
                <a:latin typeface="Century Gothic" panose="020B0502020202020204" pitchFamily="34" charset="0"/>
              </a:rPr>
              <a:t>Bureaucracy – diverting limited resources</a:t>
            </a:r>
          </a:p>
          <a:p>
            <a:pPr marL="342891" indent="-342891">
              <a:buFont typeface="Arial" panose="020B0604020202020204" pitchFamily="34" charset="0"/>
              <a:buChar char="•"/>
            </a:pPr>
            <a:r>
              <a:rPr lang="en-GB" dirty="0" smtClean="0">
                <a:latin typeface="Century Gothic" panose="020B0502020202020204" pitchFamily="34" charset="0"/>
              </a:rPr>
              <a:t>Legislation - Anticipatory duty on HEPs</a:t>
            </a:r>
          </a:p>
          <a:p>
            <a:pPr marL="342891" indent="-342891">
              <a:buFont typeface="Arial" panose="020B0604020202020204" pitchFamily="34" charset="0"/>
              <a:buChar char="•"/>
            </a:pPr>
            <a:r>
              <a:rPr lang="en-GB" dirty="0" smtClean="0">
                <a:latin typeface="Century Gothic" panose="020B0502020202020204" pitchFamily="34" charset="0"/>
              </a:rPr>
              <a:t>Push towards inclusive teaching practice</a:t>
            </a:r>
          </a:p>
          <a:p>
            <a:pPr marL="342891" indent="-342891">
              <a:buFont typeface="Arial" panose="020B0604020202020204" pitchFamily="34" charset="0"/>
              <a:buChar char="•"/>
            </a:pPr>
            <a:r>
              <a:rPr lang="en-GB" dirty="0" smtClean="0">
                <a:latin typeface="Century Gothic" panose="020B0502020202020204" pitchFamily="34" charset="0"/>
              </a:rPr>
              <a:t>Universal Design (and UDL)</a:t>
            </a:r>
          </a:p>
          <a:p>
            <a:pPr marL="342891" indent="-342891">
              <a:buFont typeface="Arial" panose="020B0604020202020204" pitchFamily="34" charset="0"/>
              <a:buChar char="•"/>
            </a:pPr>
            <a:r>
              <a:rPr lang="en-GB" dirty="0" smtClean="0">
                <a:latin typeface="Century Gothic" panose="020B0502020202020204" pitchFamily="34" charset="0"/>
              </a:rPr>
              <a:t>Student (and parental) expectation</a:t>
            </a:r>
          </a:p>
          <a:p>
            <a:pPr marL="342891" indent="-342891">
              <a:buFont typeface="Arial" panose="020B0604020202020204" pitchFamily="34" charset="0"/>
              <a:buChar char="•"/>
            </a:pPr>
            <a:r>
              <a:rPr lang="en-GB" dirty="0" smtClean="0">
                <a:latin typeface="Century Gothic" panose="020B0502020202020204" pitchFamily="34" charset="0"/>
              </a:rPr>
              <a:t>TEF / REF / KEF / </a:t>
            </a:r>
            <a:r>
              <a:rPr lang="en-GB" dirty="0" err="1" smtClean="0">
                <a:latin typeface="Century Gothic" panose="020B0502020202020204" pitchFamily="34" charset="0"/>
              </a:rPr>
              <a:t>OfS</a:t>
            </a:r>
            <a:r>
              <a:rPr lang="en-GB" dirty="0" smtClean="0">
                <a:latin typeface="Century Gothic" panose="020B0502020202020204" pitchFamily="34" charset="0"/>
              </a:rPr>
              <a:t> / CMA / GDPR </a:t>
            </a:r>
          </a:p>
          <a:p>
            <a:pPr marL="342891" indent="-342891">
              <a:buFont typeface="Arial" panose="020B0604020202020204" pitchFamily="34" charset="0"/>
              <a:buChar char="•"/>
            </a:pPr>
            <a:endParaRPr lang="en-GB" dirty="0" smtClean="0"/>
          </a:p>
          <a:p>
            <a:endParaRPr lang="en-GB" dirty="0"/>
          </a:p>
        </p:txBody>
      </p:sp>
    </p:spTree>
    <p:extLst>
      <p:ext uri="{BB962C8B-B14F-4D97-AF65-F5344CB8AC3E}">
        <p14:creationId xmlns:p14="http://schemas.microsoft.com/office/powerpoint/2010/main" val="2677622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667" b="1" dirty="0" smtClean="0">
                <a:latin typeface="Century Gothic" panose="020B0502020202020204" pitchFamily="34" charset="0"/>
              </a:rPr>
              <a:t>The Worcester response  </a:t>
            </a:r>
            <a:endParaRPr lang="en-GB" sz="2667" b="1" dirty="0">
              <a:latin typeface="Century Gothic" panose="020B0502020202020204" pitchFamily="34" charset="0"/>
            </a:endParaRPr>
          </a:p>
        </p:txBody>
      </p:sp>
      <p:sp>
        <p:nvSpPr>
          <p:cNvPr id="3" name="Content Placeholder 2"/>
          <p:cNvSpPr>
            <a:spLocks noGrp="1"/>
          </p:cNvSpPr>
          <p:nvPr>
            <p:ph idx="1"/>
          </p:nvPr>
        </p:nvSpPr>
        <p:spPr>
          <a:xfrm>
            <a:off x="838200" y="1434353"/>
            <a:ext cx="10515600" cy="4742610"/>
          </a:xfrm>
        </p:spPr>
        <p:txBody>
          <a:bodyPr>
            <a:normAutofit/>
          </a:bodyPr>
          <a:lstStyle/>
          <a:p>
            <a:r>
              <a:rPr lang="en-GB" dirty="0" smtClean="0">
                <a:latin typeface="Century Gothic" panose="020B0502020202020204" pitchFamily="34" charset="0"/>
              </a:rPr>
              <a:t>SCIPS / SCALE Project</a:t>
            </a:r>
          </a:p>
          <a:p>
            <a:r>
              <a:rPr lang="en-GB" dirty="0" smtClean="0">
                <a:latin typeface="Century Gothic" panose="020B0502020202020204" pitchFamily="34" charset="0"/>
              </a:rPr>
              <a:t>Inclusive Practice Toolkit</a:t>
            </a:r>
            <a:endParaRPr lang="en-GB" dirty="0">
              <a:latin typeface="Century Gothic" panose="020B0502020202020204" pitchFamily="34" charset="0"/>
            </a:endParaRPr>
          </a:p>
          <a:p>
            <a:r>
              <a:rPr lang="en-GB" dirty="0">
                <a:latin typeface="Century Gothic" panose="020B0502020202020204" pitchFamily="34" charset="0"/>
              </a:rPr>
              <a:t>Inclusive Assessment </a:t>
            </a:r>
            <a:r>
              <a:rPr lang="en-GB" dirty="0" smtClean="0">
                <a:latin typeface="Century Gothic" panose="020B0502020202020204" pitchFamily="34" charset="0"/>
              </a:rPr>
              <a:t>Policy &amp; guidance</a:t>
            </a:r>
            <a:endParaRPr lang="en-GB" dirty="0">
              <a:latin typeface="Century Gothic" panose="020B0502020202020204" pitchFamily="34" charset="0"/>
            </a:endParaRPr>
          </a:p>
          <a:p>
            <a:r>
              <a:rPr lang="en-GB" dirty="0" smtClean="0">
                <a:latin typeface="Century Gothic" panose="020B0502020202020204" pitchFamily="34" charset="0"/>
              </a:rPr>
              <a:t>Busy </a:t>
            </a:r>
            <a:r>
              <a:rPr lang="en-GB" dirty="0">
                <a:latin typeface="Century Gothic" panose="020B0502020202020204" pitchFamily="34" charset="0"/>
              </a:rPr>
              <a:t>Lecturers’ </a:t>
            </a:r>
            <a:r>
              <a:rPr lang="en-GB" dirty="0" smtClean="0">
                <a:latin typeface="Century Gothic" panose="020B0502020202020204" pitchFamily="34" charset="0"/>
              </a:rPr>
              <a:t>Guide</a:t>
            </a:r>
          </a:p>
          <a:p>
            <a:r>
              <a:rPr lang="en-GB" dirty="0" smtClean="0">
                <a:latin typeface="Century Gothic" panose="020B0502020202020204" pitchFamily="34" charset="0"/>
              </a:rPr>
              <a:t>Workshops, Share and Inspire events and conferences</a:t>
            </a:r>
          </a:p>
          <a:p>
            <a:pPr lvl="1"/>
            <a:r>
              <a:rPr lang="en-GB" dirty="0" smtClean="0">
                <a:latin typeface="Century Gothic" panose="020B0502020202020204" pitchFamily="34" charset="0"/>
              </a:rPr>
              <a:t>Inclusive practice </a:t>
            </a:r>
          </a:p>
          <a:p>
            <a:pPr lvl="1"/>
            <a:r>
              <a:rPr lang="en-GB" dirty="0" smtClean="0">
                <a:latin typeface="Century Gothic" panose="020B0502020202020204" pitchFamily="34" charset="0"/>
              </a:rPr>
              <a:t>Universal design &amp; UDL</a:t>
            </a:r>
          </a:p>
          <a:p>
            <a:r>
              <a:rPr lang="en-GB" dirty="0" smtClean="0">
                <a:latin typeface="Century Gothic" panose="020B0502020202020204" pitchFamily="34" charset="0"/>
              </a:rPr>
              <a:t>PG Cert HE</a:t>
            </a:r>
          </a:p>
          <a:p>
            <a:r>
              <a:rPr lang="en-GB" dirty="0" smtClean="0">
                <a:latin typeface="Century Gothic" panose="020B0502020202020204" pitchFamily="34" charset="0"/>
              </a:rPr>
              <a:t>Assistive technology</a:t>
            </a:r>
            <a:endParaRPr lang="en-GB" dirty="0">
              <a:latin typeface="Century Gothic" panose="020B0502020202020204" pitchFamily="34" charset="0"/>
            </a:endParaRPr>
          </a:p>
          <a:p>
            <a:pPr marL="0" indent="0">
              <a:buNone/>
            </a:pPr>
            <a:endParaRPr lang="en-GB" dirty="0"/>
          </a:p>
        </p:txBody>
      </p:sp>
      <p:sp>
        <p:nvSpPr>
          <p:cNvPr id="4" name="Date Placeholder 3"/>
          <p:cNvSpPr>
            <a:spLocks noGrp="1"/>
          </p:cNvSpPr>
          <p:nvPr>
            <p:ph type="dt" sz="half" idx="10"/>
          </p:nvPr>
        </p:nvSpPr>
        <p:spPr/>
        <p:txBody>
          <a:bodyPr/>
          <a:lstStyle/>
          <a:p>
            <a:fld id="{57F1E85B-E020-44AC-8DCF-69F95A5A1005}" type="datetime1">
              <a:rPr lang="en-GB" smtClean="0"/>
              <a:t>05/06/2019</a:t>
            </a:fld>
            <a:endParaRPr lang="en-US" dirty="0"/>
          </a:p>
        </p:txBody>
      </p:sp>
      <p:sp>
        <p:nvSpPr>
          <p:cNvPr id="6" name="Slide Number Placeholder 5"/>
          <p:cNvSpPr>
            <a:spLocks noGrp="1"/>
          </p:cNvSpPr>
          <p:nvPr>
            <p:ph type="sldNum" sz="quarter" idx="12"/>
          </p:nvPr>
        </p:nvSpPr>
        <p:spPr/>
        <p:txBody>
          <a:bodyPr/>
          <a:lstStyle/>
          <a:p>
            <a:fld id="{6EB0BAB1-623C-44CD-B43B-E2F9AAD49B11}" type="slidenum">
              <a:rPr lang="en-US" smtClean="0"/>
              <a:t>14</a:t>
            </a:fld>
            <a:endParaRPr lang="en-US" dirty="0"/>
          </a:p>
        </p:txBody>
      </p:sp>
    </p:spTree>
    <p:extLst>
      <p:ext uri="{BB962C8B-B14F-4D97-AF65-F5344CB8AC3E}">
        <p14:creationId xmlns:p14="http://schemas.microsoft.com/office/powerpoint/2010/main" val="28856798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667" b="1" dirty="0" smtClean="0">
                <a:latin typeface="Arial Black" panose="020B0A04020102020204" pitchFamily="34" charset="0"/>
              </a:rPr>
              <a:t>The Worcester response </a:t>
            </a:r>
            <a:endParaRPr lang="en-GB" sz="2667" b="1" dirty="0">
              <a:latin typeface="Arial Black" panose="020B0A04020102020204" pitchFamily="34" charset="0"/>
            </a:endParaRPr>
          </a:p>
        </p:txBody>
      </p:sp>
      <p:sp>
        <p:nvSpPr>
          <p:cNvPr id="3" name="Content Placeholder 2"/>
          <p:cNvSpPr>
            <a:spLocks noGrp="1"/>
          </p:cNvSpPr>
          <p:nvPr>
            <p:ph idx="1"/>
          </p:nvPr>
        </p:nvSpPr>
        <p:spPr>
          <a:xfrm>
            <a:off x="838200" y="1434353"/>
            <a:ext cx="10515600" cy="4742610"/>
          </a:xfrm>
        </p:spPr>
        <p:txBody>
          <a:bodyPr>
            <a:normAutofit/>
          </a:bodyPr>
          <a:lstStyle/>
          <a:p>
            <a:r>
              <a:rPr lang="en-GB" dirty="0" smtClean="0">
                <a:latin typeface="Century Gothic" panose="020B0502020202020204" pitchFamily="34" charset="0"/>
              </a:rPr>
              <a:t>Collaboration between academic and professional services</a:t>
            </a:r>
          </a:p>
          <a:p>
            <a:r>
              <a:rPr lang="en-GB" dirty="0" smtClean="0">
                <a:latin typeface="Century Gothic" panose="020B0502020202020204" pitchFamily="34" charset="0"/>
              </a:rPr>
              <a:t>Disability and Dyslexia Service</a:t>
            </a:r>
          </a:p>
          <a:p>
            <a:pPr lvl="1"/>
            <a:r>
              <a:rPr lang="en-GB" dirty="0" smtClean="0">
                <a:latin typeface="Century Gothic" panose="020B0502020202020204" pitchFamily="34" charset="0"/>
              </a:rPr>
              <a:t>Delivering support and advice</a:t>
            </a:r>
          </a:p>
          <a:p>
            <a:pPr lvl="2"/>
            <a:r>
              <a:rPr lang="en-GB" dirty="0" smtClean="0">
                <a:latin typeface="Century Gothic" panose="020B0502020202020204" pitchFamily="34" charset="0"/>
              </a:rPr>
              <a:t>Students and</a:t>
            </a:r>
          </a:p>
          <a:p>
            <a:pPr lvl="2"/>
            <a:r>
              <a:rPr lang="en-GB" dirty="0" smtClean="0">
                <a:latin typeface="Century Gothic" panose="020B0502020202020204" pitchFamily="34" charset="0"/>
              </a:rPr>
              <a:t>Staff</a:t>
            </a:r>
          </a:p>
          <a:p>
            <a:r>
              <a:rPr lang="en-GB" dirty="0" smtClean="0">
                <a:latin typeface="Century Gothic" panose="020B0502020202020204" pitchFamily="34" charset="0"/>
              </a:rPr>
              <a:t>Using </a:t>
            </a:r>
            <a:r>
              <a:rPr lang="en-GB" dirty="0">
                <a:latin typeface="Century Gothic" panose="020B0502020202020204" pitchFamily="34" charset="0"/>
              </a:rPr>
              <a:t>disability as a lens through which to explore inclusive practice and Universal </a:t>
            </a:r>
            <a:r>
              <a:rPr lang="en-GB" dirty="0" smtClean="0">
                <a:latin typeface="Century Gothic" panose="020B0502020202020204" pitchFamily="34" charset="0"/>
              </a:rPr>
              <a:t>Design </a:t>
            </a:r>
          </a:p>
          <a:p>
            <a:pPr lvl="1"/>
            <a:r>
              <a:rPr lang="en-GB" dirty="0" smtClean="0">
                <a:latin typeface="Century Gothic" panose="020B0502020202020204" pitchFamily="34" charset="0"/>
              </a:rPr>
              <a:t>“Imagine” case studies</a:t>
            </a:r>
          </a:p>
          <a:p>
            <a:pPr lvl="1"/>
            <a:r>
              <a:rPr lang="en-GB" dirty="0" smtClean="0">
                <a:latin typeface="Century Gothic" panose="020B0502020202020204" pitchFamily="34" charset="0"/>
              </a:rPr>
              <a:t>SCIPs scenarios</a:t>
            </a:r>
            <a:endParaRPr lang="en-GB" dirty="0">
              <a:latin typeface="Century Gothic" panose="020B0502020202020204" pitchFamily="34" charset="0"/>
            </a:endParaRPr>
          </a:p>
          <a:p>
            <a:pPr marL="0" indent="0">
              <a:buNone/>
            </a:pPr>
            <a:endParaRPr lang="en-GB" dirty="0"/>
          </a:p>
        </p:txBody>
      </p:sp>
    </p:spTree>
    <p:extLst>
      <p:ext uri="{BB962C8B-B14F-4D97-AF65-F5344CB8AC3E}">
        <p14:creationId xmlns:p14="http://schemas.microsoft.com/office/powerpoint/2010/main" val="3044550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09120" y="2748557"/>
            <a:ext cx="7315200" cy="3255264"/>
          </a:xfrm>
        </p:spPr>
        <p:txBody>
          <a:bodyPr/>
          <a:lstStyle/>
          <a:p>
            <a:pPr algn="r"/>
            <a:r>
              <a:rPr lang="en-GB" sz="3200" dirty="0">
                <a:hlinkClick r:id="rId2"/>
              </a:rPr>
              <a:t>https://scips.worc.ac.uk/</a:t>
            </a:r>
            <a:r>
              <a:rPr lang="en-GB" sz="3200" dirty="0">
                <a:latin typeface="Century Gothic" panose="020B0502020202020204" pitchFamily="34" charset="0"/>
              </a:rPr>
              <a:t/>
            </a:r>
            <a:br>
              <a:rPr lang="en-GB" sz="3200" dirty="0">
                <a:latin typeface="Century Gothic" panose="020B0502020202020204" pitchFamily="34" charset="0"/>
              </a:rPr>
            </a:br>
            <a:endParaRPr lang="en-GB" sz="3200" dirty="0"/>
          </a:p>
        </p:txBody>
      </p:sp>
      <p:sp>
        <p:nvSpPr>
          <p:cNvPr id="6" name="Rectangle 5"/>
          <p:cNvSpPr>
            <a:spLocks noChangeArrowheads="1"/>
          </p:cNvSpPr>
          <p:nvPr/>
        </p:nvSpPr>
        <p:spPr bwMode="auto">
          <a:xfrm>
            <a:off x="1339272" y="1386322"/>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3200"/>
          </a:p>
        </p:txBody>
      </p:sp>
      <p:pic>
        <p:nvPicPr>
          <p:cNvPr id="205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4320" y="253886"/>
            <a:ext cx="2264871" cy="226487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a:off x="1339272" y="1843522"/>
            <a:ext cx="83904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200" b="1" i="0" strike="noStrike" cap="none" normalizeH="0" baseline="0" dirty="0" smtClean="0">
                <a:ln>
                  <a:noFill/>
                </a:ln>
                <a:solidFill>
                  <a:srgbClr val="000000"/>
                </a:solidFill>
                <a:effectLst/>
                <a:latin typeface="Century Gothic" panose="020B0502020202020204" pitchFamily="34" charset="0"/>
                <a:ea typeface="Calibri" panose="020F0502020204030204" pitchFamily="34" charset="0"/>
                <a:cs typeface="Helvetica" panose="020B0604020202020204" pitchFamily="34" charset="0"/>
              </a:rPr>
              <a:t>Examples of using SCIPS as an Academic</a:t>
            </a:r>
          </a:p>
        </p:txBody>
      </p:sp>
      <p:pic>
        <p:nvPicPr>
          <p:cNvPr id="4" name="Picture 3" descr="Going out in Stile – The Budge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1637" y="3970866"/>
            <a:ext cx="3290570" cy="2193713"/>
          </a:xfrm>
          <a:prstGeom prst="rect">
            <a:avLst/>
          </a:prstGeom>
        </p:spPr>
      </p:pic>
    </p:spTree>
    <p:extLst>
      <p:ext uri="{BB962C8B-B14F-4D97-AF65-F5344CB8AC3E}">
        <p14:creationId xmlns:p14="http://schemas.microsoft.com/office/powerpoint/2010/main" val="2916408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Celebrating SCIPS – from down under </a:t>
            </a:r>
            <a:endParaRPr lang="en-GB" b="1" dirty="0"/>
          </a:p>
        </p:txBody>
      </p:sp>
      <p:sp>
        <p:nvSpPr>
          <p:cNvPr id="3" name="Content Placeholder 2"/>
          <p:cNvSpPr>
            <a:spLocks noGrp="1"/>
          </p:cNvSpPr>
          <p:nvPr>
            <p:ph idx="1"/>
          </p:nvPr>
        </p:nvSpPr>
        <p:spPr>
          <a:xfrm>
            <a:off x="685800" y="1584960"/>
            <a:ext cx="10515600" cy="4856163"/>
          </a:xfrm>
        </p:spPr>
        <p:txBody>
          <a:bodyPr>
            <a:normAutofit fontScale="32500" lnSpcReduction="20000"/>
          </a:bodyPr>
          <a:lstStyle/>
          <a:p>
            <a:r>
              <a:rPr lang="en-AU" sz="5500" dirty="0">
                <a:latin typeface="Century Gothic" panose="020B0502020202020204" pitchFamily="34" charset="0"/>
              </a:rPr>
              <a:t>In my current role as a Teacher Consultant (TC) for students with disabilities in the areas of learning and mental health, I offer teaching and learning strategies to classroom teachers and Head Teachers (HT). </a:t>
            </a:r>
            <a:endParaRPr lang="en-AU" sz="5500" dirty="0" smtClean="0">
              <a:latin typeface="Century Gothic" panose="020B0502020202020204" pitchFamily="34" charset="0"/>
            </a:endParaRPr>
          </a:p>
          <a:p>
            <a:r>
              <a:rPr lang="en-AU" sz="5500" dirty="0" smtClean="0">
                <a:latin typeface="Century Gothic" panose="020B0502020202020204" pitchFamily="34" charset="0"/>
              </a:rPr>
              <a:t>These </a:t>
            </a:r>
            <a:r>
              <a:rPr lang="en-AU" sz="5500" dirty="0">
                <a:latin typeface="Century Gothic" panose="020B0502020202020204" pitchFamily="34" charset="0"/>
              </a:rPr>
              <a:t>learners and teachers are in TAFENSW (Technical and Further Education New South Wales). The faculties I work with are Horticulture, Business, Aged and general Health Care, Community Services, Tourism, Hospitality, Information Technology, Pathways into further study, Education, Animal Studies, and general apprentice areas of trades such a Building and Carpentry. </a:t>
            </a:r>
            <a:endParaRPr lang="en-GB" sz="5500" dirty="0">
              <a:latin typeface="Century Gothic" panose="020B0502020202020204" pitchFamily="34" charset="0"/>
            </a:endParaRPr>
          </a:p>
          <a:p>
            <a:endParaRPr lang="en-GB" sz="5500" dirty="0">
              <a:latin typeface="Century Gothic" panose="020B0502020202020204" pitchFamily="34" charset="0"/>
            </a:endParaRPr>
          </a:p>
          <a:p>
            <a:r>
              <a:rPr lang="en-AU" sz="5500" dirty="0">
                <a:latin typeface="Century Gothic" panose="020B0502020202020204" pitchFamily="34" charset="0"/>
              </a:rPr>
              <a:t>Following an interview with the learner, an Individual Education Plan is devised. That plan outlines the reasonable adjustments, as per the Disability Discrimination Act 1992 (</a:t>
            </a:r>
            <a:r>
              <a:rPr lang="en-AU" sz="5500" u="sng" dirty="0">
                <a:latin typeface="Century Gothic" panose="020B0502020202020204" pitchFamily="34" charset="0"/>
                <a:hlinkClick r:id="rId2"/>
              </a:rPr>
              <a:t>https://www.asqa.gov.au/sites/default/files/FACT_SHEET_Providing_quality_training_and_assessment_services_to_students_with_disabilities.pdf?v=1508135481</a:t>
            </a:r>
            <a:r>
              <a:rPr lang="en-AU" sz="5500" dirty="0">
                <a:latin typeface="Century Gothic" panose="020B0502020202020204" pitchFamily="34" charset="0"/>
              </a:rPr>
              <a:t>), that become part of the suggested recommended teaching and learning strategies provided to the relevant teaching staff. </a:t>
            </a:r>
            <a:endParaRPr lang="en-AU" sz="5500" dirty="0" smtClean="0">
              <a:latin typeface="Century Gothic" panose="020B0502020202020204" pitchFamily="34" charset="0"/>
            </a:endParaRPr>
          </a:p>
          <a:p>
            <a:endParaRPr lang="en-AU" sz="5000" dirty="0">
              <a:latin typeface="Century Gothic" panose="020B0502020202020204" pitchFamily="34" charset="0"/>
            </a:endParaRPr>
          </a:p>
          <a:p>
            <a:r>
              <a:rPr lang="en-AU" sz="6200" i="1" dirty="0" smtClean="0">
                <a:latin typeface="Century Gothic" panose="020B0502020202020204" pitchFamily="34" charset="0"/>
              </a:rPr>
              <a:t>“The </a:t>
            </a:r>
            <a:r>
              <a:rPr lang="en-AU" sz="6200" i="1" dirty="0">
                <a:latin typeface="Century Gothic" panose="020B0502020202020204" pitchFamily="34" charset="0"/>
              </a:rPr>
              <a:t>site SCIPS is used on a daily basis, with the acknowledgment of each page cited as a source, not only for correct reference, but in the hope relevant staff (tutors included) explore the site to enhance their knowledge of disabilities, as well as increase their teaching and learning practices.  The feedback from staff has only been positive</a:t>
            </a:r>
            <a:r>
              <a:rPr lang="en-AU" sz="6200" i="1" dirty="0" smtClean="0">
                <a:latin typeface="Century Gothic" panose="020B0502020202020204" pitchFamily="34" charset="0"/>
              </a:rPr>
              <a:t>.”</a:t>
            </a:r>
            <a:endParaRPr lang="en-GB" sz="6200" i="1" dirty="0">
              <a:latin typeface="Century Gothic" panose="020B0502020202020204" pitchFamily="34" charset="0"/>
            </a:endParaRPr>
          </a:p>
          <a:p>
            <a:endParaRPr lang="en-GB" dirty="0"/>
          </a:p>
        </p:txBody>
      </p:sp>
      <p:pic>
        <p:nvPicPr>
          <p:cNvPr id="4" name="Picture 3" descr="TransGriot: Australia Makes It Easier For Gender Divers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9859" y="185088"/>
            <a:ext cx="1892644" cy="1685636"/>
          </a:xfrm>
          <a:prstGeom prst="rect">
            <a:avLst/>
          </a:prstGeom>
        </p:spPr>
      </p:pic>
    </p:spTree>
    <p:extLst>
      <p:ext uri="{BB962C8B-B14F-4D97-AF65-F5344CB8AC3E}">
        <p14:creationId xmlns:p14="http://schemas.microsoft.com/office/powerpoint/2010/main" val="361626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51205"/>
            <a:ext cx="8732520" cy="1325563"/>
          </a:xfrm>
        </p:spPr>
        <p:txBody>
          <a:bodyPr>
            <a:normAutofit fontScale="90000"/>
          </a:bodyPr>
          <a:lstStyle/>
          <a:p>
            <a:r>
              <a:rPr lang="en-GB" dirty="0" smtClean="0">
                <a:latin typeface="Century Gothic" panose="020B0502020202020204" pitchFamily="34" charset="0"/>
              </a:rPr>
              <a:t>Data for April</a:t>
            </a:r>
            <a:br>
              <a:rPr lang="en-GB" dirty="0" smtClean="0">
                <a:latin typeface="Century Gothic" panose="020B0502020202020204" pitchFamily="34" charset="0"/>
              </a:rPr>
            </a:br>
            <a:r>
              <a:rPr lang="en-GB" dirty="0" smtClean="0">
                <a:latin typeface="Century Gothic" panose="020B0502020202020204" pitchFamily="34" charset="0"/>
              </a:rPr>
              <a:t>2019</a:t>
            </a:r>
            <a:br>
              <a:rPr lang="en-GB" dirty="0" smtClean="0">
                <a:latin typeface="Century Gothic" panose="020B0502020202020204" pitchFamily="34" charset="0"/>
              </a:rPr>
            </a:br>
            <a:r>
              <a:rPr lang="en-GB" dirty="0" smtClean="0">
                <a:latin typeface="Century Gothic" panose="020B0502020202020204" pitchFamily="34" charset="0"/>
              </a:rPr>
              <a:t> </a:t>
            </a:r>
            <a:endParaRPr lang="en-GB" dirty="0">
              <a:latin typeface="Century Gothic" panose="020B0502020202020204" pitchFamily="34" charset="0"/>
            </a:endParaRPr>
          </a:p>
        </p:txBody>
      </p:sp>
      <p:pic>
        <p:nvPicPr>
          <p:cNvPr id="6" name="Content Placeholder 5"/>
          <p:cNvPicPr>
            <a:picLocks noGrp="1" noChangeAspect="1"/>
          </p:cNvPicPr>
          <p:nvPr>
            <p:ph idx="1"/>
          </p:nvPr>
        </p:nvPicPr>
        <p:blipFill rotWithShape="1">
          <a:blip r:embed="rId2"/>
          <a:srcRect l="22835" t="32845" r="49099" b="18439"/>
          <a:stretch/>
        </p:blipFill>
        <p:spPr>
          <a:xfrm>
            <a:off x="4531360" y="165967"/>
            <a:ext cx="7091680" cy="6539634"/>
          </a:xfrm>
          <a:prstGeom prst="rect">
            <a:avLst/>
          </a:prstGeom>
        </p:spPr>
      </p:pic>
    </p:spTree>
    <p:extLst>
      <p:ext uri="{BB962C8B-B14F-4D97-AF65-F5344CB8AC3E}">
        <p14:creationId xmlns:p14="http://schemas.microsoft.com/office/powerpoint/2010/main" val="2571082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At University of Worcester </a:t>
            </a:r>
            <a:endParaRPr lang="en-GB" b="1" dirty="0"/>
          </a:p>
        </p:txBody>
      </p:sp>
      <p:sp>
        <p:nvSpPr>
          <p:cNvPr id="5" name="Rectangle 4"/>
          <p:cNvSpPr/>
          <p:nvPr/>
        </p:nvSpPr>
        <p:spPr>
          <a:xfrm>
            <a:off x="838200" y="1859340"/>
            <a:ext cx="10429240" cy="4401205"/>
          </a:xfrm>
          <a:prstGeom prst="rect">
            <a:avLst/>
          </a:prstGeom>
        </p:spPr>
        <p:txBody>
          <a:bodyPr wrap="square">
            <a:spAutoFit/>
          </a:bodyPr>
          <a:lstStyle/>
          <a:p>
            <a:r>
              <a:rPr lang="en-GB" sz="2800" dirty="0">
                <a:latin typeface="Century Gothic" panose="020B0502020202020204" pitchFamily="34" charset="0"/>
              </a:rPr>
              <a:t>SCIPS has had impact on Learning and Teaching as it has raised awareness of personalising learning. The impact of changes to the Disability </a:t>
            </a:r>
            <a:r>
              <a:rPr lang="en-GB" sz="2800" dirty="0" smtClean="0">
                <a:latin typeface="Century Gothic" panose="020B0502020202020204" pitchFamily="34" charset="0"/>
              </a:rPr>
              <a:t>Students Allowance (DSA)? </a:t>
            </a:r>
            <a:r>
              <a:rPr lang="en-GB" sz="2800" dirty="0">
                <a:latin typeface="Century Gothic" panose="020B0502020202020204" pitchFamily="34" charset="0"/>
              </a:rPr>
              <a:t>has meant staff have had to be more responsive to students’ entitlements. SCIPS provides an explanation of a particular need and strategies to support it, the site also links to other online resources including videos etc. SCIPS enables academics and trainers to understand students’ needs and explore new methods of teaching to enable the students to learn effectively</a:t>
            </a:r>
            <a:r>
              <a:rPr lang="en-GB" dirty="0">
                <a:latin typeface="Century Gothic" panose="020B0502020202020204" pitchFamily="34" charset="0"/>
              </a:rPr>
              <a:t>. </a:t>
            </a:r>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1360" y="0"/>
            <a:ext cx="2264871" cy="226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91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t="11405" r="541" b="42789"/>
          <a:stretch/>
        </p:blipFill>
        <p:spPr bwMode="auto">
          <a:xfrm>
            <a:off x="137160" y="762000"/>
            <a:ext cx="11917680" cy="5699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7506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Student details in SOLE </a:t>
            </a:r>
          </a:p>
        </p:txBody>
      </p:sp>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l="31302" t="8363" r="10430"/>
          <a:stretch/>
        </p:blipFill>
        <p:spPr bwMode="auto">
          <a:xfrm>
            <a:off x="838200" y="1879600"/>
            <a:ext cx="10307320" cy="4775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93153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5875424" y="4686704"/>
            <a:ext cx="3522576" cy="136865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Century Gothic" panose="020B0502020202020204" pitchFamily="34" charset="0"/>
                <a:ea typeface="Calibri" panose="020F0502020204030204" pitchFamily="34" charset="0"/>
              </a:rPr>
              <a:t>The area in blue are direct links to SCIPS and provide information of how to support the student.</a:t>
            </a:r>
            <a:endParaRPr kumimoji="0" lang="en-US" altLang="en-US"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7" name="Straight Arrow Connector 6"/>
          <p:cNvCxnSpPr/>
          <p:nvPr/>
        </p:nvCxnSpPr>
        <p:spPr>
          <a:xfrm flipH="1">
            <a:off x="3677920" y="5110480"/>
            <a:ext cx="1920240" cy="1016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17624" y="457200"/>
            <a:ext cx="10515600" cy="523220"/>
          </a:xfrm>
          <a:prstGeom prst="rect">
            <a:avLst/>
          </a:prstGeom>
        </p:spPr>
        <p:txBody>
          <a:bodyPr wrap="square">
            <a:spAutoFit/>
          </a:bodyPr>
          <a:lstStyle/>
          <a:p>
            <a:r>
              <a:rPr lang="en-GB" altLang="en-US" sz="2800" b="1"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Student A Support needs</a:t>
            </a:r>
            <a:endParaRPr lang="en-GB" sz="2800" dirty="0"/>
          </a:p>
        </p:txBody>
      </p:sp>
      <p:sp>
        <p:nvSpPr>
          <p:cNvPr id="11" name="Rectangle 10"/>
          <p:cNvSpPr/>
          <p:nvPr/>
        </p:nvSpPr>
        <p:spPr>
          <a:xfrm>
            <a:off x="741680" y="980420"/>
            <a:ext cx="10535920" cy="5262979"/>
          </a:xfrm>
          <a:prstGeom prst="rect">
            <a:avLst/>
          </a:prstGeom>
        </p:spPr>
        <p:txBody>
          <a:bodyPr wrap="square">
            <a:spAutoFit/>
          </a:bodyPr>
          <a:lstStyle/>
          <a:p>
            <a:pPr lvl="0" eaLnBrk="0" fontAlgn="base" hangingPunct="0">
              <a:spcBef>
                <a:spcPct val="0"/>
              </a:spcBef>
              <a:spcAft>
                <a:spcPct val="0"/>
              </a:spcAft>
            </a:pPr>
            <a:r>
              <a:rPr lang="en-GB" altLang="en-US" sz="1600" b="1"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In lectures </a:t>
            </a:r>
          </a:p>
          <a:p>
            <a:pPr lvl="0" eaLnBrk="0" fontAlgn="base" hangingPunct="0">
              <a:spcBef>
                <a:spcPct val="0"/>
              </a:spcBef>
              <a:spcAft>
                <a:spcPct val="0"/>
              </a:spcAft>
            </a:pP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Use a laptop or similar to take notes</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Requires copies of PowerPoint presentations/handouts in advance electronically or via Blackboard</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Requires a glossary of terms</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Student entitled to Disability Informed Assessment (</a:t>
            </a:r>
            <a:r>
              <a:rPr lang="en-GB" altLang="en-US" sz="1600" dirty="0" err="1">
                <a:solidFill>
                  <a:srgbClr val="333333"/>
                </a:solidFill>
                <a:latin typeface="Century Gothic" panose="020B0502020202020204" pitchFamily="34" charset="0"/>
                <a:ea typeface="Times New Roman" panose="02020603050405020304" pitchFamily="18" charset="0"/>
                <a:cs typeface="Helvetica" panose="020B0604020202020204" pitchFamily="34" charset="0"/>
              </a:rPr>
              <a:t>SpLD</a:t>
            </a: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May need to clarify assignment instructions with tutor</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Requires reading materials/lists in advance of the lecture</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Requires clear instructions in advance regarding assignments/practical work</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Use a voice recorder during lectures/seminars – student to advise lecturer</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b="1"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Exams</a:t>
            </a: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25% extra time for written exams (i.e. not </a:t>
            </a:r>
            <a:r>
              <a:rPr lang="en-GB" altLang="en-US" sz="1600" dirty="0" err="1">
                <a:solidFill>
                  <a:srgbClr val="333333"/>
                </a:solidFill>
                <a:latin typeface="Century Gothic" panose="020B0502020202020204" pitchFamily="34" charset="0"/>
                <a:ea typeface="Times New Roman" panose="02020603050405020304" pitchFamily="18" charset="0"/>
                <a:cs typeface="Helvetica" panose="020B0604020202020204" pitchFamily="34" charset="0"/>
              </a:rPr>
              <a:t>practicals</a:t>
            </a: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Student entitled to Disability Informed Assessment</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PC with separate mouse</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b="1"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Disability Info</a:t>
            </a: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Dyslexia</a:t>
            </a:r>
            <a:b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br>
            <a:r>
              <a:rPr lang="en-GB" altLang="en-US" sz="1600" u="sng" dirty="0" err="1">
                <a:solidFill>
                  <a:srgbClr val="185DA8"/>
                </a:solidFill>
                <a:latin typeface="Century Gothic" panose="020B0502020202020204" pitchFamily="34" charset="0"/>
                <a:ea typeface="Times New Roman" panose="02020603050405020304" pitchFamily="18" charset="0"/>
                <a:cs typeface="Helvetica" panose="020B0604020202020204" pitchFamily="34" charset="0"/>
                <a:hlinkClick r:id="rId2"/>
              </a:rPr>
              <a:t>Dyslexia</a:t>
            </a:r>
            <a:r>
              <a:rPr lang="en-GB" altLang="en-US" sz="1600" dirty="0">
                <a:solidFill>
                  <a:srgbClr val="333333"/>
                </a:solidFill>
                <a:latin typeface="Century Gothic" panose="020B0502020202020204" pitchFamily="34" charset="0"/>
                <a:ea typeface="Times New Roman" panose="02020603050405020304" pitchFamily="18" charset="0"/>
                <a:cs typeface="Helvetica" panose="020B0604020202020204" pitchFamily="34" charset="0"/>
              </a:rPr>
              <a:t> potential challenges:</a:t>
            </a:r>
            <a:endParaRPr lang="en-GB" altLang="en-US" sz="1600" dirty="0"/>
          </a:p>
          <a:p>
            <a:pPr lvl="0" eaLnBrk="0" fontAlgn="base" hangingPunct="0">
              <a:spcBef>
                <a:spcPct val="0"/>
              </a:spcBef>
              <a:spcAft>
                <a:spcPct val="0"/>
              </a:spcAft>
              <a:buFontTx/>
              <a:buChar char="•"/>
            </a:pPr>
            <a:r>
              <a:rPr lang="en-GB" altLang="en-US" sz="1600" u="sng" dirty="0">
                <a:solidFill>
                  <a:srgbClr val="185DA8"/>
                </a:solidFill>
                <a:latin typeface="Century Gothic" panose="020B0502020202020204" pitchFamily="34" charset="0"/>
                <a:ea typeface="Times New Roman" panose="02020603050405020304" pitchFamily="18" charset="0"/>
                <a:cs typeface="Helvetica" panose="020B0604020202020204" pitchFamily="34" charset="0"/>
                <a:hlinkClick r:id="rId3"/>
              </a:rPr>
              <a:t>Information Processing</a:t>
            </a:r>
            <a:endParaRPr lang="en-GB" altLang="en-US" sz="1600" dirty="0">
              <a:solidFill>
                <a:srgbClr val="333333"/>
              </a:solidFill>
              <a:ea typeface="Calibri" panose="020F0502020204030204" pitchFamily="34" charset="0"/>
            </a:endParaRPr>
          </a:p>
          <a:p>
            <a:pPr lvl="0" eaLnBrk="0" fontAlgn="base" hangingPunct="0">
              <a:spcBef>
                <a:spcPct val="0"/>
              </a:spcBef>
              <a:spcAft>
                <a:spcPct val="0"/>
              </a:spcAft>
              <a:buFontTx/>
              <a:buChar char="•"/>
            </a:pPr>
            <a:r>
              <a:rPr lang="en-GB" altLang="en-US" sz="1600" u="sng" dirty="0">
                <a:solidFill>
                  <a:srgbClr val="185DA8"/>
                </a:solidFill>
                <a:latin typeface="Century Gothic" panose="020B0502020202020204" pitchFamily="34" charset="0"/>
                <a:ea typeface="Times New Roman" panose="02020603050405020304" pitchFamily="18" charset="0"/>
                <a:cs typeface="Helvetica" panose="020B0604020202020204" pitchFamily="34" charset="0"/>
                <a:hlinkClick r:id="rId4"/>
              </a:rPr>
              <a:t>Language/Comprehension Difficulties</a:t>
            </a:r>
            <a:endParaRPr lang="en-GB" altLang="en-US" sz="1600" dirty="0">
              <a:solidFill>
                <a:srgbClr val="333333"/>
              </a:solidFill>
              <a:ea typeface="Calibri" panose="020F0502020204030204" pitchFamily="34" charset="0"/>
            </a:endParaRPr>
          </a:p>
          <a:p>
            <a:pPr lvl="0" eaLnBrk="0" fontAlgn="base" hangingPunct="0">
              <a:spcBef>
                <a:spcPct val="0"/>
              </a:spcBef>
              <a:spcAft>
                <a:spcPct val="0"/>
              </a:spcAft>
              <a:buFontTx/>
              <a:buChar char="•"/>
            </a:pPr>
            <a:r>
              <a:rPr lang="en-GB" altLang="en-US" sz="1600" u="sng" dirty="0">
                <a:solidFill>
                  <a:srgbClr val="185DA8"/>
                </a:solidFill>
                <a:latin typeface="Century Gothic" panose="020B0502020202020204" pitchFamily="34" charset="0"/>
                <a:ea typeface="Times New Roman" panose="02020603050405020304" pitchFamily="18" charset="0"/>
                <a:cs typeface="Helvetica" panose="020B0604020202020204" pitchFamily="34" charset="0"/>
                <a:hlinkClick r:id="rId5"/>
              </a:rPr>
              <a:t>Memory / Recall Difficulties</a:t>
            </a:r>
            <a:endParaRPr lang="en-GB" altLang="en-US" sz="1600" dirty="0">
              <a:solidFill>
                <a:srgbClr val="333333"/>
              </a:solidFill>
              <a:ea typeface="Calibri" panose="020F0502020204030204" pitchFamily="34" charset="0"/>
            </a:endParaRPr>
          </a:p>
          <a:p>
            <a:pPr lvl="0" eaLnBrk="0" fontAlgn="base" hangingPunct="0">
              <a:spcBef>
                <a:spcPct val="0"/>
              </a:spcBef>
              <a:spcAft>
                <a:spcPct val="0"/>
              </a:spcAft>
              <a:buFontTx/>
              <a:buChar char="•"/>
            </a:pPr>
            <a:r>
              <a:rPr lang="en-GB" altLang="en-US" sz="1600" u="sng" dirty="0">
                <a:solidFill>
                  <a:srgbClr val="185DA8"/>
                </a:solidFill>
                <a:latin typeface="Century Gothic" panose="020B0502020202020204" pitchFamily="34" charset="0"/>
                <a:ea typeface="Times New Roman" panose="02020603050405020304" pitchFamily="18" charset="0"/>
                <a:cs typeface="Helvetica" panose="020B0604020202020204" pitchFamily="34" charset="0"/>
                <a:hlinkClick r:id="rId6"/>
              </a:rPr>
              <a:t>Organisational Difficulties</a:t>
            </a:r>
            <a:endParaRPr lang="en-GB" altLang="en-US" sz="1600" dirty="0">
              <a:solidFill>
                <a:srgbClr val="333333"/>
              </a:solidFill>
              <a:ea typeface="Calibri" panose="020F0502020204030204" pitchFamily="34" charset="0"/>
            </a:endParaRPr>
          </a:p>
          <a:p>
            <a:pPr lvl="0" eaLnBrk="0" fontAlgn="base" hangingPunct="0">
              <a:spcBef>
                <a:spcPct val="0"/>
              </a:spcBef>
              <a:spcAft>
                <a:spcPct val="0"/>
              </a:spcAft>
              <a:buFontTx/>
              <a:buChar char="•"/>
            </a:pPr>
            <a:r>
              <a:rPr lang="en-GB" altLang="en-US" sz="1600" u="sng" dirty="0">
                <a:solidFill>
                  <a:srgbClr val="185DA8"/>
                </a:solidFill>
                <a:latin typeface="Century Gothic" panose="020B0502020202020204" pitchFamily="34" charset="0"/>
                <a:ea typeface="Times New Roman" panose="02020603050405020304" pitchFamily="18" charset="0"/>
                <a:cs typeface="Helvetica" panose="020B0604020202020204" pitchFamily="34" charset="0"/>
                <a:hlinkClick r:id="rId7"/>
              </a:rPr>
              <a:t>Visual Difficulties</a:t>
            </a:r>
            <a:endParaRPr lang="en-GB" altLang="en-US" sz="1600" dirty="0"/>
          </a:p>
        </p:txBody>
      </p:sp>
    </p:spTree>
    <p:extLst>
      <p:ext uri="{BB962C8B-B14F-4D97-AF65-F5344CB8AC3E}">
        <p14:creationId xmlns:p14="http://schemas.microsoft.com/office/powerpoint/2010/main" val="333305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l="14137" t="15205" r="14374"/>
          <a:stretch>
            <a:fillRect/>
          </a:stretch>
        </p:blipFill>
        <p:spPr bwMode="auto">
          <a:xfrm>
            <a:off x="944880" y="606392"/>
            <a:ext cx="10347430" cy="57077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xtLst/>
        </p:spPr>
      </p:pic>
    </p:spTree>
    <p:extLst>
      <p:ext uri="{BB962C8B-B14F-4D97-AF65-F5344CB8AC3E}">
        <p14:creationId xmlns:p14="http://schemas.microsoft.com/office/powerpoint/2010/main" val="2592624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457200" y="873760"/>
            <a:ext cx="10571480" cy="646331"/>
          </a:xfrm>
          <a:prstGeom prst="rect">
            <a:avLst/>
          </a:prstGeom>
        </p:spPr>
        <p:txBody>
          <a:bodyPr wrap="square">
            <a:spAutoFit/>
          </a:bodyPr>
          <a:lstStyle/>
          <a:p>
            <a:r>
              <a:rPr lang="en-GB" sz="3600" b="1" dirty="0" smtClean="0">
                <a:latin typeface="Century Gothic" panose="020B0502020202020204" pitchFamily="34" charset="0"/>
              </a:rPr>
              <a:t>Developing Inclusive </a:t>
            </a:r>
            <a:r>
              <a:rPr lang="en-GB" sz="3600" b="1" dirty="0">
                <a:latin typeface="Century Gothic" panose="020B0502020202020204" pitchFamily="34" charset="0"/>
              </a:rPr>
              <a:t>teaching </a:t>
            </a:r>
          </a:p>
        </p:txBody>
      </p:sp>
      <p:sp>
        <p:nvSpPr>
          <p:cNvPr id="7" name="Rectangle 6"/>
          <p:cNvSpPr/>
          <p:nvPr/>
        </p:nvSpPr>
        <p:spPr>
          <a:xfrm>
            <a:off x="579120" y="2061984"/>
            <a:ext cx="10698480" cy="3693319"/>
          </a:xfrm>
          <a:prstGeom prst="rect">
            <a:avLst/>
          </a:prstGeom>
        </p:spPr>
        <p:txBody>
          <a:bodyPr wrap="square">
            <a:spAutoFit/>
          </a:bodyPr>
          <a:lstStyle/>
          <a:p>
            <a:r>
              <a:rPr lang="en-GB" dirty="0">
                <a:latin typeface="Century Gothic" panose="020B0502020202020204" pitchFamily="34" charset="0"/>
              </a:rPr>
              <a:t>Most of the staff who are new to the university undertake the Post Graduate Certificate in Learning and Teaching in Higher Education (</a:t>
            </a:r>
            <a:r>
              <a:rPr lang="en-GB" dirty="0" err="1">
                <a:latin typeface="Century Gothic" panose="020B0502020202020204" pitchFamily="34" charset="0"/>
              </a:rPr>
              <a:t>PGCert</a:t>
            </a:r>
            <a:r>
              <a:rPr lang="en-GB" dirty="0">
                <a:latin typeface="Century Gothic" panose="020B0502020202020204" pitchFamily="34" charset="0"/>
              </a:rPr>
              <a:t> LTHE). The PGCLTHE is accredited by both the Staff and Educational Development Association (SEDA) and the Higher Education Academy (HEA). Members of the course team are experienced tutors who engage in pedagogic research and have received recognition for their excellent HE </a:t>
            </a:r>
            <a:r>
              <a:rPr lang="en-GB" dirty="0" smtClean="0">
                <a:latin typeface="Century Gothic" panose="020B0502020202020204" pitchFamily="34" charset="0"/>
              </a:rPr>
              <a:t>teaching.</a:t>
            </a:r>
          </a:p>
          <a:p>
            <a:endParaRPr lang="en-GB" dirty="0">
              <a:latin typeface="Century Gothic" panose="020B0502020202020204" pitchFamily="34" charset="0"/>
            </a:endParaRPr>
          </a:p>
          <a:p>
            <a:r>
              <a:rPr lang="en-GB" dirty="0" smtClean="0">
                <a:latin typeface="Century Gothic" panose="020B0502020202020204" pitchFamily="34" charset="0"/>
              </a:rPr>
              <a:t>This </a:t>
            </a:r>
            <a:r>
              <a:rPr lang="en-GB" dirty="0">
                <a:latin typeface="Century Gothic" panose="020B0502020202020204" pitchFamily="34" charset="0"/>
              </a:rPr>
              <a:t>course will provide an opportunity for staff to </a:t>
            </a:r>
            <a:r>
              <a:rPr lang="en-GB" dirty="0" smtClean="0">
                <a:latin typeface="Century Gothic" panose="020B0502020202020204" pitchFamily="34" charset="0"/>
              </a:rPr>
              <a:t>gain </a:t>
            </a:r>
            <a:r>
              <a:rPr lang="en-GB" dirty="0">
                <a:latin typeface="Century Gothic" panose="020B0502020202020204" pitchFamily="34" charset="0"/>
              </a:rPr>
              <a:t>knowledge, understanding and capabilities in learning, teaching, assessment and academic practice, and will help you to develop clear professional values, understand teaching as facilitating learning and improve your practice in a reflective, scholarly and theoretically informed way.   </a:t>
            </a:r>
            <a:r>
              <a:rPr lang="en-GB" u="sng" dirty="0">
                <a:latin typeface="Century Gothic" panose="020B0502020202020204" pitchFamily="34" charset="0"/>
                <a:hlinkClick r:id="rId2"/>
              </a:rPr>
              <a:t>https://www.worcester.ac.uk/courses/learning-and-teaching-in-higher-education-pgclthe.aspx</a:t>
            </a:r>
            <a:r>
              <a:rPr lang="en-GB" dirty="0">
                <a:latin typeface="Century Gothic" panose="020B0502020202020204" pitchFamily="34" charset="0"/>
              </a:rPr>
              <a:t> </a:t>
            </a:r>
          </a:p>
          <a:p>
            <a:r>
              <a:rPr lang="en-GB" dirty="0">
                <a:latin typeface="Century Gothic" panose="020B0502020202020204" pitchFamily="34" charset="0"/>
              </a:rPr>
              <a:t> </a:t>
            </a:r>
          </a:p>
        </p:txBody>
      </p:sp>
      <p:pic>
        <p:nvPicPr>
          <p:cNvPr id="8" name="Picture 7" descr="December 14, 2016 Reorganization Meeting and Winte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4480" y="129530"/>
            <a:ext cx="3992880" cy="1613535"/>
          </a:xfrm>
          <a:prstGeom prst="rect">
            <a:avLst/>
          </a:prstGeom>
        </p:spPr>
      </p:pic>
    </p:spTree>
    <p:extLst>
      <p:ext uri="{BB962C8B-B14F-4D97-AF65-F5344CB8AC3E}">
        <p14:creationId xmlns:p14="http://schemas.microsoft.com/office/powerpoint/2010/main" val="1231908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Developing teaching practice</a:t>
            </a:r>
            <a:endParaRPr lang="en-GB" dirty="0">
              <a:latin typeface="Century Gothic" panose="020B0502020202020204" pitchFamily="34" charset="0"/>
            </a:endParaRPr>
          </a:p>
        </p:txBody>
      </p:sp>
      <p:sp>
        <p:nvSpPr>
          <p:cNvPr id="3" name="Content Placeholder 2"/>
          <p:cNvSpPr>
            <a:spLocks noGrp="1"/>
          </p:cNvSpPr>
          <p:nvPr>
            <p:ph idx="1"/>
          </p:nvPr>
        </p:nvSpPr>
        <p:spPr/>
        <p:txBody>
          <a:bodyPr>
            <a:normAutofit fontScale="85000" lnSpcReduction="20000"/>
          </a:bodyPr>
          <a:lstStyle/>
          <a:p>
            <a:r>
              <a:rPr lang="en-GB" dirty="0">
                <a:latin typeface="Century Gothic" panose="020B0502020202020204" pitchFamily="34" charset="0"/>
              </a:rPr>
              <a:t>As a member of the university staff are committed to providing excellence in education and as part of the Strategic plan 2019, it is recognised that “we will promote educational and social inclusion and equality”. </a:t>
            </a:r>
            <a:r>
              <a:rPr lang="en-GB" u="sng" dirty="0">
                <a:latin typeface="Century Gothic" panose="020B0502020202020204" pitchFamily="34" charset="0"/>
                <a:hlinkClick r:id="rId2"/>
              </a:rPr>
              <a:t>https://www.worcester.ac.uk/about/university-information/strategic-plan.aspx</a:t>
            </a:r>
            <a:r>
              <a:rPr lang="en-GB" dirty="0">
                <a:latin typeface="Century Gothic" panose="020B0502020202020204" pitchFamily="34" charset="0"/>
              </a:rPr>
              <a:t> </a:t>
            </a:r>
            <a:endParaRPr lang="en-GB" dirty="0" smtClean="0">
              <a:latin typeface="Century Gothic" panose="020B0502020202020204" pitchFamily="34" charset="0"/>
            </a:endParaRPr>
          </a:p>
          <a:p>
            <a:endParaRPr lang="en-GB" dirty="0">
              <a:latin typeface="Century Gothic" panose="020B0502020202020204" pitchFamily="34" charset="0"/>
            </a:endParaRPr>
          </a:p>
          <a:p>
            <a:pPr marL="0" indent="0">
              <a:buNone/>
            </a:pPr>
            <a:r>
              <a:rPr lang="en-GB" dirty="0" smtClean="0">
                <a:latin typeface="Century Gothic" panose="020B0502020202020204" pitchFamily="34" charset="0"/>
              </a:rPr>
              <a:t>The </a:t>
            </a:r>
            <a:r>
              <a:rPr lang="en-GB" dirty="0">
                <a:latin typeface="Century Gothic" panose="020B0502020202020204" pitchFamily="34" charset="0"/>
              </a:rPr>
              <a:t>university recognises that :</a:t>
            </a:r>
          </a:p>
          <a:p>
            <a:r>
              <a:rPr lang="en-GB" dirty="0">
                <a:latin typeface="Century Gothic" panose="020B0502020202020204" pitchFamily="34" charset="0"/>
              </a:rPr>
              <a:t>“disabled students should arrive at university confident that </a:t>
            </a:r>
            <a:r>
              <a:rPr lang="en-GB" b="1" dirty="0">
                <a:latin typeface="Century Gothic" panose="020B0502020202020204" pitchFamily="34" charset="0"/>
              </a:rPr>
              <a:t>any</a:t>
            </a:r>
            <a:r>
              <a:rPr lang="en-GB" dirty="0">
                <a:latin typeface="Century Gothic" panose="020B0502020202020204" pitchFamily="34" charset="0"/>
              </a:rPr>
              <a:t> barriers to their learning have been identified, understood and appropriate steps taken to reduce their impact.  The learning environment should be as inclusive as possible, so that individual interventions are the exception, not the rule” </a:t>
            </a:r>
          </a:p>
          <a:p>
            <a:r>
              <a:rPr lang="en-GB" u="sng" dirty="0">
                <a:latin typeface="Century Gothic" panose="020B0502020202020204" pitchFamily="34" charset="0"/>
                <a:hlinkClick r:id="rId3"/>
              </a:rPr>
              <a:t>www.worcester.ac.uk/disabilityanddyslexia</a:t>
            </a:r>
            <a:r>
              <a:rPr lang="en-GB" dirty="0">
                <a:latin typeface="Century Gothic" panose="020B0502020202020204" pitchFamily="34" charset="0"/>
              </a:rPr>
              <a:t> </a:t>
            </a:r>
          </a:p>
          <a:p>
            <a:pPr marL="0" indent="0">
              <a:buNone/>
            </a:pPr>
            <a:endParaRPr lang="en-GB" dirty="0"/>
          </a:p>
          <a:p>
            <a:endParaRPr lang="en-GB" dirty="0"/>
          </a:p>
        </p:txBody>
      </p:sp>
      <p:pic>
        <p:nvPicPr>
          <p:cNvPr id="4" name="Picture 3" descr="8.6 Interaction – Teaching in a Digital Ag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5362" y="5411788"/>
            <a:ext cx="2758438" cy="1370012"/>
          </a:xfrm>
          <a:prstGeom prst="rect">
            <a:avLst/>
          </a:prstGeom>
        </p:spPr>
      </p:pic>
    </p:spTree>
    <p:extLst>
      <p:ext uri="{BB962C8B-B14F-4D97-AF65-F5344CB8AC3E}">
        <p14:creationId xmlns:p14="http://schemas.microsoft.com/office/powerpoint/2010/main" val="456713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Using SCIPS – “Imagine” case studies</a:t>
            </a:r>
            <a:endParaRPr lang="en-GB" b="1" dirty="0"/>
          </a:p>
        </p:txBody>
      </p:sp>
      <p:sp>
        <p:nvSpPr>
          <p:cNvPr id="3" name="Content Placeholder 2"/>
          <p:cNvSpPr>
            <a:spLocks noGrp="1"/>
          </p:cNvSpPr>
          <p:nvPr>
            <p:ph idx="1"/>
          </p:nvPr>
        </p:nvSpPr>
        <p:spPr/>
        <p:txBody>
          <a:bodyPr/>
          <a:lstStyle/>
          <a:p>
            <a:pPr marL="0" indent="0">
              <a:buNone/>
            </a:pPr>
            <a:r>
              <a:rPr lang="en-GB" dirty="0" smtClean="0"/>
              <a:t> </a:t>
            </a:r>
            <a:endParaRPr lang="en-GB" dirty="0"/>
          </a:p>
        </p:txBody>
      </p:sp>
      <p:pic>
        <p:nvPicPr>
          <p:cNvPr id="4" name="Picture 6" descr="Image result for ima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012" y="1530039"/>
            <a:ext cx="9216398" cy="4942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488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Gothic" panose="020B0502020202020204" pitchFamily="34" charset="0"/>
              </a:rPr>
              <a:t>Using SCIPS – “Imagine” case studies</a:t>
            </a:r>
            <a:endParaRPr lang="en-GB" b="1" dirty="0">
              <a:latin typeface="Century Gothic" panose="020B0502020202020204" pitchFamily="34" charset="0"/>
            </a:endParaRPr>
          </a:p>
        </p:txBody>
      </p:sp>
      <p:sp>
        <p:nvSpPr>
          <p:cNvPr id="3" name="Content Placeholder 2"/>
          <p:cNvSpPr>
            <a:spLocks noGrp="1"/>
          </p:cNvSpPr>
          <p:nvPr>
            <p:ph idx="1"/>
          </p:nvPr>
        </p:nvSpPr>
        <p:spPr/>
        <p:txBody>
          <a:bodyPr/>
          <a:lstStyle/>
          <a:p>
            <a:pPr marL="0" indent="0">
              <a:buNone/>
            </a:pPr>
            <a:r>
              <a:rPr lang="en-GB" dirty="0" smtClean="0"/>
              <a:t> </a:t>
            </a:r>
            <a:endParaRPr lang="en-GB" dirty="0"/>
          </a:p>
        </p:txBody>
      </p:sp>
      <p:sp>
        <p:nvSpPr>
          <p:cNvPr id="5" name="Text Placeholder 2"/>
          <p:cNvSpPr txBox="1">
            <a:spLocks/>
          </p:cNvSpPr>
          <p:nvPr/>
        </p:nvSpPr>
        <p:spPr>
          <a:xfrm>
            <a:off x="950259" y="1690688"/>
            <a:ext cx="10555941" cy="4638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smtClean="0">
                <a:latin typeface="Century Gothic" panose="020B0502020202020204" pitchFamily="34" charset="0"/>
                <a:cs typeface="Arial" panose="020B0604020202020204" pitchFamily="34" charset="0"/>
              </a:rPr>
              <a:t>Scenario One 	– </a:t>
            </a:r>
            <a:r>
              <a:rPr lang="en-GB" dirty="0" err="1" smtClean="0">
                <a:latin typeface="Century Gothic" panose="020B0502020202020204" pitchFamily="34" charset="0"/>
                <a:cs typeface="Arial" panose="020B0604020202020204" pitchFamily="34" charset="0"/>
              </a:rPr>
              <a:t>Dyspraxic</a:t>
            </a:r>
            <a:r>
              <a:rPr lang="en-GB" dirty="0" smtClean="0">
                <a:latin typeface="Century Gothic" panose="020B0502020202020204" pitchFamily="34" charset="0"/>
                <a:cs typeface="Arial" panose="020B0604020202020204" pitchFamily="34" charset="0"/>
              </a:rPr>
              <a:t> student with physical impairment</a:t>
            </a:r>
          </a:p>
          <a:p>
            <a:pPr marL="0" indent="0">
              <a:buNone/>
            </a:pPr>
            <a:endParaRPr lang="en-GB" dirty="0">
              <a:latin typeface="Century Gothic" panose="020B0502020202020204" pitchFamily="34" charset="0"/>
              <a:cs typeface="Arial" panose="020B0604020202020204" pitchFamily="34" charset="0"/>
            </a:endParaRPr>
          </a:p>
          <a:p>
            <a:pPr marL="0" indent="0">
              <a:buNone/>
            </a:pPr>
            <a:r>
              <a:rPr lang="en-GB" dirty="0" smtClean="0">
                <a:latin typeface="Century Gothic" panose="020B0502020202020204" pitchFamily="34" charset="0"/>
                <a:cs typeface="Arial" panose="020B0604020202020204" pitchFamily="34" charset="0"/>
              </a:rPr>
              <a:t>Scenario Two 	– Autistic student with social anxiety</a:t>
            </a:r>
          </a:p>
          <a:p>
            <a:pPr marL="0" indent="0">
              <a:buNone/>
            </a:pPr>
            <a:endParaRPr lang="en-GB" dirty="0">
              <a:latin typeface="Century Gothic" panose="020B0502020202020204" pitchFamily="34" charset="0"/>
              <a:cs typeface="Arial" panose="020B0604020202020204" pitchFamily="34" charset="0"/>
            </a:endParaRPr>
          </a:p>
          <a:p>
            <a:pPr marL="0" indent="0">
              <a:buNone/>
            </a:pPr>
            <a:r>
              <a:rPr lang="en-GB" dirty="0" smtClean="0">
                <a:latin typeface="Century Gothic" panose="020B0502020202020204" pitchFamily="34" charset="0"/>
                <a:cs typeface="Arial" panose="020B0604020202020204" pitchFamily="34" charset="0"/>
              </a:rPr>
              <a:t>Scenario Three 	- Dyslexic students</a:t>
            </a:r>
          </a:p>
          <a:p>
            <a:pPr marL="0" indent="0">
              <a:buNone/>
            </a:pPr>
            <a:endParaRPr lang="en-GB" dirty="0">
              <a:latin typeface="Century Gothic" panose="020B0502020202020204" pitchFamily="34" charset="0"/>
              <a:cs typeface="Arial" panose="020B0604020202020204" pitchFamily="34" charset="0"/>
            </a:endParaRPr>
          </a:p>
          <a:p>
            <a:pPr marL="0" indent="0">
              <a:buNone/>
            </a:pPr>
            <a:r>
              <a:rPr lang="en-GB" dirty="0" smtClean="0">
                <a:latin typeface="Century Gothic" panose="020B0502020202020204" pitchFamily="34" charset="0"/>
                <a:cs typeface="Arial" panose="020B0604020202020204" pitchFamily="34" charset="0"/>
              </a:rPr>
              <a:t>Using SCIPs</a:t>
            </a: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8380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Gothic" panose="020B0502020202020204" pitchFamily="34" charset="0"/>
              </a:rPr>
              <a:t>Table discussion - Scenarios</a:t>
            </a:r>
            <a:endParaRPr lang="en-GB" b="1" dirty="0">
              <a:latin typeface="Century Gothic" panose="020B0502020202020204" pitchFamily="34" charset="0"/>
            </a:endParaRPr>
          </a:p>
        </p:txBody>
      </p:sp>
      <p:sp>
        <p:nvSpPr>
          <p:cNvPr id="3" name="Text Placeholder 2"/>
          <p:cNvSpPr>
            <a:spLocks noGrp="1"/>
          </p:cNvSpPr>
          <p:nvPr>
            <p:ph type="body" idx="1"/>
          </p:nvPr>
        </p:nvSpPr>
        <p:spPr/>
        <p:txBody>
          <a:bodyPr/>
          <a:lstStyle/>
          <a:p>
            <a:r>
              <a:rPr lang="en-GB" dirty="0" smtClean="0">
                <a:solidFill>
                  <a:schemeClr val="tx1"/>
                </a:solidFill>
                <a:latin typeface="Century Gothic" panose="020B0502020202020204" pitchFamily="34" charset="0"/>
              </a:rPr>
              <a:t>Read scenarios </a:t>
            </a:r>
          </a:p>
          <a:p>
            <a:r>
              <a:rPr lang="en-GB" dirty="0" smtClean="0">
                <a:solidFill>
                  <a:schemeClr val="tx1"/>
                </a:solidFill>
                <a:latin typeface="Century Gothic" panose="020B0502020202020204" pitchFamily="34" charset="0"/>
              </a:rPr>
              <a:t>Discuss with neighbour</a:t>
            </a:r>
          </a:p>
          <a:p>
            <a:pPr lvl="1"/>
            <a:r>
              <a:rPr lang="en-GB" dirty="0" smtClean="0">
                <a:solidFill>
                  <a:schemeClr val="tx1"/>
                </a:solidFill>
                <a:latin typeface="Century Gothic" panose="020B0502020202020204" pitchFamily="34" charset="0"/>
              </a:rPr>
              <a:t>How do you feel?</a:t>
            </a:r>
          </a:p>
          <a:p>
            <a:pPr lvl="1"/>
            <a:r>
              <a:rPr lang="en-GB" dirty="0" smtClean="0">
                <a:solidFill>
                  <a:schemeClr val="tx1"/>
                </a:solidFill>
                <a:latin typeface="Century Gothic" panose="020B0502020202020204" pitchFamily="34" charset="0"/>
              </a:rPr>
              <a:t>What do you do?</a:t>
            </a:r>
          </a:p>
          <a:p>
            <a:r>
              <a:rPr lang="en-GB" dirty="0" smtClean="0">
                <a:solidFill>
                  <a:schemeClr val="tx1"/>
                </a:solidFill>
                <a:latin typeface="Century Gothic" panose="020B0502020202020204" pitchFamily="34" charset="0"/>
              </a:rPr>
              <a:t>Who </a:t>
            </a:r>
            <a:r>
              <a:rPr lang="en-GB" dirty="0">
                <a:solidFill>
                  <a:schemeClr val="tx1"/>
                </a:solidFill>
                <a:latin typeface="Century Gothic" panose="020B0502020202020204" pitchFamily="34" charset="0"/>
              </a:rPr>
              <a:t>benefits from last </a:t>
            </a:r>
            <a:r>
              <a:rPr lang="en-GB" dirty="0" smtClean="0">
                <a:solidFill>
                  <a:schemeClr val="tx1"/>
                </a:solidFill>
                <a:latin typeface="Century Gothic" panose="020B0502020202020204" pitchFamily="34" charset="0"/>
              </a:rPr>
              <a:t>scenarios?</a:t>
            </a:r>
          </a:p>
          <a:p>
            <a:r>
              <a:rPr lang="en-GB" dirty="0" smtClean="0">
                <a:latin typeface="Century Gothic" panose="020B0502020202020204" pitchFamily="34" charset="0"/>
              </a:rPr>
              <a:t>Where can we get help?</a:t>
            </a:r>
          </a:p>
          <a:p>
            <a:pPr marL="0" indent="0">
              <a:buNone/>
            </a:pPr>
            <a:r>
              <a:rPr lang="en-GB" dirty="0" smtClean="0">
                <a:latin typeface="Century Gothic" panose="020B0502020202020204" pitchFamily="34" charset="0"/>
              </a:rPr>
              <a:t>   SCIPs</a:t>
            </a:r>
            <a:endParaRPr lang="en-GB" dirty="0" smtClean="0">
              <a:solidFill>
                <a:schemeClr val="tx1"/>
              </a:solidFill>
              <a:latin typeface="Century Gothic" panose="020B0502020202020204" pitchFamily="34" charset="0"/>
            </a:endParaRPr>
          </a:p>
          <a:p>
            <a:pPr marL="203195" indent="0">
              <a:buNone/>
            </a:pPr>
            <a:r>
              <a:rPr lang="en-GB" dirty="0" smtClean="0">
                <a:solidFill>
                  <a:schemeClr val="tx1"/>
                </a:solidFill>
              </a:rPr>
              <a:t> </a:t>
            </a:r>
          </a:p>
        </p:txBody>
      </p:sp>
      <p:pic>
        <p:nvPicPr>
          <p:cNvPr id="4" name="Picture 6" descr="Image result for extra time in exams for dyslex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3836" y="1825625"/>
            <a:ext cx="3953436" cy="3885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459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098" name="Picture 2" descr="Dyslexia and exa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3986" y="3597834"/>
            <a:ext cx="4638501" cy="315653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www.wikihow.com/images/thumb/4/4a/Record-Lectures-Step-3.jpg/aid1418097-v4-900px-Record-Lectures-Step-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34" y="173246"/>
            <a:ext cx="4453305" cy="342458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bookboon.com/blog/wp-content/uploads/2015/04/nervous-presenta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2488" y="173245"/>
            <a:ext cx="4370505" cy="65811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blackboard v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7403" y="173246"/>
            <a:ext cx="3505084" cy="3424588"/>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mage result for lapel mi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7433" y="3597834"/>
            <a:ext cx="3064344" cy="3156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21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Century Gothic" panose="020B0502020202020204" pitchFamily="34" charset="0"/>
              </a:rPr>
              <a:t>Using SCIPS – “Imagine” case studies</a:t>
            </a:r>
            <a:endParaRPr lang="en-GB" b="1" dirty="0">
              <a:latin typeface="Century Gothic" panose="020B0502020202020204" pitchFamily="34" charset="0"/>
            </a:endParaRPr>
          </a:p>
        </p:txBody>
      </p:sp>
      <p:sp>
        <p:nvSpPr>
          <p:cNvPr id="3" name="Content Placeholder 2"/>
          <p:cNvSpPr>
            <a:spLocks noGrp="1"/>
          </p:cNvSpPr>
          <p:nvPr>
            <p:ph idx="1"/>
          </p:nvPr>
        </p:nvSpPr>
        <p:spPr/>
        <p:txBody>
          <a:bodyPr/>
          <a:lstStyle/>
          <a:p>
            <a:pPr marL="0" indent="0">
              <a:buNone/>
            </a:pPr>
            <a:r>
              <a:rPr lang="en-GB" dirty="0" smtClean="0"/>
              <a:t> </a:t>
            </a:r>
            <a:endParaRPr lang="en-GB" dirty="0"/>
          </a:p>
        </p:txBody>
      </p:sp>
      <p:sp>
        <p:nvSpPr>
          <p:cNvPr id="5" name="Text Placeholder 2"/>
          <p:cNvSpPr txBox="1">
            <a:spLocks/>
          </p:cNvSpPr>
          <p:nvPr/>
        </p:nvSpPr>
        <p:spPr>
          <a:xfrm>
            <a:off x="950259" y="1690688"/>
            <a:ext cx="10555941" cy="4638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GB" dirty="0" smtClean="0">
                <a:latin typeface="Century Gothic" panose="020B0502020202020204" pitchFamily="34" charset="0"/>
                <a:cs typeface="Arial" panose="020B0604020202020204" pitchFamily="34" charset="0"/>
              </a:rPr>
              <a:t>Use SCIPs (and DDS1 Student Support Plan) to identify appropriate strategies and support</a:t>
            </a:r>
          </a:p>
          <a:p>
            <a:pPr marL="514350" indent="-514350">
              <a:buAutoNum type="arabicPeriod"/>
            </a:pPr>
            <a:r>
              <a:rPr lang="en-GB" dirty="0" smtClean="0">
                <a:latin typeface="Century Gothic" panose="020B0502020202020204" pitchFamily="34" charset="0"/>
                <a:cs typeface="Arial" panose="020B0604020202020204" pitchFamily="34" charset="0"/>
              </a:rPr>
              <a:t>Ask learners to consider the case studies</a:t>
            </a:r>
          </a:p>
          <a:p>
            <a:pPr marL="514350" indent="-514350">
              <a:buAutoNum type="arabicPeriod"/>
            </a:pPr>
            <a:r>
              <a:rPr lang="en-GB" dirty="0" smtClean="0">
                <a:latin typeface="Century Gothic" panose="020B0502020202020204" pitchFamily="34" charset="0"/>
                <a:cs typeface="Arial" panose="020B0604020202020204" pitchFamily="34" charset="0"/>
              </a:rPr>
              <a:t>From the perspective of the disabled student</a:t>
            </a:r>
          </a:p>
          <a:p>
            <a:pPr lvl="1">
              <a:buFont typeface="Wingdings" panose="05000000000000000000" pitchFamily="2" charset="2"/>
              <a:buChar char="v"/>
            </a:pPr>
            <a:r>
              <a:rPr lang="en-GB" dirty="0" smtClean="0">
                <a:latin typeface="Century Gothic" panose="020B0502020202020204" pitchFamily="34" charset="0"/>
                <a:cs typeface="Arial" panose="020B0604020202020204" pitchFamily="34" charset="0"/>
              </a:rPr>
              <a:t>What does the absence of an adjustment mean?</a:t>
            </a:r>
          </a:p>
          <a:p>
            <a:pPr lvl="1">
              <a:buFont typeface="Wingdings" panose="05000000000000000000" pitchFamily="2" charset="2"/>
              <a:buChar char="v"/>
            </a:pPr>
            <a:r>
              <a:rPr lang="en-GB" dirty="0" smtClean="0">
                <a:latin typeface="Century Gothic" panose="020B0502020202020204" pitchFamily="34" charset="0"/>
                <a:cs typeface="Arial" panose="020B0604020202020204" pitchFamily="34" charset="0"/>
              </a:rPr>
              <a:t>What is the impact of the adjustment?</a:t>
            </a:r>
          </a:p>
          <a:p>
            <a:pPr lvl="1">
              <a:buFont typeface="Wingdings" panose="05000000000000000000" pitchFamily="2" charset="2"/>
              <a:buChar char="v"/>
            </a:pPr>
            <a:r>
              <a:rPr lang="en-GB" dirty="0" smtClean="0">
                <a:latin typeface="Century Gothic" panose="020B0502020202020204" pitchFamily="34" charset="0"/>
                <a:cs typeface="Arial" panose="020B0604020202020204" pitchFamily="34" charset="0"/>
              </a:rPr>
              <a:t>Wider benefits - Wouldn’t everyone benefit? </a:t>
            </a:r>
          </a:p>
          <a:p>
            <a:pPr lvl="1">
              <a:buFont typeface="Wingdings" panose="05000000000000000000" pitchFamily="2" charset="2"/>
              <a:buChar char="v"/>
            </a:pPr>
            <a:endParaRPr lang="en-GB" dirty="0" smtClean="0">
              <a:latin typeface="Arial" panose="020B0604020202020204" pitchFamily="34" charset="0"/>
              <a:cs typeface="Arial" panose="020B0604020202020204" pitchFamily="34" charset="0"/>
            </a:endParaRPr>
          </a:p>
          <a:p>
            <a:pPr lvl="1"/>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6605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Reference </a:t>
            </a:r>
            <a:endParaRPr lang="en-GB" dirty="0">
              <a:latin typeface="Century Gothic" panose="020B0502020202020204" pitchFamily="34" charset="0"/>
            </a:endParaRPr>
          </a:p>
        </p:txBody>
      </p:sp>
      <p:sp>
        <p:nvSpPr>
          <p:cNvPr id="3" name="Content Placeholder 2"/>
          <p:cNvSpPr>
            <a:spLocks noGrp="1"/>
          </p:cNvSpPr>
          <p:nvPr>
            <p:ph idx="1"/>
          </p:nvPr>
        </p:nvSpPr>
        <p:spPr/>
        <p:txBody>
          <a:bodyPr/>
          <a:lstStyle/>
          <a:p>
            <a:r>
              <a:rPr lang="en-GB" dirty="0" smtClean="0">
                <a:latin typeface="Century Gothic" panose="020B0502020202020204" pitchFamily="34" charset="0"/>
              </a:rPr>
              <a:t>All images from Creative Commons . Bing </a:t>
            </a:r>
            <a:endParaRPr lang="en-GB" dirty="0">
              <a:latin typeface="Century Gothic" panose="020B0502020202020204" pitchFamily="34" charset="0"/>
            </a:endParaRPr>
          </a:p>
        </p:txBody>
      </p:sp>
    </p:spTree>
    <p:extLst>
      <p:ext uri="{BB962C8B-B14F-4D97-AF65-F5344CB8AC3E}">
        <p14:creationId xmlns:p14="http://schemas.microsoft.com/office/powerpoint/2010/main" val="2501000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128</TotalTime>
  <Words>1185</Words>
  <Application>Microsoft Office PowerPoint</Application>
  <PresentationFormat>Widescreen</PresentationFormat>
  <Paragraphs>205</Paragraphs>
  <Slides>31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Arial Black</vt:lpstr>
      <vt:lpstr>Calibri</vt:lpstr>
      <vt:lpstr>Calibri Light</vt:lpstr>
      <vt:lpstr>Century Gothic</vt:lpstr>
      <vt:lpstr>Helvetica</vt:lpstr>
      <vt:lpstr>Times New Roman</vt:lpstr>
      <vt:lpstr>Wingdings</vt:lpstr>
      <vt:lpstr>Office Theme</vt:lpstr>
      <vt:lpstr>Unlocking Potential by “getting it right first time”</vt:lpstr>
      <vt:lpstr>Longstanding commitment  and reputation</vt:lpstr>
      <vt:lpstr>Longstanding commitment and reputation</vt:lpstr>
      <vt:lpstr>PowerPoint Presentation</vt:lpstr>
      <vt:lpstr>What areas do you need more support with,  if any?</vt:lpstr>
      <vt:lpstr>Sustaining and developing resources</vt:lpstr>
      <vt:lpstr>SCIPs and other tools The context </vt:lpstr>
      <vt:lpstr>PowerPoint Presentation</vt:lpstr>
      <vt:lpstr>Growing student numbers</vt:lpstr>
      <vt:lpstr>Challenges: Growing complexity</vt:lpstr>
      <vt:lpstr>Challenges: Growing complexity</vt:lpstr>
      <vt:lpstr>Challenges: Growing complexity</vt:lpstr>
      <vt:lpstr>Challenges and opportunities: External factors</vt:lpstr>
      <vt:lpstr>The Worcester response  </vt:lpstr>
      <vt:lpstr>The Worcester response </vt:lpstr>
      <vt:lpstr>https://scips.worc.ac.uk/ </vt:lpstr>
      <vt:lpstr>Celebrating SCIPS – from down under </vt:lpstr>
      <vt:lpstr>Data for April 2019  </vt:lpstr>
      <vt:lpstr>At University of Worcester </vt:lpstr>
      <vt:lpstr>PowerPoint Presentation</vt:lpstr>
      <vt:lpstr>Student details in SOLE </vt:lpstr>
      <vt:lpstr>PowerPoint Presentation</vt:lpstr>
      <vt:lpstr>PowerPoint Presentation</vt:lpstr>
      <vt:lpstr>PowerPoint Presentation</vt:lpstr>
      <vt:lpstr>Developing teaching practice</vt:lpstr>
      <vt:lpstr>Using SCIPS – “Imagine” case studies</vt:lpstr>
      <vt:lpstr>Using SCIPS – “Imagine” case studies</vt:lpstr>
      <vt:lpstr>Table discussion - Scenarios</vt:lpstr>
      <vt:lpstr>PowerPoint Presentation</vt:lpstr>
      <vt:lpstr>Using SCIPS – “Imagine” case studies</vt:lpstr>
      <vt:lpstr>Reference </vt:lpstr>
    </vt:vector>
  </TitlesOfParts>
  <Company>University of Worcester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Unlocking Potential by “getting it right first time”</dc:title>
  <dc:creator>Richard Woolley</dc:creator>
  <cp:lastModifiedBy>Sharon Lesley Smith</cp:lastModifiedBy>
  <cp:revision>26</cp:revision>
  <cp:lastPrinted>2019-06-04T12:53:12Z</cp:lastPrinted>
  <dcterms:created xsi:type="dcterms:W3CDTF">2019-05-14T12:48:21Z</dcterms:created>
  <dcterms:modified xsi:type="dcterms:W3CDTF">2019-06-05T16:05:30Z</dcterms:modified>
</cp:coreProperties>
</file>