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1" r:id="rId3"/>
  </p:sldMasterIdLst>
  <p:notesMasterIdLst>
    <p:notesMasterId r:id="rId23"/>
  </p:notesMasterIdLst>
  <p:handoutMasterIdLst>
    <p:handoutMasterId r:id="rId24"/>
  </p:handoutMasterIdLst>
  <p:sldIdLst>
    <p:sldId id="261" r:id="rId4"/>
    <p:sldId id="257" r:id="rId5"/>
    <p:sldId id="258" r:id="rId6"/>
    <p:sldId id="278" r:id="rId7"/>
    <p:sldId id="279" r:id="rId8"/>
    <p:sldId id="280" r:id="rId9"/>
    <p:sldId id="281" r:id="rId10"/>
    <p:sldId id="275" r:id="rId11"/>
    <p:sldId id="282" r:id="rId12"/>
    <p:sldId id="277" r:id="rId13"/>
    <p:sldId id="285" r:id="rId14"/>
    <p:sldId id="513" r:id="rId15"/>
    <p:sldId id="514" r:id="rId16"/>
    <p:sldId id="286" r:id="rId17"/>
    <p:sldId id="287" r:id="rId18"/>
    <p:sldId id="510" r:id="rId19"/>
    <p:sldId id="515" r:id="rId20"/>
    <p:sldId id="511" r:id="rId21"/>
    <p:sldId id="512" r:id="rId2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0"/>
    <p:restoredTop sz="94646"/>
  </p:normalViewPr>
  <p:slideViewPr>
    <p:cSldViewPr snapToObjects="1">
      <p:cViewPr varScale="1">
        <p:scale>
          <a:sx n="72" d="100"/>
          <a:sy n="72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9009ED-0D7A-CC4C-B506-E0B82297BBC4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512C6E-B0CC-1140-B145-32568E794706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Cultivate an Affirmative Environment</a:t>
          </a:r>
        </a:p>
      </dgm:t>
    </dgm:pt>
    <dgm:pt modelId="{0FE51C93-652E-9B43-81CF-55F1224E82A2}" type="parTrans" cxnId="{7C0A3F9F-B1FE-8148-BB94-89A3219CC917}">
      <dgm:prSet/>
      <dgm:spPr/>
      <dgm:t>
        <a:bodyPr/>
        <a:lstStyle/>
        <a:p>
          <a:endParaRPr lang="en-US"/>
        </a:p>
      </dgm:t>
    </dgm:pt>
    <dgm:pt modelId="{7263A09C-B21E-104D-B1AF-DCBD14F70F59}" type="sibTrans" cxnId="{7C0A3F9F-B1FE-8148-BB94-89A3219CC917}">
      <dgm:prSet/>
      <dgm:spPr/>
      <dgm:t>
        <a:bodyPr/>
        <a:lstStyle/>
        <a:p>
          <a:endParaRPr lang="en-US"/>
        </a:p>
      </dgm:t>
    </dgm:pt>
    <dgm:pt modelId="{F4A6F135-AF95-C742-BCBB-DDD2A3618146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Attention, Affirmation, Warmth</a:t>
          </a:r>
        </a:p>
      </dgm:t>
    </dgm:pt>
    <dgm:pt modelId="{EB09492F-054B-BE45-B7DB-B740F477E643}" type="parTrans" cxnId="{87339400-5F64-7A46-A201-1F15225D1A69}">
      <dgm:prSet/>
      <dgm:spPr/>
      <dgm:t>
        <a:bodyPr/>
        <a:lstStyle/>
        <a:p>
          <a:endParaRPr lang="en-US"/>
        </a:p>
      </dgm:t>
    </dgm:pt>
    <dgm:pt modelId="{5131AEB6-1FFB-3748-B73A-54E14F837909}" type="sibTrans" cxnId="{87339400-5F64-7A46-A201-1F15225D1A69}">
      <dgm:prSet/>
      <dgm:spPr/>
      <dgm:t>
        <a:bodyPr/>
        <a:lstStyle/>
        <a:p>
          <a:endParaRPr lang="en-US"/>
        </a:p>
      </dgm:t>
    </dgm:pt>
    <dgm:pt modelId="{E707687C-083D-294B-B5F3-14135452BB6C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Remove opportunities for bias/discrimination</a:t>
          </a:r>
        </a:p>
      </dgm:t>
    </dgm:pt>
    <dgm:pt modelId="{8A672952-D902-AD48-9B85-803D202C5BD0}" type="parTrans" cxnId="{7F000CD2-42A1-354C-9AA9-0B7018CACEE0}">
      <dgm:prSet/>
      <dgm:spPr/>
      <dgm:t>
        <a:bodyPr/>
        <a:lstStyle/>
        <a:p>
          <a:endParaRPr lang="en-US"/>
        </a:p>
      </dgm:t>
    </dgm:pt>
    <dgm:pt modelId="{07C34CA2-F216-094E-890D-7BE74842EEB0}" type="sibTrans" cxnId="{7F000CD2-42A1-354C-9AA9-0B7018CACEE0}">
      <dgm:prSet/>
      <dgm:spPr/>
      <dgm:t>
        <a:bodyPr/>
        <a:lstStyle/>
        <a:p>
          <a:endParaRPr lang="en-US"/>
        </a:p>
      </dgm:t>
    </dgm:pt>
    <dgm:pt modelId="{22FE0D56-6D28-C945-8BCE-9F61F44E76DF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Anonymous marking</a:t>
          </a:r>
        </a:p>
      </dgm:t>
    </dgm:pt>
    <dgm:pt modelId="{13910C8C-35EE-A04E-BFCD-B3AA66B83D59}" type="parTrans" cxnId="{A054A6C5-8915-1041-82C1-270B507A56C0}">
      <dgm:prSet/>
      <dgm:spPr/>
      <dgm:t>
        <a:bodyPr/>
        <a:lstStyle/>
        <a:p>
          <a:endParaRPr lang="en-US"/>
        </a:p>
      </dgm:t>
    </dgm:pt>
    <dgm:pt modelId="{89A96869-FB16-7D4B-B53E-C963733F98DA}" type="sibTrans" cxnId="{A054A6C5-8915-1041-82C1-270B507A56C0}">
      <dgm:prSet/>
      <dgm:spPr/>
      <dgm:t>
        <a:bodyPr/>
        <a:lstStyle/>
        <a:p>
          <a:endParaRPr lang="en-US"/>
        </a:p>
      </dgm:t>
    </dgm:pt>
    <dgm:pt modelId="{5A4D48D8-4D59-334A-ABAC-32B1C4C81896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‘Centre’ the student</a:t>
          </a:r>
        </a:p>
      </dgm:t>
    </dgm:pt>
    <dgm:pt modelId="{1A62AD65-A9E4-A340-AF0F-AC57F0707980}" type="parTrans" cxnId="{6605971D-5473-E446-80EF-1F38E51E0D35}">
      <dgm:prSet/>
      <dgm:spPr/>
      <dgm:t>
        <a:bodyPr/>
        <a:lstStyle/>
        <a:p>
          <a:endParaRPr lang="en-US"/>
        </a:p>
      </dgm:t>
    </dgm:pt>
    <dgm:pt modelId="{CD8DB253-F58F-044D-8868-C7C584B9B4BD}" type="sibTrans" cxnId="{6605971D-5473-E446-80EF-1F38E51E0D35}">
      <dgm:prSet/>
      <dgm:spPr/>
      <dgm:t>
        <a:bodyPr/>
        <a:lstStyle/>
        <a:p>
          <a:endParaRPr lang="en-US"/>
        </a:p>
      </dgm:t>
    </dgm:pt>
    <dgm:pt modelId="{67FB0169-5253-3A43-8EBC-5C08A5CF846B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 Enable connections with their own interests, points of identification, pathways, histories</a:t>
          </a:r>
        </a:p>
      </dgm:t>
    </dgm:pt>
    <dgm:pt modelId="{E71E569F-4830-F84D-A574-81A1904D9F85}" type="parTrans" cxnId="{23110E82-9C67-0547-AF26-821570BF8738}">
      <dgm:prSet/>
      <dgm:spPr/>
      <dgm:t>
        <a:bodyPr/>
        <a:lstStyle/>
        <a:p>
          <a:endParaRPr lang="en-US"/>
        </a:p>
      </dgm:t>
    </dgm:pt>
    <dgm:pt modelId="{F8ED403B-D42A-A641-BEFC-97B65FCF9CA8}" type="sibTrans" cxnId="{23110E82-9C67-0547-AF26-821570BF8738}">
      <dgm:prSet/>
      <dgm:spPr/>
      <dgm:t>
        <a:bodyPr/>
        <a:lstStyle/>
        <a:p>
          <a:endParaRPr lang="en-US"/>
        </a:p>
      </dgm:t>
    </dgm:pt>
    <dgm:pt modelId="{E8604BEE-D3D9-CA4F-A3CE-99BFD069E0D1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 Skill them for the things they want to do</a:t>
          </a:r>
        </a:p>
      </dgm:t>
    </dgm:pt>
    <dgm:pt modelId="{703C1FB1-0846-3A4D-9511-CD8F97C96181}" type="parTrans" cxnId="{CBC42EE0-9B8A-9E4B-990B-F44BC896CC4C}">
      <dgm:prSet/>
      <dgm:spPr/>
      <dgm:t>
        <a:bodyPr/>
        <a:lstStyle/>
        <a:p>
          <a:endParaRPr lang="en-US"/>
        </a:p>
      </dgm:t>
    </dgm:pt>
    <dgm:pt modelId="{F2671369-BD26-AC40-8620-579D729F778A}" type="sibTrans" cxnId="{CBC42EE0-9B8A-9E4B-990B-F44BC896CC4C}">
      <dgm:prSet/>
      <dgm:spPr/>
      <dgm:t>
        <a:bodyPr/>
        <a:lstStyle/>
        <a:p>
          <a:endParaRPr lang="en-US"/>
        </a:p>
      </dgm:t>
    </dgm:pt>
    <dgm:pt modelId="{B0FC68DE-C693-9548-83EB-034834921EBA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Ensure Accessibility and Transparency</a:t>
          </a:r>
        </a:p>
      </dgm:t>
    </dgm:pt>
    <dgm:pt modelId="{0AC3F986-A6AE-0149-AF15-70BB2B39A3EA}" type="parTrans" cxnId="{76A47D3B-5FEE-0F43-A447-F480F18657EE}">
      <dgm:prSet/>
      <dgm:spPr/>
      <dgm:t>
        <a:bodyPr/>
        <a:lstStyle/>
        <a:p>
          <a:endParaRPr lang="en-US"/>
        </a:p>
      </dgm:t>
    </dgm:pt>
    <dgm:pt modelId="{B0E9FAB5-B299-0D4C-ADB3-B5CC6A16CDA9}" type="sibTrans" cxnId="{76A47D3B-5FEE-0F43-A447-F480F18657EE}">
      <dgm:prSet/>
      <dgm:spPr/>
      <dgm:t>
        <a:bodyPr/>
        <a:lstStyle/>
        <a:p>
          <a:endParaRPr lang="en-US"/>
        </a:p>
      </dgm:t>
    </dgm:pt>
    <dgm:pt modelId="{CA0BC2B0-4243-3741-86D8-A5DC6A51BF4B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Reading and background materials</a:t>
          </a:r>
        </a:p>
      </dgm:t>
    </dgm:pt>
    <dgm:pt modelId="{5E78FAD2-B299-2647-9547-C3E0E9A14853}" type="parTrans" cxnId="{7D1F95B2-1839-E446-A9A7-FB6EF6C29EF8}">
      <dgm:prSet/>
      <dgm:spPr/>
      <dgm:t>
        <a:bodyPr/>
        <a:lstStyle/>
        <a:p>
          <a:endParaRPr lang="en-US"/>
        </a:p>
      </dgm:t>
    </dgm:pt>
    <dgm:pt modelId="{57DD5D63-49AE-7A49-9705-62713CA684C1}" type="sibTrans" cxnId="{7D1F95B2-1839-E446-A9A7-FB6EF6C29EF8}">
      <dgm:prSet/>
      <dgm:spPr/>
      <dgm:t>
        <a:bodyPr/>
        <a:lstStyle/>
        <a:p>
          <a:endParaRPr lang="en-US"/>
        </a:p>
      </dgm:t>
    </dgm:pt>
    <dgm:pt modelId="{8CCFD6BB-EAFC-D94E-B043-FCD7BAA32FA4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Rules and regulations</a:t>
          </a:r>
        </a:p>
      </dgm:t>
    </dgm:pt>
    <dgm:pt modelId="{5D5244D5-D4E8-774F-BE3F-E67CF90F80C5}" type="parTrans" cxnId="{EA416B86-7671-0846-914F-716AC20CADA0}">
      <dgm:prSet/>
      <dgm:spPr/>
      <dgm:t>
        <a:bodyPr/>
        <a:lstStyle/>
        <a:p>
          <a:endParaRPr lang="en-US"/>
        </a:p>
      </dgm:t>
    </dgm:pt>
    <dgm:pt modelId="{F2BF4FE5-2725-BE4A-9BD8-62127D819244}" type="sibTrans" cxnId="{EA416B86-7671-0846-914F-716AC20CADA0}">
      <dgm:prSet/>
      <dgm:spPr/>
      <dgm:t>
        <a:bodyPr/>
        <a:lstStyle/>
        <a:p>
          <a:endParaRPr lang="en-US"/>
        </a:p>
      </dgm:t>
    </dgm:pt>
    <dgm:pt modelId="{353C7D6B-94F0-8D4B-9AA3-FA107992E5A4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Mandate important activities (e.g. academic advice)</a:t>
          </a:r>
        </a:p>
      </dgm:t>
    </dgm:pt>
    <dgm:pt modelId="{563BB0FB-C5F8-3147-94D1-7A7700CD42FD}" type="parTrans" cxnId="{81FE5ADC-7596-8E43-BC9E-C2E665376A06}">
      <dgm:prSet/>
      <dgm:spPr/>
      <dgm:t>
        <a:bodyPr/>
        <a:lstStyle/>
        <a:p>
          <a:endParaRPr lang="en-US"/>
        </a:p>
      </dgm:t>
    </dgm:pt>
    <dgm:pt modelId="{47738D13-976E-4547-8B6D-CAAAFA5CC50C}" type="sibTrans" cxnId="{81FE5ADC-7596-8E43-BC9E-C2E665376A06}">
      <dgm:prSet/>
      <dgm:spPr/>
      <dgm:t>
        <a:bodyPr/>
        <a:lstStyle/>
        <a:p>
          <a:endParaRPr lang="en-US"/>
        </a:p>
      </dgm:t>
    </dgm:pt>
    <dgm:pt modelId="{800F4EB9-35B7-4242-ABE7-CFB65E4D9742}">
      <dgm:prSet phldrT="[Text]" custT="1"/>
      <dgm:spPr/>
      <dgm:t>
        <a:bodyPr/>
        <a:lstStyle/>
        <a:p>
          <a:pPr rtl="0"/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BA58E5-6CE8-E44F-9D96-A1C2B8399458}" type="parTrans" cxnId="{F32FA371-992C-A64D-A00B-BD2CAE4037D8}">
      <dgm:prSet/>
      <dgm:spPr/>
      <dgm:t>
        <a:bodyPr/>
        <a:lstStyle/>
        <a:p>
          <a:endParaRPr lang="en-US"/>
        </a:p>
      </dgm:t>
    </dgm:pt>
    <dgm:pt modelId="{C11B1F5D-5F39-8548-852B-5BB048A36E9E}" type="sibTrans" cxnId="{F32FA371-992C-A64D-A00B-BD2CAE4037D8}">
      <dgm:prSet/>
      <dgm:spPr/>
      <dgm:t>
        <a:bodyPr/>
        <a:lstStyle/>
        <a:p>
          <a:endParaRPr lang="en-US"/>
        </a:p>
      </dgm:t>
    </dgm:pt>
    <dgm:pt modelId="{5B4E270B-9F6A-B847-95C3-1ECA639E6A3F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 Enable deep reflection / critical thinking skills</a:t>
          </a:r>
        </a:p>
      </dgm:t>
    </dgm:pt>
    <dgm:pt modelId="{74184945-CA1E-4B4B-B0F6-815295C28E91}" type="parTrans" cxnId="{E37D6C14-5959-004A-BA10-A4CC2D4F1718}">
      <dgm:prSet/>
      <dgm:spPr/>
      <dgm:t>
        <a:bodyPr/>
        <a:lstStyle/>
        <a:p>
          <a:endParaRPr lang="en-US"/>
        </a:p>
      </dgm:t>
    </dgm:pt>
    <dgm:pt modelId="{27B7E07E-473F-2B4A-8239-D71B8CFE1BCE}" type="sibTrans" cxnId="{E37D6C14-5959-004A-BA10-A4CC2D4F1718}">
      <dgm:prSet/>
      <dgm:spPr/>
      <dgm:t>
        <a:bodyPr/>
        <a:lstStyle/>
        <a:p>
          <a:endParaRPr lang="en-US"/>
        </a:p>
      </dgm:t>
    </dgm:pt>
    <dgm:pt modelId="{5047C243-DEAF-FF4A-B8BC-31CAC9117385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Set specific and legible assessible tasks</a:t>
          </a:r>
        </a:p>
      </dgm:t>
    </dgm:pt>
    <dgm:pt modelId="{9E6611AC-B928-5341-BF2F-0FE1D8BDFAF1}" type="parTrans" cxnId="{C5B67E54-87D1-914C-8972-374765015E95}">
      <dgm:prSet/>
      <dgm:spPr/>
      <dgm:t>
        <a:bodyPr/>
        <a:lstStyle/>
        <a:p>
          <a:endParaRPr lang="en-US"/>
        </a:p>
      </dgm:t>
    </dgm:pt>
    <dgm:pt modelId="{71D3F92B-72FC-B649-AC7F-10340B1218A1}" type="sibTrans" cxnId="{C5B67E54-87D1-914C-8972-374765015E95}">
      <dgm:prSet/>
      <dgm:spPr/>
      <dgm:t>
        <a:bodyPr/>
        <a:lstStyle/>
        <a:p>
          <a:endParaRPr lang="en-US"/>
        </a:p>
      </dgm:t>
    </dgm:pt>
    <dgm:pt modelId="{121E74F2-C3E2-9441-B126-0D9BFD572C7A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Have clear performance expectations</a:t>
          </a:r>
        </a:p>
      </dgm:t>
    </dgm:pt>
    <dgm:pt modelId="{0086A834-6B01-DE4C-A3CC-05D18B80C73B}" type="parTrans" cxnId="{37ABAA6C-03B5-5B46-8125-4C95E6FB2858}">
      <dgm:prSet/>
      <dgm:spPr/>
      <dgm:t>
        <a:bodyPr/>
        <a:lstStyle/>
        <a:p>
          <a:endParaRPr lang="en-US"/>
        </a:p>
      </dgm:t>
    </dgm:pt>
    <dgm:pt modelId="{9A513C91-92AE-994A-A752-71FA0CE1D9F7}" type="sibTrans" cxnId="{37ABAA6C-03B5-5B46-8125-4C95E6FB2858}">
      <dgm:prSet/>
      <dgm:spPr/>
      <dgm:t>
        <a:bodyPr/>
        <a:lstStyle/>
        <a:p>
          <a:endParaRPr lang="en-US"/>
        </a:p>
      </dgm:t>
    </dgm:pt>
    <dgm:pt modelId="{A2988879-04E3-724F-B305-DC7924555AF3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Personal / </a:t>
          </a:r>
          <a:r>
            <a:rPr lang="en-US" sz="1200" dirty="0" err="1">
              <a:latin typeface="Arial" panose="020B0604020202020204" pitchFamily="34" charset="0"/>
              <a:cs typeface="Arial" panose="020B0604020202020204" pitchFamily="34" charset="0"/>
            </a:rPr>
            <a:t>inst</a:t>
          </a:r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 mechanisms to address poor behavior, conflict</a:t>
          </a:r>
        </a:p>
      </dgm:t>
    </dgm:pt>
    <dgm:pt modelId="{152E17AD-9318-DA40-8271-11FE52B3628E}" type="parTrans" cxnId="{3D8E6CC5-1F5E-0F46-B9CD-ED548F1FC22F}">
      <dgm:prSet/>
      <dgm:spPr/>
      <dgm:t>
        <a:bodyPr/>
        <a:lstStyle/>
        <a:p>
          <a:endParaRPr lang="en-US"/>
        </a:p>
      </dgm:t>
    </dgm:pt>
    <dgm:pt modelId="{A84B23DC-FDCD-7948-B950-C0AFB724659E}" type="sibTrans" cxnId="{3D8E6CC5-1F5E-0F46-B9CD-ED548F1FC22F}">
      <dgm:prSet/>
      <dgm:spPr/>
      <dgm:t>
        <a:bodyPr/>
        <a:lstStyle/>
        <a:p>
          <a:endParaRPr lang="en-US"/>
        </a:p>
      </dgm:t>
    </dgm:pt>
    <dgm:pt modelId="{12C2A011-61CC-364B-BFDD-2F34A72E33B0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Ensure opportunities are equally accessible</a:t>
          </a:r>
        </a:p>
      </dgm:t>
    </dgm:pt>
    <dgm:pt modelId="{1387CA2A-4569-B64F-9BF8-F5E0CD09F25F}" type="parTrans" cxnId="{1D1AEC73-CF43-284E-9C2D-4369591CFA1B}">
      <dgm:prSet/>
      <dgm:spPr/>
      <dgm:t>
        <a:bodyPr/>
        <a:lstStyle/>
        <a:p>
          <a:endParaRPr lang="en-US"/>
        </a:p>
      </dgm:t>
    </dgm:pt>
    <dgm:pt modelId="{14F8DF96-BB60-DA44-9306-656C7C3FE734}" type="sibTrans" cxnId="{1D1AEC73-CF43-284E-9C2D-4369591CFA1B}">
      <dgm:prSet/>
      <dgm:spPr/>
      <dgm:t>
        <a:bodyPr/>
        <a:lstStyle/>
        <a:p>
          <a:endParaRPr lang="en-US"/>
        </a:p>
      </dgm:t>
    </dgm:pt>
    <dgm:pt modelId="{DDDA7EAE-11A2-C440-9F5A-B4CA48AD406D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High Expectations, Constructive Feedback</a:t>
          </a:r>
        </a:p>
      </dgm:t>
    </dgm:pt>
    <dgm:pt modelId="{4C6B4E95-8AE5-AE46-98C0-6957FE4BAC22}" type="sibTrans" cxnId="{46ADA339-54E0-C04C-B5A2-5E092D5F1274}">
      <dgm:prSet/>
      <dgm:spPr/>
      <dgm:t>
        <a:bodyPr/>
        <a:lstStyle/>
        <a:p>
          <a:endParaRPr lang="en-US"/>
        </a:p>
      </dgm:t>
    </dgm:pt>
    <dgm:pt modelId="{A20BE02C-8CD0-DF45-B954-9B6457B2049A}" type="parTrans" cxnId="{46ADA339-54E0-C04C-B5A2-5E092D5F1274}">
      <dgm:prSet/>
      <dgm:spPr/>
      <dgm:t>
        <a:bodyPr/>
        <a:lstStyle/>
        <a:p>
          <a:endParaRPr lang="en-US"/>
        </a:p>
      </dgm:t>
    </dgm:pt>
    <dgm:pt modelId="{3C24E326-DEC1-2843-82D2-A69FCE8DEAEC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Voice, Space, Power (ensure distributed equitably)</a:t>
          </a:r>
        </a:p>
      </dgm:t>
    </dgm:pt>
    <dgm:pt modelId="{B173339E-70E7-7548-BB3F-812BCB4DD22D}" type="sibTrans" cxnId="{10894EAE-A794-1346-B45E-FE31C83C079D}">
      <dgm:prSet/>
      <dgm:spPr/>
      <dgm:t>
        <a:bodyPr/>
        <a:lstStyle/>
        <a:p>
          <a:endParaRPr lang="en-US"/>
        </a:p>
      </dgm:t>
    </dgm:pt>
    <dgm:pt modelId="{9C607E88-3132-6A47-8EFD-0E118AED60EF}" type="parTrans" cxnId="{10894EAE-A794-1346-B45E-FE31C83C079D}">
      <dgm:prSet/>
      <dgm:spPr/>
      <dgm:t>
        <a:bodyPr/>
        <a:lstStyle/>
        <a:p>
          <a:endParaRPr lang="en-US"/>
        </a:p>
      </dgm:t>
    </dgm:pt>
    <dgm:pt modelId="{FB5D9464-C495-2640-9E38-F2A82ACE08AB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Dialogic space for learning: be accountable / responsive</a:t>
          </a:r>
        </a:p>
      </dgm:t>
    </dgm:pt>
    <dgm:pt modelId="{2230D89C-8B2B-9740-A327-F5071F9A4B74}" type="sibTrans" cxnId="{2C330CD9-7976-774F-98EA-45C428B0D7B8}">
      <dgm:prSet/>
      <dgm:spPr/>
      <dgm:t>
        <a:bodyPr/>
        <a:lstStyle/>
        <a:p>
          <a:endParaRPr lang="en-US"/>
        </a:p>
      </dgm:t>
    </dgm:pt>
    <dgm:pt modelId="{AF64F2C2-5285-1E48-B158-F679B53667A5}" type="parTrans" cxnId="{2C330CD9-7976-774F-98EA-45C428B0D7B8}">
      <dgm:prSet/>
      <dgm:spPr/>
      <dgm:t>
        <a:bodyPr/>
        <a:lstStyle/>
        <a:p>
          <a:endParaRPr lang="en-US"/>
        </a:p>
      </dgm:t>
    </dgm:pt>
    <dgm:pt modelId="{5971BA59-747C-4D4C-8AA2-620B5B965BA4}" type="pres">
      <dgm:prSet presAssocID="{329009ED-0D7A-CC4C-B506-E0B82297BBC4}" presName="Name0" presStyleCnt="0">
        <dgm:presLayoutVars>
          <dgm:dir/>
          <dgm:animLvl val="lvl"/>
          <dgm:resizeHandles/>
        </dgm:presLayoutVars>
      </dgm:prSet>
      <dgm:spPr/>
    </dgm:pt>
    <dgm:pt modelId="{743F8D8E-6355-5349-9BA5-0FD5699B5B0A}" type="pres">
      <dgm:prSet presAssocID="{12512C6E-B0CC-1140-B145-32568E794706}" presName="linNode" presStyleCnt="0"/>
      <dgm:spPr/>
    </dgm:pt>
    <dgm:pt modelId="{6CF128AC-E2B6-3347-9AF1-222C53701F95}" type="pres">
      <dgm:prSet presAssocID="{12512C6E-B0CC-1140-B145-32568E794706}" presName="parentShp" presStyleLbl="node1" presStyleIdx="0" presStyleCnt="4">
        <dgm:presLayoutVars>
          <dgm:bulletEnabled val="1"/>
        </dgm:presLayoutVars>
      </dgm:prSet>
      <dgm:spPr/>
    </dgm:pt>
    <dgm:pt modelId="{D404BEC0-4FEA-DA4C-919E-5D6EA477BA5B}" type="pres">
      <dgm:prSet presAssocID="{12512C6E-B0CC-1140-B145-32568E794706}" presName="childShp" presStyleLbl="bgAccFollowNode1" presStyleIdx="0" presStyleCnt="4" custLinFactNeighborY="-19123">
        <dgm:presLayoutVars>
          <dgm:bulletEnabled val="1"/>
        </dgm:presLayoutVars>
      </dgm:prSet>
      <dgm:spPr/>
    </dgm:pt>
    <dgm:pt modelId="{DA113542-0E93-F14A-99B0-D39F08E4311E}" type="pres">
      <dgm:prSet presAssocID="{7263A09C-B21E-104D-B1AF-DCBD14F70F59}" presName="spacing" presStyleCnt="0"/>
      <dgm:spPr/>
    </dgm:pt>
    <dgm:pt modelId="{ACE7BEE4-A23C-1E4E-BAA2-4F0DCAD5378E}" type="pres">
      <dgm:prSet presAssocID="{5A4D48D8-4D59-334A-ABAC-32B1C4C81896}" presName="linNode" presStyleCnt="0"/>
      <dgm:spPr/>
    </dgm:pt>
    <dgm:pt modelId="{5182922E-3986-5244-809D-298491E6C8A8}" type="pres">
      <dgm:prSet presAssocID="{5A4D48D8-4D59-334A-ABAC-32B1C4C81896}" presName="parentShp" presStyleLbl="node1" presStyleIdx="1" presStyleCnt="4">
        <dgm:presLayoutVars>
          <dgm:bulletEnabled val="1"/>
        </dgm:presLayoutVars>
      </dgm:prSet>
      <dgm:spPr/>
    </dgm:pt>
    <dgm:pt modelId="{48096E76-A46C-6C41-8069-A89E5A9CB193}" type="pres">
      <dgm:prSet presAssocID="{5A4D48D8-4D59-334A-ABAC-32B1C4C81896}" presName="childShp" presStyleLbl="bgAccFollowNode1" presStyleIdx="1" presStyleCnt="4">
        <dgm:presLayoutVars>
          <dgm:bulletEnabled val="1"/>
        </dgm:presLayoutVars>
      </dgm:prSet>
      <dgm:spPr/>
    </dgm:pt>
    <dgm:pt modelId="{7028DEB0-A2DD-3A46-95D9-11CC87E22E81}" type="pres">
      <dgm:prSet presAssocID="{CD8DB253-F58F-044D-8868-C7C584B9B4BD}" presName="spacing" presStyleCnt="0"/>
      <dgm:spPr/>
    </dgm:pt>
    <dgm:pt modelId="{31FA250E-470F-7146-AEE7-FE2477059E3A}" type="pres">
      <dgm:prSet presAssocID="{E707687C-083D-294B-B5F3-14135452BB6C}" presName="linNode" presStyleCnt="0"/>
      <dgm:spPr/>
    </dgm:pt>
    <dgm:pt modelId="{58028DA9-2D06-324A-9A82-7E1AA028F3D2}" type="pres">
      <dgm:prSet presAssocID="{E707687C-083D-294B-B5F3-14135452BB6C}" presName="parentShp" presStyleLbl="node1" presStyleIdx="2" presStyleCnt="4">
        <dgm:presLayoutVars>
          <dgm:bulletEnabled val="1"/>
        </dgm:presLayoutVars>
      </dgm:prSet>
      <dgm:spPr/>
    </dgm:pt>
    <dgm:pt modelId="{6BB1EE57-860D-4B4E-8CD4-2EE3A4062E69}" type="pres">
      <dgm:prSet presAssocID="{E707687C-083D-294B-B5F3-14135452BB6C}" presName="childShp" presStyleLbl="bgAccFollowNode1" presStyleIdx="2" presStyleCnt="4">
        <dgm:presLayoutVars>
          <dgm:bulletEnabled val="1"/>
        </dgm:presLayoutVars>
      </dgm:prSet>
      <dgm:spPr/>
    </dgm:pt>
    <dgm:pt modelId="{C3C723F5-A23A-8740-8584-D4BD01E56357}" type="pres">
      <dgm:prSet presAssocID="{07C34CA2-F216-094E-890D-7BE74842EEB0}" presName="spacing" presStyleCnt="0"/>
      <dgm:spPr/>
    </dgm:pt>
    <dgm:pt modelId="{9A0C5C4D-8C89-C141-AD8A-F78EA0A34E22}" type="pres">
      <dgm:prSet presAssocID="{B0FC68DE-C693-9548-83EB-034834921EBA}" presName="linNode" presStyleCnt="0"/>
      <dgm:spPr/>
    </dgm:pt>
    <dgm:pt modelId="{20CA34EC-F70B-9C40-9C08-75022747A5BE}" type="pres">
      <dgm:prSet presAssocID="{B0FC68DE-C693-9548-83EB-034834921EBA}" presName="parentShp" presStyleLbl="node1" presStyleIdx="3" presStyleCnt="4">
        <dgm:presLayoutVars>
          <dgm:bulletEnabled val="1"/>
        </dgm:presLayoutVars>
      </dgm:prSet>
      <dgm:spPr/>
    </dgm:pt>
    <dgm:pt modelId="{D834B8E4-0E89-3D42-B338-84B855B4654F}" type="pres">
      <dgm:prSet presAssocID="{B0FC68DE-C693-9548-83EB-034834921EBA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87339400-5F64-7A46-A201-1F15225D1A69}" srcId="{12512C6E-B0CC-1140-B145-32568E794706}" destId="{F4A6F135-AF95-C742-BCBB-DDD2A3618146}" srcOrd="0" destOrd="0" parTransId="{EB09492F-054B-BE45-B7DB-B740F477E643}" sibTransId="{5131AEB6-1FFB-3748-B73A-54E14F837909}"/>
    <dgm:cxn modelId="{E37D6C14-5959-004A-BA10-A4CC2D4F1718}" srcId="{5A4D48D8-4D59-334A-ABAC-32B1C4C81896}" destId="{5B4E270B-9F6A-B847-95C3-1ECA639E6A3F}" srcOrd="2" destOrd="0" parTransId="{74184945-CA1E-4B4B-B0F6-815295C28E91}" sibTransId="{27B7E07E-473F-2B4A-8239-D71B8CFE1BCE}"/>
    <dgm:cxn modelId="{8FC74B17-9884-624A-BD98-6CA6C8A1CB9F}" type="presOf" srcId="{121E74F2-C3E2-9441-B126-0D9BFD572C7A}" destId="{D834B8E4-0E89-3D42-B338-84B855B4654F}" srcOrd="0" destOrd="2" presId="urn:microsoft.com/office/officeart/2005/8/layout/vList6"/>
    <dgm:cxn modelId="{1C08F61B-7BE8-6C41-945D-135479BEBE75}" type="presOf" srcId="{67FB0169-5253-3A43-8EBC-5C08A5CF846B}" destId="{48096E76-A46C-6C41-8069-A89E5A9CB193}" srcOrd="0" destOrd="0" presId="urn:microsoft.com/office/officeart/2005/8/layout/vList6"/>
    <dgm:cxn modelId="{6605971D-5473-E446-80EF-1F38E51E0D35}" srcId="{329009ED-0D7A-CC4C-B506-E0B82297BBC4}" destId="{5A4D48D8-4D59-334A-ABAC-32B1C4C81896}" srcOrd="1" destOrd="0" parTransId="{1A62AD65-A9E4-A340-AF0F-AC57F0707980}" sibTransId="{CD8DB253-F58F-044D-8868-C7C584B9B4BD}"/>
    <dgm:cxn modelId="{47F95528-8111-4948-90FC-9489D3095E5F}" type="presOf" srcId="{A2988879-04E3-724F-B305-DC7924555AF3}" destId="{6BB1EE57-860D-4B4E-8CD4-2EE3A4062E69}" srcOrd="0" destOrd="3" presId="urn:microsoft.com/office/officeart/2005/8/layout/vList6"/>
    <dgm:cxn modelId="{46ADA339-54E0-C04C-B5A2-5E092D5F1274}" srcId="{12512C6E-B0CC-1140-B145-32568E794706}" destId="{DDDA7EAE-11A2-C440-9F5A-B4CA48AD406D}" srcOrd="1" destOrd="0" parTransId="{A20BE02C-8CD0-DF45-B954-9B6457B2049A}" sibTransId="{4C6B4E95-8AE5-AE46-98C0-6957FE4BAC22}"/>
    <dgm:cxn modelId="{76A47D3B-5FEE-0F43-A447-F480F18657EE}" srcId="{329009ED-0D7A-CC4C-B506-E0B82297BBC4}" destId="{B0FC68DE-C693-9548-83EB-034834921EBA}" srcOrd="3" destOrd="0" parTransId="{0AC3F986-A6AE-0149-AF15-70BB2B39A3EA}" sibTransId="{B0E9FAB5-B299-0D4C-ADB3-B5CC6A16CDA9}"/>
    <dgm:cxn modelId="{845B8A63-686C-1942-B438-8F0334E3F3BF}" type="presOf" srcId="{12512C6E-B0CC-1140-B145-32568E794706}" destId="{6CF128AC-E2B6-3347-9AF1-222C53701F95}" srcOrd="0" destOrd="0" presId="urn:microsoft.com/office/officeart/2005/8/layout/vList6"/>
    <dgm:cxn modelId="{3D195747-5B4A-474D-93D4-ED8B2A942CEA}" type="presOf" srcId="{22FE0D56-6D28-C945-8BCE-9F61F44E76DF}" destId="{6BB1EE57-860D-4B4E-8CD4-2EE3A4062E69}" srcOrd="0" destOrd="0" presId="urn:microsoft.com/office/officeart/2005/8/layout/vList6"/>
    <dgm:cxn modelId="{37ABAA6C-03B5-5B46-8125-4C95E6FB2858}" srcId="{B0FC68DE-C693-9548-83EB-034834921EBA}" destId="{121E74F2-C3E2-9441-B126-0D9BFD572C7A}" srcOrd="2" destOrd="0" parTransId="{0086A834-6B01-DE4C-A3CC-05D18B80C73B}" sibTransId="{9A513C91-92AE-994A-A752-71FA0CE1D9F7}"/>
    <dgm:cxn modelId="{F32FA371-992C-A64D-A00B-BD2CAE4037D8}" srcId="{5A4D48D8-4D59-334A-ABAC-32B1C4C81896}" destId="{800F4EB9-35B7-4242-ABE7-CFB65E4D9742}" srcOrd="3" destOrd="0" parTransId="{71BA58E5-6CE8-E44F-9D96-A1C2B8399458}" sibTransId="{C11B1F5D-5F39-8548-852B-5BB048A36E9E}"/>
    <dgm:cxn modelId="{0A9EE251-6870-DB4C-964E-A227CA6BA49E}" type="presOf" srcId="{5A4D48D8-4D59-334A-ABAC-32B1C4C81896}" destId="{5182922E-3986-5244-809D-298491E6C8A8}" srcOrd="0" destOrd="0" presId="urn:microsoft.com/office/officeart/2005/8/layout/vList6"/>
    <dgm:cxn modelId="{1D1AEC73-CF43-284E-9C2D-4369591CFA1B}" srcId="{E707687C-083D-294B-B5F3-14135452BB6C}" destId="{12C2A011-61CC-364B-BFDD-2F34A72E33B0}" srcOrd="2" destOrd="0" parTransId="{1387CA2A-4569-B64F-9BF8-F5E0CD09F25F}" sibTransId="{14F8DF96-BB60-DA44-9306-656C7C3FE734}"/>
    <dgm:cxn modelId="{7F323B54-4A03-6748-A9BA-00575F466CEF}" type="presOf" srcId="{5B4E270B-9F6A-B847-95C3-1ECA639E6A3F}" destId="{48096E76-A46C-6C41-8069-A89E5A9CB193}" srcOrd="0" destOrd="2" presId="urn:microsoft.com/office/officeart/2005/8/layout/vList6"/>
    <dgm:cxn modelId="{C5B67E54-87D1-914C-8972-374765015E95}" srcId="{B0FC68DE-C693-9548-83EB-034834921EBA}" destId="{5047C243-DEAF-FF4A-B8BC-31CAC9117385}" srcOrd="1" destOrd="0" parTransId="{9E6611AC-B928-5341-BF2F-0FE1D8BDFAF1}" sibTransId="{71D3F92B-72FC-B649-AC7F-10340B1218A1}"/>
    <dgm:cxn modelId="{808FF577-B7BC-C24C-B4ED-C33D6C3ADF90}" type="presOf" srcId="{DDDA7EAE-11A2-C440-9F5A-B4CA48AD406D}" destId="{D404BEC0-4FEA-DA4C-919E-5D6EA477BA5B}" srcOrd="0" destOrd="1" presId="urn:microsoft.com/office/officeart/2005/8/layout/vList6"/>
    <dgm:cxn modelId="{23110E82-9C67-0547-AF26-821570BF8738}" srcId="{5A4D48D8-4D59-334A-ABAC-32B1C4C81896}" destId="{67FB0169-5253-3A43-8EBC-5C08A5CF846B}" srcOrd="0" destOrd="0" parTransId="{E71E569F-4830-F84D-A574-81A1904D9F85}" sibTransId="{F8ED403B-D42A-A641-BEFC-97B65FCF9CA8}"/>
    <dgm:cxn modelId="{EA416B86-7671-0846-914F-716AC20CADA0}" srcId="{B0FC68DE-C693-9548-83EB-034834921EBA}" destId="{8CCFD6BB-EAFC-D94E-B043-FCD7BAA32FA4}" srcOrd="3" destOrd="0" parTransId="{5D5244D5-D4E8-774F-BE3F-E67CF90F80C5}" sibTransId="{F2BF4FE5-2725-BE4A-9BD8-62127D819244}"/>
    <dgm:cxn modelId="{6EE8D095-0C81-5C4B-8790-B38589E43D2E}" type="presOf" srcId="{B0FC68DE-C693-9548-83EB-034834921EBA}" destId="{20CA34EC-F70B-9C40-9C08-75022747A5BE}" srcOrd="0" destOrd="0" presId="urn:microsoft.com/office/officeart/2005/8/layout/vList6"/>
    <dgm:cxn modelId="{AE3FAC98-A97B-6D41-8A15-6CBF8AE32652}" type="presOf" srcId="{F4A6F135-AF95-C742-BCBB-DDD2A3618146}" destId="{D404BEC0-4FEA-DA4C-919E-5D6EA477BA5B}" srcOrd="0" destOrd="0" presId="urn:microsoft.com/office/officeart/2005/8/layout/vList6"/>
    <dgm:cxn modelId="{306E199D-983F-D84D-924F-39CAA117E1C5}" type="presOf" srcId="{800F4EB9-35B7-4242-ABE7-CFB65E4D9742}" destId="{48096E76-A46C-6C41-8069-A89E5A9CB193}" srcOrd="0" destOrd="3" presId="urn:microsoft.com/office/officeart/2005/8/layout/vList6"/>
    <dgm:cxn modelId="{63DF809E-DADF-9347-9CEB-B71FA6BEDDB0}" type="presOf" srcId="{E707687C-083D-294B-B5F3-14135452BB6C}" destId="{58028DA9-2D06-324A-9A82-7E1AA028F3D2}" srcOrd="0" destOrd="0" presId="urn:microsoft.com/office/officeart/2005/8/layout/vList6"/>
    <dgm:cxn modelId="{F3A98E9E-97C6-3745-BB40-D3465879B302}" type="presOf" srcId="{12C2A011-61CC-364B-BFDD-2F34A72E33B0}" destId="{6BB1EE57-860D-4B4E-8CD4-2EE3A4062E69}" srcOrd="0" destOrd="2" presId="urn:microsoft.com/office/officeart/2005/8/layout/vList6"/>
    <dgm:cxn modelId="{7C0A3F9F-B1FE-8148-BB94-89A3219CC917}" srcId="{329009ED-0D7A-CC4C-B506-E0B82297BBC4}" destId="{12512C6E-B0CC-1140-B145-32568E794706}" srcOrd="0" destOrd="0" parTransId="{0FE51C93-652E-9B43-81CF-55F1224E82A2}" sibTransId="{7263A09C-B21E-104D-B1AF-DCBD14F70F59}"/>
    <dgm:cxn modelId="{2834A9A5-CD50-014C-906D-E596D5630257}" type="presOf" srcId="{FB5D9464-C495-2640-9E38-F2A82ACE08AB}" destId="{D404BEC0-4FEA-DA4C-919E-5D6EA477BA5B}" srcOrd="0" destOrd="3" presId="urn:microsoft.com/office/officeart/2005/8/layout/vList6"/>
    <dgm:cxn modelId="{10894EAE-A794-1346-B45E-FE31C83C079D}" srcId="{12512C6E-B0CC-1140-B145-32568E794706}" destId="{3C24E326-DEC1-2843-82D2-A69FCE8DEAEC}" srcOrd="2" destOrd="0" parTransId="{9C607E88-3132-6A47-8EFD-0E118AED60EF}" sibTransId="{B173339E-70E7-7548-BB3F-812BCB4DD22D}"/>
    <dgm:cxn modelId="{7D1F95B2-1839-E446-A9A7-FB6EF6C29EF8}" srcId="{B0FC68DE-C693-9548-83EB-034834921EBA}" destId="{CA0BC2B0-4243-3741-86D8-A5DC6A51BF4B}" srcOrd="0" destOrd="0" parTransId="{5E78FAD2-B299-2647-9547-C3E0E9A14853}" sibTransId="{57DD5D63-49AE-7A49-9705-62713CA684C1}"/>
    <dgm:cxn modelId="{3D8E6CC5-1F5E-0F46-B9CD-ED548F1FC22F}" srcId="{E707687C-083D-294B-B5F3-14135452BB6C}" destId="{A2988879-04E3-724F-B305-DC7924555AF3}" srcOrd="3" destOrd="0" parTransId="{152E17AD-9318-DA40-8271-11FE52B3628E}" sibTransId="{A84B23DC-FDCD-7948-B950-C0AFB724659E}"/>
    <dgm:cxn modelId="{A054A6C5-8915-1041-82C1-270B507A56C0}" srcId="{E707687C-083D-294B-B5F3-14135452BB6C}" destId="{22FE0D56-6D28-C945-8BCE-9F61F44E76DF}" srcOrd="0" destOrd="0" parTransId="{13910C8C-35EE-A04E-BFCD-B3AA66B83D59}" sibTransId="{89A96869-FB16-7D4B-B53E-C963733F98DA}"/>
    <dgm:cxn modelId="{A02564CA-DADD-B14D-A59F-711F52A02F8E}" type="presOf" srcId="{3C24E326-DEC1-2843-82D2-A69FCE8DEAEC}" destId="{D404BEC0-4FEA-DA4C-919E-5D6EA477BA5B}" srcOrd="0" destOrd="2" presId="urn:microsoft.com/office/officeart/2005/8/layout/vList6"/>
    <dgm:cxn modelId="{BEEB40CC-93CB-5043-84DA-9C705AB065E6}" type="presOf" srcId="{353C7D6B-94F0-8D4B-9AA3-FA107992E5A4}" destId="{6BB1EE57-860D-4B4E-8CD4-2EE3A4062E69}" srcOrd="0" destOrd="1" presId="urn:microsoft.com/office/officeart/2005/8/layout/vList6"/>
    <dgm:cxn modelId="{7F000CD2-42A1-354C-9AA9-0B7018CACEE0}" srcId="{329009ED-0D7A-CC4C-B506-E0B82297BBC4}" destId="{E707687C-083D-294B-B5F3-14135452BB6C}" srcOrd="2" destOrd="0" parTransId="{8A672952-D902-AD48-9B85-803D202C5BD0}" sibTransId="{07C34CA2-F216-094E-890D-7BE74842EEB0}"/>
    <dgm:cxn modelId="{2C330CD9-7976-774F-98EA-45C428B0D7B8}" srcId="{12512C6E-B0CC-1140-B145-32568E794706}" destId="{FB5D9464-C495-2640-9E38-F2A82ACE08AB}" srcOrd="3" destOrd="0" parTransId="{AF64F2C2-5285-1E48-B158-F679B53667A5}" sibTransId="{2230D89C-8B2B-9740-A327-F5071F9A4B74}"/>
    <dgm:cxn modelId="{81FE5ADC-7596-8E43-BC9E-C2E665376A06}" srcId="{E707687C-083D-294B-B5F3-14135452BB6C}" destId="{353C7D6B-94F0-8D4B-9AA3-FA107992E5A4}" srcOrd="1" destOrd="0" parTransId="{563BB0FB-C5F8-3147-94D1-7A7700CD42FD}" sibTransId="{47738D13-976E-4547-8B6D-CAAAFA5CC50C}"/>
    <dgm:cxn modelId="{437A30DF-910A-6A4D-9030-7CE02222C58B}" type="presOf" srcId="{E8604BEE-D3D9-CA4F-A3CE-99BFD069E0D1}" destId="{48096E76-A46C-6C41-8069-A89E5A9CB193}" srcOrd="0" destOrd="1" presId="urn:microsoft.com/office/officeart/2005/8/layout/vList6"/>
    <dgm:cxn modelId="{CBC42EE0-9B8A-9E4B-990B-F44BC896CC4C}" srcId="{5A4D48D8-4D59-334A-ABAC-32B1C4C81896}" destId="{E8604BEE-D3D9-CA4F-A3CE-99BFD069E0D1}" srcOrd="1" destOrd="0" parTransId="{703C1FB1-0846-3A4D-9511-CD8F97C96181}" sibTransId="{F2671369-BD26-AC40-8620-579D729F778A}"/>
    <dgm:cxn modelId="{670D00EE-EADF-F14B-848B-559DE44AE2FC}" type="presOf" srcId="{329009ED-0D7A-CC4C-B506-E0B82297BBC4}" destId="{5971BA59-747C-4D4C-8AA2-620B5B965BA4}" srcOrd="0" destOrd="0" presId="urn:microsoft.com/office/officeart/2005/8/layout/vList6"/>
    <dgm:cxn modelId="{AB1DA5F1-32E3-984F-8A1A-2F44597BE639}" type="presOf" srcId="{5047C243-DEAF-FF4A-B8BC-31CAC9117385}" destId="{D834B8E4-0E89-3D42-B338-84B855B4654F}" srcOrd="0" destOrd="1" presId="urn:microsoft.com/office/officeart/2005/8/layout/vList6"/>
    <dgm:cxn modelId="{C0BEAFF2-C846-9D45-8CD6-6E0BF1976676}" type="presOf" srcId="{8CCFD6BB-EAFC-D94E-B043-FCD7BAA32FA4}" destId="{D834B8E4-0E89-3D42-B338-84B855B4654F}" srcOrd="0" destOrd="3" presId="urn:microsoft.com/office/officeart/2005/8/layout/vList6"/>
    <dgm:cxn modelId="{9C0727F6-6348-6C4C-BA6C-996FCB1C85A4}" type="presOf" srcId="{CA0BC2B0-4243-3741-86D8-A5DC6A51BF4B}" destId="{D834B8E4-0E89-3D42-B338-84B855B4654F}" srcOrd="0" destOrd="0" presId="urn:microsoft.com/office/officeart/2005/8/layout/vList6"/>
    <dgm:cxn modelId="{31CB4CED-F35A-7E49-A937-9BBEAF1FAC9A}" type="presParOf" srcId="{5971BA59-747C-4D4C-8AA2-620B5B965BA4}" destId="{743F8D8E-6355-5349-9BA5-0FD5699B5B0A}" srcOrd="0" destOrd="0" presId="urn:microsoft.com/office/officeart/2005/8/layout/vList6"/>
    <dgm:cxn modelId="{15BA0D30-19BF-F44E-B07C-98EA3106E24E}" type="presParOf" srcId="{743F8D8E-6355-5349-9BA5-0FD5699B5B0A}" destId="{6CF128AC-E2B6-3347-9AF1-222C53701F95}" srcOrd="0" destOrd="0" presId="urn:microsoft.com/office/officeart/2005/8/layout/vList6"/>
    <dgm:cxn modelId="{F2839B1E-FB92-E74D-9AE0-1EFBF1766621}" type="presParOf" srcId="{743F8D8E-6355-5349-9BA5-0FD5699B5B0A}" destId="{D404BEC0-4FEA-DA4C-919E-5D6EA477BA5B}" srcOrd="1" destOrd="0" presId="urn:microsoft.com/office/officeart/2005/8/layout/vList6"/>
    <dgm:cxn modelId="{0BA2D007-B05F-7A4E-9AF7-5EE78D2C9DBC}" type="presParOf" srcId="{5971BA59-747C-4D4C-8AA2-620B5B965BA4}" destId="{DA113542-0E93-F14A-99B0-D39F08E4311E}" srcOrd="1" destOrd="0" presId="urn:microsoft.com/office/officeart/2005/8/layout/vList6"/>
    <dgm:cxn modelId="{FAB400F4-73E2-AD49-A9A3-AEFA4D721504}" type="presParOf" srcId="{5971BA59-747C-4D4C-8AA2-620B5B965BA4}" destId="{ACE7BEE4-A23C-1E4E-BAA2-4F0DCAD5378E}" srcOrd="2" destOrd="0" presId="urn:microsoft.com/office/officeart/2005/8/layout/vList6"/>
    <dgm:cxn modelId="{3B2660FD-701E-A846-90B3-76E8051A4EAD}" type="presParOf" srcId="{ACE7BEE4-A23C-1E4E-BAA2-4F0DCAD5378E}" destId="{5182922E-3986-5244-809D-298491E6C8A8}" srcOrd="0" destOrd="0" presId="urn:microsoft.com/office/officeart/2005/8/layout/vList6"/>
    <dgm:cxn modelId="{B880EC0D-2555-8447-9E97-D50D1C73826B}" type="presParOf" srcId="{ACE7BEE4-A23C-1E4E-BAA2-4F0DCAD5378E}" destId="{48096E76-A46C-6C41-8069-A89E5A9CB193}" srcOrd="1" destOrd="0" presId="urn:microsoft.com/office/officeart/2005/8/layout/vList6"/>
    <dgm:cxn modelId="{3E091D90-35C6-0F45-87C5-0FFF98B37834}" type="presParOf" srcId="{5971BA59-747C-4D4C-8AA2-620B5B965BA4}" destId="{7028DEB0-A2DD-3A46-95D9-11CC87E22E81}" srcOrd="3" destOrd="0" presId="urn:microsoft.com/office/officeart/2005/8/layout/vList6"/>
    <dgm:cxn modelId="{4EEA79DA-C31B-1244-A0CF-106894DA2522}" type="presParOf" srcId="{5971BA59-747C-4D4C-8AA2-620B5B965BA4}" destId="{31FA250E-470F-7146-AEE7-FE2477059E3A}" srcOrd="4" destOrd="0" presId="urn:microsoft.com/office/officeart/2005/8/layout/vList6"/>
    <dgm:cxn modelId="{B1E5D7F0-7432-C04C-950B-4D6AFAA375B8}" type="presParOf" srcId="{31FA250E-470F-7146-AEE7-FE2477059E3A}" destId="{58028DA9-2D06-324A-9A82-7E1AA028F3D2}" srcOrd="0" destOrd="0" presId="urn:microsoft.com/office/officeart/2005/8/layout/vList6"/>
    <dgm:cxn modelId="{CC6CB889-425D-7646-A11F-46530D2BF443}" type="presParOf" srcId="{31FA250E-470F-7146-AEE7-FE2477059E3A}" destId="{6BB1EE57-860D-4B4E-8CD4-2EE3A4062E69}" srcOrd="1" destOrd="0" presId="urn:microsoft.com/office/officeart/2005/8/layout/vList6"/>
    <dgm:cxn modelId="{6C6385DD-AEE3-2944-AC06-CB64B6D43D21}" type="presParOf" srcId="{5971BA59-747C-4D4C-8AA2-620B5B965BA4}" destId="{C3C723F5-A23A-8740-8584-D4BD01E56357}" srcOrd="5" destOrd="0" presId="urn:microsoft.com/office/officeart/2005/8/layout/vList6"/>
    <dgm:cxn modelId="{A7ABE368-1C4C-9A4C-AEF5-C3F4540860AD}" type="presParOf" srcId="{5971BA59-747C-4D4C-8AA2-620B5B965BA4}" destId="{9A0C5C4D-8C89-C141-AD8A-F78EA0A34E22}" srcOrd="6" destOrd="0" presId="urn:microsoft.com/office/officeart/2005/8/layout/vList6"/>
    <dgm:cxn modelId="{0A7FAEAF-F134-9744-B46D-779D023E8EBD}" type="presParOf" srcId="{9A0C5C4D-8C89-C141-AD8A-F78EA0A34E22}" destId="{20CA34EC-F70B-9C40-9C08-75022747A5BE}" srcOrd="0" destOrd="0" presId="urn:microsoft.com/office/officeart/2005/8/layout/vList6"/>
    <dgm:cxn modelId="{892C71BB-3823-364E-B8AA-8B9D76E8FD33}" type="presParOf" srcId="{9A0C5C4D-8C89-C141-AD8A-F78EA0A34E22}" destId="{D834B8E4-0E89-3D42-B338-84B855B4654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AA95E7-1E88-5244-BA20-C19CA52E2E70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AAE49505-555B-7048-87B1-F9B4B954F8F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What ideas, debates, traditions, perspectives, vocabularies are considered “core”?</a:t>
          </a:r>
        </a:p>
      </dgm:t>
    </dgm:pt>
    <dgm:pt modelId="{EB9EFD73-7B80-AD46-9E9C-BF7EC9E91221}" type="parTrans" cxnId="{60CB474A-F5E1-5D42-8974-5D9C94BAA6E4}">
      <dgm:prSet/>
      <dgm:spPr/>
      <dgm:t>
        <a:bodyPr/>
        <a:lstStyle/>
        <a:p>
          <a:endParaRPr lang="en-US"/>
        </a:p>
      </dgm:t>
    </dgm:pt>
    <dgm:pt modelId="{590CB55D-FFE1-4641-8082-8E2D2D361B8D}" type="sibTrans" cxnId="{60CB474A-F5E1-5D42-8974-5D9C94BAA6E4}">
      <dgm:prSet/>
      <dgm:spPr/>
      <dgm:t>
        <a:bodyPr/>
        <a:lstStyle/>
        <a:p>
          <a:endParaRPr lang="en-US"/>
        </a:p>
      </dgm:t>
    </dgm:pt>
    <dgm:pt modelId="{B2E19262-7D56-8245-A2E2-02A59D7AAA6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Who are the ‘authoritative knowers’ and role models in the syllabus?</a:t>
          </a:r>
        </a:p>
      </dgm:t>
    </dgm:pt>
    <dgm:pt modelId="{E43BCFA6-A42E-234F-8CDC-6EB14D11649C}" type="parTrans" cxnId="{EF9B3372-12E3-1B43-8C50-878189BC1A4F}">
      <dgm:prSet/>
      <dgm:spPr/>
      <dgm:t>
        <a:bodyPr/>
        <a:lstStyle/>
        <a:p>
          <a:endParaRPr lang="en-US"/>
        </a:p>
      </dgm:t>
    </dgm:pt>
    <dgm:pt modelId="{5641B747-DD77-3A4E-A3E2-81E94DD9147E}" type="sibTrans" cxnId="{EF9B3372-12E3-1B43-8C50-878189BC1A4F}">
      <dgm:prSet/>
      <dgm:spPr/>
      <dgm:t>
        <a:bodyPr/>
        <a:lstStyle/>
        <a:p>
          <a:endParaRPr lang="en-US"/>
        </a:p>
      </dgm:t>
    </dgm:pt>
    <dgm:pt modelId="{B949BCBD-894A-CA48-80B4-C7DA6A65ECC6}" type="pres">
      <dgm:prSet presAssocID="{FFAA95E7-1E88-5244-BA20-C19CA52E2E70}" presName="compositeShape" presStyleCnt="0">
        <dgm:presLayoutVars>
          <dgm:chMax val="7"/>
          <dgm:dir/>
          <dgm:resizeHandles val="exact"/>
        </dgm:presLayoutVars>
      </dgm:prSet>
      <dgm:spPr/>
    </dgm:pt>
    <dgm:pt modelId="{5B7CB865-7A3B-A442-A03B-659604155BE6}" type="pres">
      <dgm:prSet presAssocID="{AAE49505-555B-7048-87B1-F9B4B954F8F7}" presName="circ1" presStyleLbl="vennNode1" presStyleIdx="0" presStyleCnt="2"/>
      <dgm:spPr/>
    </dgm:pt>
    <dgm:pt modelId="{5D9919E3-43CC-404F-BA5E-268336A16858}" type="pres">
      <dgm:prSet presAssocID="{AAE49505-555B-7048-87B1-F9B4B954F8F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5500B48-470D-7D4D-8423-F0DF091FE6D1}" type="pres">
      <dgm:prSet presAssocID="{B2E19262-7D56-8245-A2E2-02A59D7AAA6A}" presName="circ2" presStyleLbl="vennNode1" presStyleIdx="1" presStyleCnt="2"/>
      <dgm:spPr/>
    </dgm:pt>
    <dgm:pt modelId="{ADC2E9DA-7750-024D-BF4C-00D91728FD3D}" type="pres">
      <dgm:prSet presAssocID="{B2E19262-7D56-8245-A2E2-02A59D7AAA6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AF2E43D-6958-A749-BCAE-8DF196AA44FA}" type="presOf" srcId="{B2E19262-7D56-8245-A2E2-02A59D7AAA6A}" destId="{ADC2E9DA-7750-024D-BF4C-00D91728FD3D}" srcOrd="1" destOrd="0" presId="urn:microsoft.com/office/officeart/2005/8/layout/venn1"/>
    <dgm:cxn modelId="{4FDB8A43-A9E3-D14C-9E9B-65BCA5312905}" type="presOf" srcId="{FFAA95E7-1E88-5244-BA20-C19CA52E2E70}" destId="{B949BCBD-894A-CA48-80B4-C7DA6A65ECC6}" srcOrd="0" destOrd="0" presId="urn:microsoft.com/office/officeart/2005/8/layout/venn1"/>
    <dgm:cxn modelId="{60CB474A-F5E1-5D42-8974-5D9C94BAA6E4}" srcId="{FFAA95E7-1E88-5244-BA20-C19CA52E2E70}" destId="{AAE49505-555B-7048-87B1-F9B4B954F8F7}" srcOrd="0" destOrd="0" parTransId="{EB9EFD73-7B80-AD46-9E9C-BF7EC9E91221}" sibTransId="{590CB55D-FFE1-4641-8082-8E2D2D361B8D}"/>
    <dgm:cxn modelId="{EF9B3372-12E3-1B43-8C50-878189BC1A4F}" srcId="{FFAA95E7-1E88-5244-BA20-C19CA52E2E70}" destId="{B2E19262-7D56-8245-A2E2-02A59D7AAA6A}" srcOrd="1" destOrd="0" parTransId="{E43BCFA6-A42E-234F-8CDC-6EB14D11649C}" sibTransId="{5641B747-DD77-3A4E-A3E2-81E94DD9147E}"/>
    <dgm:cxn modelId="{26C644B4-AB5A-784B-92D6-BD42C610B8E6}" type="presOf" srcId="{B2E19262-7D56-8245-A2E2-02A59D7AAA6A}" destId="{85500B48-470D-7D4D-8423-F0DF091FE6D1}" srcOrd="0" destOrd="0" presId="urn:microsoft.com/office/officeart/2005/8/layout/venn1"/>
    <dgm:cxn modelId="{8F8D7ACB-91E9-5B4C-9EE8-4B0047393359}" type="presOf" srcId="{AAE49505-555B-7048-87B1-F9B4B954F8F7}" destId="{5D9919E3-43CC-404F-BA5E-268336A16858}" srcOrd="1" destOrd="0" presId="urn:microsoft.com/office/officeart/2005/8/layout/venn1"/>
    <dgm:cxn modelId="{3F3BA9F6-6F96-BE49-8AA3-E36773D05943}" type="presOf" srcId="{AAE49505-555B-7048-87B1-F9B4B954F8F7}" destId="{5B7CB865-7A3B-A442-A03B-659604155BE6}" srcOrd="0" destOrd="0" presId="urn:microsoft.com/office/officeart/2005/8/layout/venn1"/>
    <dgm:cxn modelId="{2A6830CF-CF5D-0D43-BBEE-D4ACC2DC2787}" type="presParOf" srcId="{B949BCBD-894A-CA48-80B4-C7DA6A65ECC6}" destId="{5B7CB865-7A3B-A442-A03B-659604155BE6}" srcOrd="0" destOrd="0" presId="urn:microsoft.com/office/officeart/2005/8/layout/venn1"/>
    <dgm:cxn modelId="{2D4AC625-7104-5C48-8AE0-16D453ECA752}" type="presParOf" srcId="{B949BCBD-894A-CA48-80B4-C7DA6A65ECC6}" destId="{5D9919E3-43CC-404F-BA5E-268336A16858}" srcOrd="1" destOrd="0" presId="urn:microsoft.com/office/officeart/2005/8/layout/venn1"/>
    <dgm:cxn modelId="{34CB87ED-5BEF-E34F-A649-4D5E64970E10}" type="presParOf" srcId="{B949BCBD-894A-CA48-80B4-C7DA6A65ECC6}" destId="{85500B48-470D-7D4D-8423-F0DF091FE6D1}" srcOrd="2" destOrd="0" presId="urn:microsoft.com/office/officeart/2005/8/layout/venn1"/>
    <dgm:cxn modelId="{0DC38C1B-6265-9147-AA18-92FC248D5A88}" type="presParOf" srcId="{B949BCBD-894A-CA48-80B4-C7DA6A65ECC6}" destId="{ADC2E9DA-7750-024D-BF4C-00D91728FD3D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4BEC0-4FEA-DA4C-919E-5D6EA477BA5B}">
      <dsp:nvSpPr>
        <dsp:cNvPr id="0" name=""/>
        <dsp:cNvSpPr/>
      </dsp:nvSpPr>
      <dsp:spPr>
        <a:xfrm>
          <a:off x="3382774" y="0"/>
          <a:ext cx="5074161" cy="8952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Attention, Affirmation, Warmth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High Expectations, Constructive Feedback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Voice, Space, Power (ensure distributed equitably)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Dialogic space for learning: be accountable / responsive</a:t>
          </a:r>
        </a:p>
      </dsp:txBody>
      <dsp:txXfrm>
        <a:off x="3382774" y="111910"/>
        <a:ext cx="4738433" cy="671457"/>
      </dsp:txXfrm>
    </dsp:sp>
    <dsp:sp modelId="{6CF128AC-E2B6-3347-9AF1-222C53701F95}">
      <dsp:nvSpPr>
        <dsp:cNvPr id="0" name=""/>
        <dsp:cNvSpPr/>
      </dsp:nvSpPr>
      <dsp:spPr>
        <a:xfrm>
          <a:off x="0" y="1128"/>
          <a:ext cx="3382774" cy="895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Cultivate an Affirmative Environment</a:t>
          </a:r>
        </a:p>
      </dsp:txBody>
      <dsp:txXfrm>
        <a:off x="43704" y="44832"/>
        <a:ext cx="3295366" cy="807868"/>
      </dsp:txXfrm>
    </dsp:sp>
    <dsp:sp modelId="{48096E76-A46C-6C41-8069-A89E5A9CB193}">
      <dsp:nvSpPr>
        <dsp:cNvPr id="0" name=""/>
        <dsp:cNvSpPr/>
      </dsp:nvSpPr>
      <dsp:spPr>
        <a:xfrm>
          <a:off x="3382774" y="985932"/>
          <a:ext cx="5074161" cy="8952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 Enable connections with their own interests, points of identification, pathways, histories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 Skill them for the things they want to do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 Enable deep reflection / critical thinking skills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2774" y="1097842"/>
        <a:ext cx="4738433" cy="671457"/>
      </dsp:txXfrm>
    </dsp:sp>
    <dsp:sp modelId="{5182922E-3986-5244-809D-298491E6C8A8}">
      <dsp:nvSpPr>
        <dsp:cNvPr id="0" name=""/>
        <dsp:cNvSpPr/>
      </dsp:nvSpPr>
      <dsp:spPr>
        <a:xfrm>
          <a:off x="0" y="985932"/>
          <a:ext cx="3382774" cy="895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‘Centre’ the student</a:t>
          </a:r>
        </a:p>
      </dsp:txBody>
      <dsp:txXfrm>
        <a:off x="43704" y="1029636"/>
        <a:ext cx="3295366" cy="807868"/>
      </dsp:txXfrm>
    </dsp:sp>
    <dsp:sp modelId="{6BB1EE57-860D-4B4E-8CD4-2EE3A4062E69}">
      <dsp:nvSpPr>
        <dsp:cNvPr id="0" name=""/>
        <dsp:cNvSpPr/>
      </dsp:nvSpPr>
      <dsp:spPr>
        <a:xfrm>
          <a:off x="3382774" y="1970735"/>
          <a:ext cx="5074161" cy="8952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Anonymous marking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Mandate important activities (e.g. academic advice)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Ensure opportunities are equally accessible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Personal / </a:t>
          </a:r>
          <a:r>
            <a:rPr lang="en-US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inst</a:t>
          </a: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 mechanisms to address poor behavior, conflict</a:t>
          </a:r>
        </a:p>
      </dsp:txBody>
      <dsp:txXfrm>
        <a:off x="3382774" y="2082645"/>
        <a:ext cx="4738433" cy="671457"/>
      </dsp:txXfrm>
    </dsp:sp>
    <dsp:sp modelId="{58028DA9-2D06-324A-9A82-7E1AA028F3D2}">
      <dsp:nvSpPr>
        <dsp:cNvPr id="0" name=""/>
        <dsp:cNvSpPr/>
      </dsp:nvSpPr>
      <dsp:spPr>
        <a:xfrm>
          <a:off x="0" y="1970735"/>
          <a:ext cx="3382774" cy="895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Remove opportunities for bias/discrimination</a:t>
          </a:r>
        </a:p>
      </dsp:txBody>
      <dsp:txXfrm>
        <a:off x="43704" y="2014439"/>
        <a:ext cx="3295366" cy="807868"/>
      </dsp:txXfrm>
    </dsp:sp>
    <dsp:sp modelId="{D834B8E4-0E89-3D42-B338-84B855B4654F}">
      <dsp:nvSpPr>
        <dsp:cNvPr id="0" name=""/>
        <dsp:cNvSpPr/>
      </dsp:nvSpPr>
      <dsp:spPr>
        <a:xfrm>
          <a:off x="3382774" y="2955539"/>
          <a:ext cx="5074161" cy="8952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Reading and background materials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Set specific and legible assessible tasks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Have clear performance expectations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Rules and regulations</a:t>
          </a:r>
        </a:p>
      </dsp:txBody>
      <dsp:txXfrm>
        <a:off x="3382774" y="3067449"/>
        <a:ext cx="4738433" cy="671457"/>
      </dsp:txXfrm>
    </dsp:sp>
    <dsp:sp modelId="{20CA34EC-F70B-9C40-9C08-75022747A5BE}">
      <dsp:nvSpPr>
        <dsp:cNvPr id="0" name=""/>
        <dsp:cNvSpPr/>
      </dsp:nvSpPr>
      <dsp:spPr>
        <a:xfrm>
          <a:off x="0" y="2955539"/>
          <a:ext cx="3382774" cy="895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Ensure Accessibility and Transparency</a:t>
          </a:r>
        </a:p>
      </dsp:txBody>
      <dsp:txXfrm>
        <a:off x="43704" y="2999243"/>
        <a:ext cx="3295366" cy="807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CB865-7A3B-A442-A03B-659604155BE6}">
      <dsp:nvSpPr>
        <dsp:cNvPr id="0" name=""/>
        <dsp:cNvSpPr/>
      </dsp:nvSpPr>
      <dsp:spPr>
        <a:xfrm>
          <a:off x="511351" y="10909"/>
          <a:ext cx="3989025" cy="3989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What ideas, debates, traditions, perspectives, vocabularies are considered “core”?</a:t>
          </a:r>
        </a:p>
      </dsp:txBody>
      <dsp:txXfrm>
        <a:off x="1068377" y="481301"/>
        <a:ext cx="2299978" cy="3048241"/>
      </dsp:txXfrm>
    </dsp:sp>
    <dsp:sp modelId="{85500B48-470D-7D4D-8423-F0DF091FE6D1}">
      <dsp:nvSpPr>
        <dsp:cNvPr id="0" name=""/>
        <dsp:cNvSpPr/>
      </dsp:nvSpPr>
      <dsp:spPr>
        <a:xfrm>
          <a:off x="3386323" y="10909"/>
          <a:ext cx="3989025" cy="398902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Who are the ‘authoritative knowers’ and role models in the syllabus?</a:t>
          </a:r>
        </a:p>
      </dsp:txBody>
      <dsp:txXfrm>
        <a:off x="4518344" y="481301"/>
        <a:ext cx="2299978" cy="3048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06997CE-40CA-6942-A1B9-2621D15B69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7422362-A47E-BC42-8630-6071A597D6E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algn="r"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F8F01432-4085-CF48-B179-097AA5DADDB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9097225-0643-DD4E-BCC3-367E57CEC01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algn="r" defTabSz="949325">
              <a:defRPr sz="1200"/>
            </a:lvl1pPr>
          </a:lstStyle>
          <a:p>
            <a:fld id="{B380A841-C612-E941-9279-E4194540512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A0F70AF-D0AD-EB40-9F2B-69D30CDDD1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910F2B8-600B-4D4E-BA95-FBC512AC60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algn="r"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580E41F9-DA36-E141-ABC4-67E63D98B83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AE9ECBB-D70F-7F42-A312-A1A25E5642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ADD6A2F2-343D-8441-8881-0187E96662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defTabSz="949325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E9D17589-9D08-B54F-88DE-EE91744796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algn="r" defTabSz="949325">
              <a:defRPr sz="1200"/>
            </a:lvl1pPr>
          </a:lstStyle>
          <a:p>
            <a:fld id="{C9CA1780-60E1-C642-919A-2221C75240B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SOAS-Cover">
            <a:extLst>
              <a:ext uri="{FF2B5EF4-FFF2-40B4-BE49-F238E27FC236}">
                <a16:creationId xmlns:a16="http://schemas.microsoft.com/office/drawing/2014/main" id="{47FDC41A-240E-5440-BFFB-4C46002B7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0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OAS_standard RGB colour logo">
            <a:extLst>
              <a:ext uri="{FF2B5EF4-FFF2-40B4-BE49-F238E27FC236}">
                <a16:creationId xmlns:a16="http://schemas.microsoft.com/office/drawing/2014/main" id="{055D716C-3A07-884D-A637-1BD9FD034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297613" y="638175"/>
            <a:ext cx="21955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29450" y="3946525"/>
            <a:ext cx="1979613" cy="287338"/>
          </a:xfrm>
        </p:spPr>
        <p:txBody>
          <a:bodyPr/>
          <a:lstStyle>
            <a:lvl1pPr>
              <a:lnSpc>
                <a:spcPct val="98000"/>
              </a:lnSpc>
              <a:defRPr sz="1600" b="1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29450" y="4191000"/>
            <a:ext cx="1979613" cy="179388"/>
          </a:xfrm>
        </p:spPr>
        <p:txBody>
          <a:bodyPr/>
          <a:lstStyle>
            <a:lvl1pPr marL="0" indent="0">
              <a:buFont typeface="Arial" charset="0"/>
              <a:buNone/>
              <a:defRPr sz="10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40772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C205DF-5EF0-014F-815D-DE9A2BF24C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49338D18-7B83-D543-9646-2807487D2F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>
            <a:extLst>
              <a:ext uri="{FF2B5EF4-FFF2-40B4-BE49-F238E27FC236}">
                <a16:creationId xmlns:a16="http://schemas.microsoft.com/office/drawing/2014/main" id="{BED9A934-AF1E-5249-99A5-879CA43500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43262E-186A-344F-B9E7-945C099AF8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79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4198A7-C583-E649-A48A-9CE1D327F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48885B61-57B5-9840-9EAE-45084251C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>
            <a:extLst>
              <a:ext uri="{FF2B5EF4-FFF2-40B4-BE49-F238E27FC236}">
                <a16:creationId xmlns:a16="http://schemas.microsoft.com/office/drawing/2014/main" id="{7F205B52-3004-2C49-8C04-E133CB118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8E401-998F-C54C-A967-F3E4872EF3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50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495550"/>
            <a:ext cx="3935413" cy="3598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2495550"/>
            <a:ext cx="3937000" cy="3598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EAED45-FADE-9940-B75B-3C7FC6ADDB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2368EA40-FDA5-DA41-AA9E-F47F66378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D595960A-70C4-0B43-BEBA-61E97431F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C55DA-3DEC-4E40-A032-E94627186D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62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8EADBAC-2990-1C45-8C46-5526F7AAF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9">
            <a:extLst>
              <a:ext uri="{FF2B5EF4-FFF2-40B4-BE49-F238E27FC236}">
                <a16:creationId xmlns:a16="http://schemas.microsoft.com/office/drawing/2014/main" id="{D71D62EA-7A9F-274A-A963-811C4C19ED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317A33BD-7E65-F341-8D7A-B2DBC9C97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D3E204-7890-3C4A-B094-615AC1E256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88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C74A8C-C6CE-0C49-8722-35D2525A6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01C125C5-E7BB-D14D-A13F-AFAC3ED4FC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102E60AB-E657-734A-A023-88763E2F7E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48FC0-2EDE-B549-AE78-8FFE72271A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01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4D46BA9-9C84-8E43-A5E2-EE377EE7BE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716D659F-8308-A94E-902D-FE6E6EA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0">
            <a:extLst>
              <a:ext uri="{FF2B5EF4-FFF2-40B4-BE49-F238E27FC236}">
                <a16:creationId xmlns:a16="http://schemas.microsoft.com/office/drawing/2014/main" id="{28A22E31-E389-3945-9C91-7457301DA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963B9-496C-E04D-AC1A-B111ECA419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63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10C4A6-584F-A24A-AC13-D3D5677E12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1624B13A-CBBB-7A44-B9DB-078A94CF0C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38EBFD95-54C3-FC40-872B-379AE68E5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2E69B-DD14-9943-8836-FC5118EF34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05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0BD4DB-286D-3542-8711-D2BC15844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8B9006E2-DF81-A548-B5CF-918A113FB7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ACCAF7EF-D930-AF40-8A06-A2BD08A894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B9476-069B-1A47-AD79-6FE00BBB7E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27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99386-CF71-0448-89D7-306CAF1A7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0EEBCB67-C02D-E242-8A6F-572659987F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>
            <a:extLst>
              <a:ext uri="{FF2B5EF4-FFF2-40B4-BE49-F238E27FC236}">
                <a16:creationId xmlns:a16="http://schemas.microsoft.com/office/drawing/2014/main" id="{D7CBD00E-F604-1241-AA96-67F45D838A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BA7A8C-8DFD-8C44-B927-0CBEBA0346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6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5450" y="1706563"/>
            <a:ext cx="20066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706563"/>
            <a:ext cx="58674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D38B41-FBA0-5540-9646-531FEB504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7D6DD6E9-EA45-B846-A803-52426DCA32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>
            <a:extLst>
              <a:ext uri="{FF2B5EF4-FFF2-40B4-BE49-F238E27FC236}">
                <a16:creationId xmlns:a16="http://schemas.microsoft.com/office/drawing/2014/main" id="{B4C05641-CF7D-1B48-81E6-6347B01E4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8EA0F-40E7-9E4E-8198-58C3CB862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563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55650" y="1706563"/>
            <a:ext cx="8026400" cy="4387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B47D414-4DE1-6545-86D3-65286D8572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9C203BC2-7836-9A46-8A91-628CD21304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6A0A5E47-1F93-D34F-AA72-779D2DEC2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073D5E-5CF7-5848-B580-6C8E4E2AA6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04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864312-C649-0D48-B062-D76DDED19F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584A4477-E282-9446-B5F0-40C1664B28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BBDE950F-6328-244C-B18F-70E77167B3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42BC2-BC31-8440-902C-F6E314571F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492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70CA08-2D47-7D42-B1C9-00544A9AF2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9DAA9136-0518-EE40-8A9C-3FC5BD169E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5D1FFA5-7486-4047-95F5-14C9F54A2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654CB-31E4-E34F-9828-06D3F060E9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006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53C704-431B-C346-972D-0A707D95B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2F12A7EC-8FEF-E045-9F6C-AD6128B415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43B6677C-84E1-6747-894A-578F255E23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E9F5D5-171E-4041-9F51-A197DF250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2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505075"/>
            <a:ext cx="3432175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0225" y="2505075"/>
            <a:ext cx="3433763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D7044-D4F4-3A47-A79B-F66DA58897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4401BACB-0039-864B-8867-EB1BFE308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D675452A-B504-044D-8886-B65F52C34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E9E85-2386-2544-886F-FFFED6F801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9319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79F01E-920C-FB46-94C1-5FF7142F3E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9A70B1BA-55C7-3643-AD5A-CB1976D716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982A03FC-4D86-FA41-BF71-12181BC26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61E47-9C7C-B347-A51A-EC3654FAB5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601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47641ED-0513-C841-AB2D-720F346DFE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E7727118-7003-6141-A5FB-9984DE172A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AEF1B324-6DAE-EA4E-8E3D-05877BF813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E7486-4C6F-4E4C-8431-43E69DF615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356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87D6B8A-7D8A-3A4F-8E34-F3C607C6F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A65B716B-F73B-D947-8144-68B971B66B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81E04153-9C7B-754A-923F-C333F30534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E1343-3D1E-434F-A8D8-836E825835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220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11B6D3-9D76-254A-8FA4-2B81FD1F4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7AB7A002-8AFD-134D-91C0-6FFA53FC5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04FAE1A8-F3DE-9448-8232-D3646F98B9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D044D1-303D-FE49-B2D7-A0150B5962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510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0C7EA4-8332-A64C-80A4-FB50EB5131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DEFCE624-072F-8F4D-8E46-D61286A032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118890DF-3E52-8946-BB70-D8DA8656A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48972-3BB4-CE43-9F59-C4DB88084E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387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6B1959-63C9-F844-B000-AC76227F94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79297CA7-DC9A-734A-AB2D-8A1C8454FE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99A7BC96-8C52-0047-8737-DCA0972D9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E59F9-4EEF-5442-8BD2-F51CC9D39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222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5450" y="1735138"/>
            <a:ext cx="2006600" cy="42973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735138"/>
            <a:ext cx="5867400" cy="42973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1EB93F-7946-C143-8F3F-677BC2487E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C01E435A-F229-5D44-89B4-EF72FF3670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E12E7597-5611-8446-A670-51C2856D4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36251-4B52-4046-A988-C30D366EED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086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94C106D-8CEE-0C41-BDEF-899150D9DA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CC53F1-106B-CC4E-B04B-097C75080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CCC4505-2B73-4846-97F8-993AA06797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6BB898-C452-574E-AB55-7EA807AEB0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735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F236568-579C-0E42-8B61-49A3F987E6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B806F47-C7FA-004A-86DF-9E2F82619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FB5972F-3E54-D546-BA15-90433D5738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F9AF3-A933-454B-8221-68FAF7971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540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9D320A1-DF1E-444F-A253-791156EE2A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CAA9BE-CC8A-DD4E-84A7-AC0F2ED5FD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E6D7239-FCF9-2549-A719-A5EA68038A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D2B43-DCFC-E140-B413-47EE12A2E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561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533650"/>
            <a:ext cx="3935413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2533650"/>
            <a:ext cx="3937000" cy="352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3F1077-F875-264F-A92E-3BD46F41FC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984560-D434-BF4A-9A29-21FDC7CE0D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459AB6-0D37-234C-B784-2533D296E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F6C92-D6EC-0B4D-9DE7-47D4FAF90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451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AD7C831-DD9B-D946-B5A0-2CA295C92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91BDBD8-12D7-FC40-89C1-26D4F958A3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79DCEFE6-3D3E-324A-898C-E6B7DA6A8B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733C-773D-1940-95AD-3001318015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57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5D8B6DC-7599-AB41-B3C3-BBDC9482A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3C516D-D89C-044F-87D0-A9EE618DEA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104700-B5EA-DF49-A3B4-65269FD15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4965B-29D9-1841-A81C-4808E14CA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1483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81264BFF-8E37-C447-9779-A4AFC8ABFB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798B5F4-3E79-4843-BF35-1D8E040674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52150B-E55F-4344-AB65-BC4CB5E70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99435-3945-2F48-BBBA-F286B41E3E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95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82B7CF-C8DB-1A44-963D-458637294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8D8D5F-E7F9-BC4E-8094-0485D91DC9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DD4AEC4-975C-4146-BEC2-2D743F942A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D50657-62CC-FA4E-88C1-BA2237F51D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297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562799-44A0-1748-A3A0-C7BC43FC21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391868-1E7B-224C-8D95-996C9F4B31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D4A9DE8-EC8A-1744-A712-524EE5E2E5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08C78-E60C-1640-83C6-325A8ACE33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3724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1260CE7-1F0A-5B4B-AEF3-F25531E927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3070793-F54E-7547-BA08-9EE6A1131D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4CC08C8-B227-884F-9D67-545BF2BC7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8CB2AB-A3C8-B64C-AFDD-DD50DE1475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430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5450" y="1735138"/>
            <a:ext cx="2005013" cy="432593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735138"/>
            <a:ext cx="5867400" cy="432593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7F2339-2F10-A049-929E-6CB031BC8A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FA0559-3E5E-1644-8134-185399CF4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452DED8-920F-0C47-A694-22D144C24F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06BB7E-257E-0A40-AA90-7443268F08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708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735138"/>
            <a:ext cx="8024813" cy="71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0" y="2533650"/>
            <a:ext cx="3935413" cy="3527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2533650"/>
            <a:ext cx="3937000" cy="35274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025DDD-1A6B-914E-AFA5-090CDFE994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53B584-4D0D-C94A-9458-A71888EBED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A8D7D6F-F5D3-5B4C-B06A-B017AFE166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28BE1D-F87D-1A40-93AC-590921B5C5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98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Banner">
            <a:extLst>
              <a:ext uri="{FF2B5EF4-FFF2-40B4-BE49-F238E27FC236}">
                <a16:creationId xmlns:a16="http://schemas.microsoft.com/office/drawing/2014/main" id="{54E537EC-75DD-6749-9A2F-3EFF5CBCC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0825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B1F281D-E981-F149-BB7E-512F972CC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755650" y="1706563"/>
            <a:ext cx="80264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2FA18C1-CA35-084A-BF45-6F6F223B2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755650" y="2495550"/>
            <a:ext cx="8024813" cy="35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C758A47-A632-FF47-8F77-8D8507D117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5650" y="6376988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0" name="Picture 13" descr="SOAS_standard RGB colour logo">
            <a:extLst>
              <a:ext uri="{FF2B5EF4-FFF2-40B4-BE49-F238E27FC236}">
                <a16:creationId xmlns:a16="http://schemas.microsoft.com/office/drawing/2014/main" id="{DC640F0F-5FF6-A040-8525-782A6FFF4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358775"/>
            <a:ext cx="13128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3" name="Rectangle 29">
            <a:extLst>
              <a:ext uri="{FF2B5EF4-FFF2-40B4-BE49-F238E27FC236}">
                <a16:creationId xmlns:a16="http://schemas.microsoft.com/office/drawing/2014/main" id="{0CE57C03-EE52-2D46-BA55-2949DC5E46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532438" y="6376988"/>
            <a:ext cx="2895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" name="Rectangle 30">
            <a:extLst>
              <a:ext uri="{FF2B5EF4-FFF2-40B4-BE49-F238E27FC236}">
                <a16:creationId xmlns:a16="http://schemas.microsoft.com/office/drawing/2014/main" id="{53237DB8-DA56-7E43-9004-74857356D9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550275" y="6376988"/>
            <a:ext cx="144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9E85130C-A435-264E-95F7-45418E6DCFE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55" name="Line 31">
            <a:extLst>
              <a:ext uri="{FF2B5EF4-FFF2-40B4-BE49-F238E27FC236}">
                <a16:creationId xmlns:a16="http://schemas.microsoft.com/office/drawing/2014/main" id="{9DD59466-0B6C-7946-A7C7-D27CD9688ACC}"/>
              </a:ext>
            </a:extLst>
          </p:cNvPr>
          <p:cNvSpPr>
            <a:spLocks noChangeShapeType="1"/>
          </p:cNvSpPr>
          <p:nvPr/>
        </p:nvSpPr>
        <p:spPr bwMode="gray">
          <a:xfrm>
            <a:off x="8512175" y="6380163"/>
            <a:ext cx="0" cy="161925"/>
          </a:xfrm>
          <a:prstGeom prst="line">
            <a:avLst/>
          </a:prstGeom>
          <a:noFill/>
          <a:ln w="9525">
            <a:solidFill>
              <a:srgbClr val="F2AB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69696C"/>
          </a:solidFill>
          <a:latin typeface="Arial" charset="0"/>
          <a:ea typeface="ＭＳ Ｐゴシック" charset="0"/>
        </a:defRPr>
      </a:lvl9pPr>
    </p:titleStyle>
    <p:bodyStyle>
      <a:lvl1pPr marL="176213" indent="-176213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buFont typeface="Arial" panose="020B0604020202020204" pitchFamily="34" charset="0"/>
        <a:buChar char="•"/>
        <a:defRPr sz="2000">
          <a:solidFill>
            <a:srgbClr val="69696C"/>
          </a:solidFill>
          <a:latin typeface="+mn-lt"/>
          <a:ea typeface="+mn-ea"/>
          <a:cs typeface="+mn-cs"/>
        </a:defRPr>
      </a:lvl1pPr>
      <a:lvl2pPr marL="177800" indent="279400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2pPr>
      <a:lvl3pPr marL="179388" indent="735013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3pPr>
      <a:lvl4pPr marL="180975" indent="1190625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4pPr>
      <a:lvl5pPr marL="184150" indent="-1588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5pPr>
      <a:lvl6pPr marL="641350" indent="-1588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6pPr>
      <a:lvl7pPr marL="1098550" indent="-1588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7pPr>
      <a:lvl8pPr marL="1555750" indent="-1588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8pPr>
      <a:lvl9pPr marL="2012950" indent="-1588" algn="l" defTabSz="228600" rtl="0" eaLnBrk="1" fontAlgn="base" hangingPunct="1">
        <a:spcBef>
          <a:spcPct val="70000"/>
        </a:spcBef>
        <a:spcAft>
          <a:spcPct val="0"/>
        </a:spcAft>
        <a:buClr>
          <a:srgbClr val="F2AB00"/>
        </a:buClr>
        <a:defRPr sz="2000">
          <a:solidFill>
            <a:srgbClr val="69696C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background">
            <a:extLst>
              <a:ext uri="{FF2B5EF4-FFF2-40B4-BE49-F238E27FC236}">
                <a16:creationId xmlns:a16="http://schemas.microsoft.com/office/drawing/2014/main" id="{1B948C1D-80D9-2C43-84DB-F2FC31EE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0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>
            <a:extLst>
              <a:ext uri="{FF2B5EF4-FFF2-40B4-BE49-F238E27FC236}">
                <a16:creationId xmlns:a16="http://schemas.microsoft.com/office/drawing/2014/main" id="{0304E171-CEB2-8947-9224-C3373ED89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755650" y="1735138"/>
            <a:ext cx="80264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79C2BD0-4B7A-6E4D-A8CC-F6754F79A8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755650" y="2505075"/>
            <a:ext cx="7018338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9FDCFF07-A3DE-A34A-93D0-D2B2AE622F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55650" y="6376988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3078" name="Picture 14" descr="SOAS_standard RGB colour logo">
            <a:extLst>
              <a:ext uri="{FF2B5EF4-FFF2-40B4-BE49-F238E27FC236}">
                <a16:creationId xmlns:a16="http://schemas.microsoft.com/office/drawing/2014/main" id="{41CA0AE3-2D6F-5444-9C30-6FAB427A1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48550" y="358775"/>
            <a:ext cx="13128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9" name="Rectangle 19">
            <a:extLst>
              <a:ext uri="{FF2B5EF4-FFF2-40B4-BE49-F238E27FC236}">
                <a16:creationId xmlns:a16="http://schemas.microsoft.com/office/drawing/2014/main" id="{2CE77CC6-352A-004D-BA9B-CE31FB70A1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532438" y="6376988"/>
            <a:ext cx="2895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00" name="Rectangle 20">
            <a:extLst>
              <a:ext uri="{FF2B5EF4-FFF2-40B4-BE49-F238E27FC236}">
                <a16:creationId xmlns:a16="http://schemas.microsoft.com/office/drawing/2014/main" id="{6FCD1903-A612-6E47-8A6B-398B4B2C03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550275" y="6376988"/>
            <a:ext cx="144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B6E56A4D-078D-DF4D-8E23-6082F5194F9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01" name="Line 21">
            <a:extLst>
              <a:ext uri="{FF2B5EF4-FFF2-40B4-BE49-F238E27FC236}">
                <a16:creationId xmlns:a16="http://schemas.microsoft.com/office/drawing/2014/main" id="{274F248E-8FA2-AC4E-BA03-F45E62713E4A}"/>
              </a:ext>
            </a:extLst>
          </p:cNvPr>
          <p:cNvSpPr>
            <a:spLocks noChangeShapeType="1"/>
          </p:cNvSpPr>
          <p:nvPr/>
        </p:nvSpPr>
        <p:spPr bwMode="gray">
          <a:xfrm>
            <a:off x="8512175" y="6380163"/>
            <a:ext cx="0" cy="161925"/>
          </a:xfrm>
          <a:prstGeom prst="line">
            <a:avLst/>
          </a:prstGeom>
          <a:noFill/>
          <a:ln w="9525">
            <a:solidFill>
              <a:srgbClr val="F2AB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  <a:cs typeface="+mn-cs"/>
        </a:defRPr>
      </a:lvl1pPr>
      <a:lvl2pPr marL="173038" indent="-171450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buFont typeface="Arial" panose="020B0604020202020204" pitchFamily="34" charset="0"/>
        <a:buChar char="•"/>
        <a:defRPr>
          <a:solidFill>
            <a:srgbClr val="69696C"/>
          </a:solidFill>
          <a:latin typeface="+mn-lt"/>
          <a:ea typeface="+mn-ea"/>
        </a:defRPr>
      </a:lvl2pPr>
      <a:lvl3pPr marL="174625" indent="739775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3pPr>
      <a:lvl4pPr marL="176213" indent="1195388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4pPr>
      <a:lvl5pPr marL="179388" indent="-1588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5pPr>
      <a:lvl6pPr marL="6365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6pPr>
      <a:lvl7pPr marL="10937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7pPr>
      <a:lvl8pPr marL="15509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8pPr>
      <a:lvl9pPr marL="20081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>
          <a:solidFill>
            <a:srgbClr val="69696C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3" descr="Banner">
            <a:extLst>
              <a:ext uri="{FF2B5EF4-FFF2-40B4-BE49-F238E27FC236}">
                <a16:creationId xmlns:a16="http://schemas.microsoft.com/office/drawing/2014/main" id="{A1D428E3-9B0C-304F-AB5E-46C980FD7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E16ABA11-9AF4-644C-B92A-2E2CF0CD0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755650" y="1735138"/>
            <a:ext cx="80248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C9F60AD7-31DD-3D41-AAE7-D8DE47A54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755650" y="2533650"/>
            <a:ext cx="8024813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CB35A784-4170-C840-9E7B-15C0C87FE9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55650" y="6376988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2EC0CB25-FA50-024A-8046-79FB13889B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532438" y="6376988"/>
            <a:ext cx="2895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CE145E79-DE44-DA4E-959E-34E55D88B32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550275" y="6376988"/>
            <a:ext cx="144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933BA07B-F4FF-F941-93D6-3DAABDCDF1A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8680" name="Line 8">
            <a:extLst>
              <a:ext uri="{FF2B5EF4-FFF2-40B4-BE49-F238E27FC236}">
                <a16:creationId xmlns:a16="http://schemas.microsoft.com/office/drawing/2014/main" id="{7417A1FE-ECB4-514C-A393-1DC379339FBF}"/>
              </a:ext>
            </a:extLst>
          </p:cNvPr>
          <p:cNvSpPr>
            <a:spLocks noChangeShapeType="1"/>
          </p:cNvSpPr>
          <p:nvPr/>
        </p:nvSpPr>
        <p:spPr bwMode="gray">
          <a:xfrm>
            <a:off x="8512175" y="6380163"/>
            <a:ext cx="0" cy="161925"/>
          </a:xfrm>
          <a:prstGeom prst="line">
            <a:avLst/>
          </a:prstGeom>
          <a:noFill/>
          <a:ln w="9525">
            <a:solidFill>
              <a:srgbClr val="F2AB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4105" name="Picture 14" descr="SOAS_standard RGB colour logo">
            <a:extLst>
              <a:ext uri="{FF2B5EF4-FFF2-40B4-BE49-F238E27FC236}">
                <a16:creationId xmlns:a16="http://schemas.microsoft.com/office/drawing/2014/main" id="{C9D28695-1899-664F-B31F-DB4E52E0A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448550" y="358775"/>
            <a:ext cx="13128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rgbClr val="69696C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  <a:cs typeface="+mn-cs"/>
        </a:defRPr>
      </a:lvl1pPr>
      <a:lvl2pPr marL="173038" indent="-171450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buFont typeface="Arial" panose="020B0604020202020204" pitchFamily="34" charset="0"/>
        <a:buChar char="•"/>
        <a:defRPr sz="1400">
          <a:solidFill>
            <a:srgbClr val="69696C"/>
          </a:solidFill>
          <a:latin typeface="+mn-lt"/>
          <a:ea typeface="+mn-ea"/>
        </a:defRPr>
      </a:lvl2pPr>
      <a:lvl3pPr marL="174625" indent="739775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3pPr>
      <a:lvl4pPr marL="176213" indent="1195388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4pPr>
      <a:lvl5pPr marL="179388" indent="-1588" algn="l" defTabSz="228600" rtl="0" eaLnBrk="0" fontAlgn="base" hangingPunct="0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5pPr>
      <a:lvl6pPr marL="6365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6pPr>
      <a:lvl7pPr marL="10937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7pPr>
      <a:lvl8pPr marL="15509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8pPr>
      <a:lvl9pPr marL="2008188" indent="-1588" algn="l" defTabSz="228600" rtl="0" fontAlgn="base">
        <a:spcBef>
          <a:spcPct val="0"/>
        </a:spcBef>
        <a:spcAft>
          <a:spcPct val="0"/>
        </a:spcAft>
        <a:buClr>
          <a:srgbClr val="F2AB00"/>
        </a:buClr>
        <a:defRPr sz="1400">
          <a:solidFill>
            <a:srgbClr val="69696C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>
            <a:extLst>
              <a:ext uri="{FF2B5EF4-FFF2-40B4-BE49-F238E27FC236}">
                <a16:creationId xmlns:a16="http://schemas.microsoft.com/office/drawing/2014/main" id="{2DD00261-A851-7548-A95A-6140C949AD3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67944" y="2708920"/>
            <a:ext cx="4824537" cy="1512168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ts val="1200"/>
              </a:spcBef>
            </a:pPr>
            <a:r>
              <a:rPr lang="en-GB" sz="2300" dirty="0"/>
              <a:t>Integrating inclusive assessment</a:t>
            </a:r>
            <a:br>
              <a:rPr lang="en-GB" sz="2300" dirty="0"/>
            </a:br>
            <a:r>
              <a:rPr lang="en-GB" sz="2300" dirty="0"/>
              <a:t> with inclusive teaching:</a:t>
            </a:r>
            <a:br>
              <a:rPr lang="en-GB" sz="2300" dirty="0"/>
            </a:br>
            <a:r>
              <a:rPr lang="en-GB" sz="2300" b="0" dirty="0"/>
              <a:t>the SOAS experience and </a:t>
            </a:r>
            <a:br>
              <a:rPr lang="en-GB" sz="2300" b="0" dirty="0"/>
            </a:br>
            <a:r>
              <a:rPr lang="en-GB" sz="2300" b="0" dirty="0"/>
              <a:t>the challenge of choice</a:t>
            </a:r>
            <a:endParaRPr lang="en-GB" sz="2300" dirty="0"/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DEE74176-0D5C-E741-93BE-234366F02E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75856" y="4848344"/>
            <a:ext cx="5616625" cy="2016224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r">
              <a:spcBef>
                <a:spcPts val="600"/>
              </a:spcBef>
            </a:pPr>
            <a:r>
              <a:rPr lang="en-US" sz="2300" dirty="0"/>
              <a:t>Angus Lockyer</a:t>
            </a:r>
            <a:br>
              <a:rPr lang="en-US" sz="2400" dirty="0"/>
            </a:br>
            <a:r>
              <a:rPr lang="en-US" sz="1600" dirty="0"/>
              <a:t>Associate Director </a:t>
            </a:r>
            <a:br>
              <a:rPr lang="en-US" sz="1600" dirty="0"/>
            </a:br>
            <a:r>
              <a:rPr lang="en-US" sz="1600" dirty="0"/>
              <a:t>Learning Environment and Student Outcomes</a:t>
            </a:r>
            <a:endParaRPr lang="en-US" sz="3200" dirty="0"/>
          </a:p>
          <a:p>
            <a:pPr algn="r">
              <a:spcBef>
                <a:spcPts val="600"/>
              </a:spcBef>
            </a:pPr>
            <a:r>
              <a:rPr lang="en-US" sz="2300" dirty="0"/>
              <a:t>Carol John</a:t>
            </a:r>
            <a:br>
              <a:rPr lang="en-US" sz="2300" dirty="0"/>
            </a:br>
            <a:r>
              <a:rPr lang="en-US" sz="1600" dirty="0"/>
              <a:t>Learning Advisor, </a:t>
            </a:r>
            <a:r>
              <a:rPr lang="en-GB" sz="1600" dirty="0"/>
              <a:t>Disability and Neurodiversity Coordinator</a:t>
            </a:r>
            <a:br>
              <a:rPr lang="en-US" sz="1600" dirty="0"/>
            </a:br>
            <a:r>
              <a:rPr lang="en-US" sz="1600" dirty="0"/>
              <a:t>Student Advice and Wellbeing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2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The next hour (or less)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 the SOAS experience:</a:t>
            </a:r>
          </a:p>
          <a:p>
            <a:pPr lvl="1">
              <a:spcBef>
                <a:spcPts val="800"/>
              </a:spcBef>
            </a:pPr>
            <a:r>
              <a:rPr lang="en-US" altLang="en-US" dirty="0"/>
              <a:t>where we started</a:t>
            </a:r>
          </a:p>
          <a:p>
            <a:pPr lvl="1">
              <a:spcBef>
                <a:spcPts val="800"/>
              </a:spcBef>
            </a:pPr>
            <a:r>
              <a:rPr lang="en-US" altLang="en-US" dirty="0"/>
              <a:t>what’s happened (two acts)</a:t>
            </a:r>
          </a:p>
          <a:p>
            <a:pPr lvl="1">
              <a:spcBef>
                <a:spcPts val="800"/>
              </a:spcBef>
            </a:pPr>
            <a:r>
              <a:rPr lang="en-US" altLang="en-US" dirty="0"/>
              <a:t>where we are now</a:t>
            </a:r>
          </a:p>
          <a:p>
            <a:r>
              <a:rPr lang="en-US" altLang="en-US" sz="2400" dirty="0"/>
              <a:t> the challenge of choice: </a:t>
            </a:r>
          </a:p>
          <a:p>
            <a:pPr lvl="1">
              <a:spcBef>
                <a:spcPts val="800"/>
              </a:spcBef>
            </a:pPr>
            <a:r>
              <a:rPr lang="en-US" altLang="en-US" dirty="0"/>
              <a:t>how do we make assessment inclusive when anything goes?</a:t>
            </a:r>
          </a:p>
          <a:p>
            <a:r>
              <a:rPr lang="en-US" altLang="en-US" sz="2400" dirty="0"/>
              <a:t> takeaways</a:t>
            </a:r>
          </a:p>
          <a:p>
            <a:pPr lvl="1">
              <a:spcBef>
                <a:spcPts val="800"/>
              </a:spcBef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B2592FB-166B-3F46-A704-01A7B062EB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2846682"/>
            <a:ext cx="7772400" cy="58231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I.  The </a:t>
            </a:r>
            <a:r>
              <a:rPr lang="en-US" dirty="0" err="1"/>
              <a:t>soas</a:t>
            </a:r>
            <a:r>
              <a:rPr lang="en-US" dirty="0"/>
              <a:t> Experience</a:t>
            </a:r>
            <a:endParaRPr lang="en-US" sz="16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E04C3F-8B47-9140-B43F-7814D36E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6622FF9-D0DB-664A-8123-4047F82E9C61}" type="slidenum">
              <a:rPr lang="en-US" altLang="en-US" sz="900"/>
              <a:pPr eaLnBrk="1" hangingPunct="1"/>
              <a:t>3</a:t>
            </a:fld>
            <a:endParaRPr lang="en-US" alt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4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1340768"/>
            <a:ext cx="8026400" cy="62064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starting points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2129754"/>
            <a:ext cx="8024813" cy="446313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reasonable adjustments (Student Advice and Wellbeing)</a:t>
            </a:r>
            <a:br>
              <a:rPr lang="en-US" altLang="en-US" sz="2400" dirty="0"/>
            </a:br>
            <a:r>
              <a:rPr lang="en-US" altLang="en-US" dirty="0"/>
              <a:t>		5,200 students; 3,200 undergraduates</a:t>
            </a:r>
            <a:br>
              <a:rPr lang="en-US" altLang="en-US" dirty="0"/>
            </a:br>
            <a:r>
              <a:rPr lang="en-US" altLang="en-US" dirty="0"/>
              <a:t>		230 study inclusion plans</a:t>
            </a:r>
            <a:br>
              <a:rPr lang="en-US" altLang="en-US" dirty="0"/>
            </a:br>
            <a:r>
              <a:rPr lang="en-US" altLang="en-US" dirty="0"/>
              <a:t>		600 special exam arrangements</a:t>
            </a:r>
          </a:p>
          <a:p>
            <a:r>
              <a:rPr lang="en-US" altLang="en-US" sz="2400" dirty="0"/>
              <a:t>BME attainment gap (in the classroom))</a:t>
            </a:r>
            <a:br>
              <a:rPr lang="en-US" altLang="en-US" sz="2400" dirty="0"/>
            </a:br>
            <a:r>
              <a:rPr lang="en-US" altLang="en-US" dirty="0"/>
              <a:t>		2017/18	15%</a:t>
            </a:r>
            <a:br>
              <a:rPr lang="en-US" altLang="en-US" dirty="0"/>
            </a:br>
            <a:r>
              <a:rPr lang="en-US" altLang="en-US" dirty="0"/>
              <a:t>		2016/17	17%	(London HEIs 34%)</a:t>
            </a:r>
            <a:br>
              <a:rPr lang="en-US" altLang="en-US" dirty="0"/>
            </a:br>
            <a:r>
              <a:rPr lang="en-US" altLang="en-US" dirty="0"/>
              <a:t>		2015/16	31%</a:t>
            </a:r>
          </a:p>
          <a:p>
            <a:r>
              <a:rPr lang="en-US" altLang="en-US" sz="2400" dirty="0"/>
              <a:t>institutional context</a:t>
            </a:r>
            <a:br>
              <a:rPr lang="en-US" altLang="en-US" sz="2400" dirty="0"/>
            </a:br>
            <a:r>
              <a:rPr lang="en-US" altLang="en-US" dirty="0"/>
              <a:t>		research-intensive culture</a:t>
            </a:r>
            <a:br>
              <a:rPr lang="en-US" altLang="en-US" dirty="0"/>
            </a:br>
            <a:r>
              <a:rPr lang="en-US" altLang="en-US" dirty="0"/>
              <a:t>		silos: academics vs? professional services; departments; </a:t>
            </a:r>
            <a:r>
              <a:rPr lang="en-US" altLang="en-US" dirty="0" err="1"/>
              <a:t>indivs</a:t>
            </a:r>
            <a:br>
              <a:rPr lang="en-US" altLang="en-US" dirty="0"/>
            </a:br>
            <a:r>
              <a:rPr lang="en-US" altLang="en-US" dirty="0"/>
              <a:t>		restructuring: </a:t>
            </a:r>
            <a:r>
              <a:rPr lang="en-US" altLang="en-US" dirty="0" err="1"/>
              <a:t>defacultisation</a:t>
            </a:r>
            <a:r>
              <a:rPr lang="en-US" altLang="en-US" dirty="0"/>
              <a:t>; professional services</a:t>
            </a:r>
          </a:p>
        </p:txBody>
      </p:sp>
    </p:spTree>
    <p:extLst>
      <p:ext uri="{BB962C8B-B14F-4D97-AF65-F5344CB8AC3E}">
        <p14:creationId xmlns:p14="http://schemas.microsoft.com/office/powerpoint/2010/main" val="1964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5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first steps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 inclusive assessment labs (HEA)</a:t>
            </a:r>
          </a:p>
          <a:p>
            <a:pPr eaLnBrk="1" hangingPunct="1"/>
            <a:r>
              <a:rPr lang="en-US" altLang="en-US" sz="2400" dirty="0"/>
              <a:t> </a:t>
            </a:r>
            <a:r>
              <a:rPr lang="en-US" altLang="en-US" sz="2400" dirty="0" err="1"/>
              <a:t>decolonising</a:t>
            </a:r>
            <a:r>
              <a:rPr lang="en-US" altLang="en-US" sz="2400" dirty="0"/>
              <a:t> learning &amp; teaching toolkit (inhouse)</a:t>
            </a:r>
          </a:p>
          <a:p>
            <a:pPr eaLnBrk="1" hangingPunct="1"/>
            <a:r>
              <a:rPr lang="en-US" altLang="en-US" sz="2400" dirty="0"/>
              <a:t> unconscious bias training (inhouse)</a:t>
            </a:r>
          </a:p>
          <a:p>
            <a:pPr eaLnBrk="1" hangingPunct="1"/>
            <a:r>
              <a:rPr lang="en-US" altLang="en-US" sz="2400" dirty="0"/>
              <a:t> problems:</a:t>
            </a:r>
            <a:br>
              <a:rPr lang="en-US" altLang="en-US" sz="2400" dirty="0"/>
            </a:br>
            <a:r>
              <a:rPr lang="en-US" altLang="en-US" sz="2400" dirty="0"/>
              <a:t>		</a:t>
            </a:r>
            <a:r>
              <a:rPr lang="en-US" altLang="en-US" dirty="0"/>
              <a:t>conceptual fragmentation</a:t>
            </a:r>
            <a:br>
              <a:rPr lang="en-US" altLang="en-US" dirty="0"/>
            </a:br>
            <a:r>
              <a:rPr lang="en-US" altLang="en-US" dirty="0"/>
              <a:t>		redundancy and time commitment</a:t>
            </a:r>
            <a:br>
              <a:rPr lang="en-US" altLang="en-US" dirty="0"/>
            </a:br>
            <a:r>
              <a:rPr lang="en-US" altLang="en-US" dirty="0"/>
              <a:t>		opt-in (usual suspects)</a:t>
            </a:r>
            <a:br>
              <a:rPr lang="en-US" altLang="en-US" dirty="0"/>
            </a:br>
            <a:r>
              <a:rPr lang="en-US" alt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3655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6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inclusive SOAS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2495550"/>
            <a:ext cx="8024813" cy="3881438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animating vision: from discrimination, underpinned by unconscious bias, to inclusion, motivated by social justice</a:t>
            </a:r>
          </a:p>
          <a:p>
            <a:pPr eaLnBrk="1" hangingPunct="1"/>
            <a:r>
              <a:rPr lang="en-US" altLang="en-US" sz="2400" dirty="0"/>
              <a:t>desired change: </a:t>
            </a:r>
            <a:r>
              <a:rPr lang="en-US" altLang="en-US" sz="2400" i="1" dirty="0"/>
              <a:t>from my module to their </a:t>
            </a:r>
            <a:r>
              <a:rPr lang="en-US" altLang="en-US" sz="2400" i="1" dirty="0" err="1"/>
              <a:t>programme</a:t>
            </a:r>
            <a:br>
              <a:rPr lang="en-US" altLang="en-US" sz="2400" dirty="0"/>
            </a:br>
            <a:r>
              <a:rPr lang="en-US" altLang="en-US" sz="1800" dirty="0"/>
              <a:t>		1. </a:t>
            </a:r>
            <a:r>
              <a:rPr lang="en-GB" sz="1800" dirty="0"/>
              <a:t>learning outcomes -&gt;</a:t>
            </a:r>
            <a:br>
              <a:rPr lang="en-GB" sz="1800" dirty="0"/>
            </a:br>
            <a:r>
              <a:rPr lang="en-GB" sz="1800" dirty="0"/>
              <a:t>		2. inclusive assessment -&gt;</a:t>
            </a:r>
            <a:br>
              <a:rPr lang="en-GB" sz="1800" dirty="0"/>
            </a:br>
            <a:r>
              <a:rPr lang="en-GB" sz="1800" dirty="0"/>
              <a:t>		3. inclusive pedagogy -&gt; </a:t>
            </a:r>
            <a:br>
              <a:rPr lang="en-GB" sz="1800" dirty="0"/>
            </a:br>
            <a:r>
              <a:rPr lang="en-GB" sz="1800" dirty="0"/>
              <a:t>		4. decolonised curriculum</a:t>
            </a:r>
            <a:endParaRPr lang="en-US" altLang="en-US" sz="1800" dirty="0"/>
          </a:p>
          <a:p>
            <a:pPr eaLnBrk="1" hangingPunct="1"/>
            <a:r>
              <a:rPr lang="en-US" altLang="en-US" sz="2400" dirty="0"/>
              <a:t>initial intervention: two full-day workshops</a:t>
            </a:r>
            <a:br>
              <a:rPr lang="en-US" altLang="en-US" dirty="0"/>
            </a:br>
            <a:r>
              <a:rPr lang="en-US" altLang="en-US" dirty="0"/>
              <a:t>		</a:t>
            </a:r>
            <a:r>
              <a:rPr lang="en-US" altLang="en-US" sz="1800" dirty="0"/>
              <a:t>Day 1: conceptual basics and practical tools</a:t>
            </a:r>
            <a:br>
              <a:rPr lang="en-US" altLang="en-US" sz="1800" dirty="0"/>
            </a:br>
            <a:r>
              <a:rPr lang="en-US" altLang="en-US" sz="1800" dirty="0"/>
              <a:t>		Day 2: application – remapping assessment; rethinking curricula</a:t>
            </a:r>
          </a:p>
        </p:txBody>
      </p:sp>
    </p:spTree>
    <p:extLst>
      <p:ext uri="{BB962C8B-B14F-4D97-AF65-F5344CB8AC3E}">
        <p14:creationId xmlns:p14="http://schemas.microsoft.com/office/powerpoint/2010/main" val="104943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7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1. student-</a:t>
            </a:r>
            <a:r>
              <a:rPr lang="en-US" dirty="0" err="1"/>
              <a:t>centred</a:t>
            </a:r>
            <a:r>
              <a:rPr lang="en-US" dirty="0"/>
              <a:t>, </a:t>
            </a:r>
            <a:r>
              <a:rPr lang="en-US" dirty="0" err="1"/>
              <a:t>programme</a:t>
            </a:r>
            <a:r>
              <a:rPr lang="en-US" dirty="0"/>
              <a:t>-level learning outcomes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2901989"/>
            <a:ext cx="8024813" cy="359886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 from: do they know what’s in my head after this module?</a:t>
            </a:r>
          </a:p>
          <a:p>
            <a:pPr eaLnBrk="1" hangingPunct="1"/>
            <a:r>
              <a:rPr lang="en-US" altLang="en-US" sz="2400" dirty="0"/>
              <a:t> to: what can they do at the end of their </a:t>
            </a:r>
            <a:r>
              <a:rPr lang="en-US" altLang="en-US" sz="2400" dirty="0" err="1"/>
              <a:t>programme</a:t>
            </a:r>
            <a:r>
              <a:rPr lang="en-US" altLang="en-US" sz="2400" dirty="0"/>
              <a:t>?</a:t>
            </a:r>
          </a:p>
          <a:p>
            <a:pPr eaLnBrk="1" hangingPunct="1"/>
            <a:r>
              <a:rPr lang="en-US" altLang="en-US" sz="2400" dirty="0"/>
              <a:t> what’s a </a:t>
            </a:r>
            <a:r>
              <a:rPr lang="en-US" altLang="en-US" sz="2400" dirty="0" err="1"/>
              <a:t>programme</a:t>
            </a:r>
            <a:r>
              <a:rPr lang="en-US" altLang="en-US" sz="2400" dirty="0"/>
              <a:t> for?</a:t>
            </a:r>
          </a:p>
          <a:p>
            <a:pPr lvl="1"/>
            <a:r>
              <a:rPr lang="en-US" dirty="0"/>
              <a:t>employability (neoliberal? unavoidable)</a:t>
            </a:r>
          </a:p>
          <a:p>
            <a:pPr lvl="1"/>
            <a:r>
              <a:rPr lang="en-US" dirty="0" err="1"/>
              <a:t>socialisation</a:t>
            </a:r>
            <a:r>
              <a:rPr lang="en-US" dirty="0"/>
              <a:t> (neoconservative? traditional academic)</a:t>
            </a:r>
          </a:p>
          <a:p>
            <a:pPr lvl="1"/>
            <a:r>
              <a:rPr lang="en-US" dirty="0"/>
              <a:t>social transformation (utopian? critical)</a:t>
            </a:r>
          </a:p>
          <a:p>
            <a:pPr lvl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6401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AB03-0D5B-A04D-AB18-9C48F24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1629743"/>
            <a:ext cx="8024813" cy="719137"/>
          </a:xfrm>
        </p:spPr>
        <p:txBody>
          <a:bodyPr/>
          <a:lstStyle/>
          <a:p>
            <a:r>
              <a:rPr lang="en-US" sz="3100" dirty="0"/>
              <a:t>2. inclusive assessment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03220F-F2F1-534F-8445-B10A5921D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637879"/>
            <a:ext cx="8024813" cy="3527425"/>
          </a:xfrm>
        </p:spPr>
        <p:txBody>
          <a:bodyPr/>
          <a:lstStyle/>
          <a:p>
            <a:pPr marL="0" indent="0">
              <a:lnSpc>
                <a:spcPts val="3200"/>
              </a:lnSpc>
            </a:pPr>
            <a:r>
              <a:rPr lang="en-US" sz="2400" dirty="0"/>
              <a:t>principles:</a:t>
            </a:r>
          </a:p>
          <a:p>
            <a:pPr marL="0" indent="0">
              <a:lnSpc>
                <a:spcPts val="3200"/>
              </a:lnSpc>
            </a:pPr>
            <a:endParaRPr lang="en-US" sz="2000" dirty="0"/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programme</a:t>
            </a:r>
            <a:r>
              <a:rPr lang="en-US" sz="2000" dirty="0"/>
              <a:t>-level approach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student’s learning journey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diversity of types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balanced through years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students as partners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0CD223D-2083-894A-A66C-3875AB925172}"/>
              </a:ext>
            </a:extLst>
          </p:cNvPr>
          <p:cNvPicPr>
            <a:picLocks noGrp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243959" y="2637879"/>
            <a:ext cx="4536504" cy="352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5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AB03-0D5B-A04D-AB18-9C48F24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1629743"/>
            <a:ext cx="8024813" cy="719137"/>
          </a:xfrm>
        </p:spPr>
        <p:txBody>
          <a:bodyPr/>
          <a:lstStyle/>
          <a:p>
            <a:r>
              <a:rPr lang="en-US" sz="3100" dirty="0"/>
              <a:t>3. inclusive pedagogy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3947C734-60F6-DA44-98ED-CEF016DAA7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741017"/>
              </p:ext>
            </p:extLst>
          </p:nvPr>
        </p:nvGraphicFramePr>
        <p:xfrm>
          <a:off x="323528" y="2492896"/>
          <a:ext cx="8456935" cy="3851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984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AB03-0D5B-A04D-AB18-9C48F2414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dirty="0"/>
              <a:t>4. </a:t>
            </a:r>
            <a:r>
              <a:rPr lang="en-US" sz="3100" dirty="0" err="1"/>
              <a:t>decolonising</a:t>
            </a:r>
            <a:r>
              <a:rPr lang="en-US" sz="3100" dirty="0"/>
              <a:t> the curriculum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1F3471-407E-1C43-A7D3-C71DB9501F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736450"/>
              </p:ext>
            </p:extLst>
          </p:nvPr>
        </p:nvGraphicFramePr>
        <p:xfrm>
          <a:off x="628650" y="2564904"/>
          <a:ext cx="7886700" cy="4010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91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11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where we are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 5/11 departments (6 next), with priority to those with clearly identified attainment gap / non-continuation issues</a:t>
            </a:r>
          </a:p>
          <a:p>
            <a:pPr eaLnBrk="1" hangingPunct="1"/>
            <a:r>
              <a:rPr lang="en-US" altLang="en-US" sz="2400" dirty="0"/>
              <a:t> delivered 5 x day 1s, 2 x day 2s (3 more to go)</a:t>
            </a:r>
          </a:p>
          <a:p>
            <a:pPr eaLnBrk="1" hangingPunct="1"/>
            <a:r>
              <a:rPr lang="en-US" altLang="en-US" sz="2400" dirty="0"/>
              <a:t> what happened?</a:t>
            </a:r>
          </a:p>
        </p:txBody>
      </p:sp>
    </p:spTree>
    <p:extLst>
      <p:ext uri="{BB962C8B-B14F-4D97-AF65-F5344CB8AC3E}">
        <p14:creationId xmlns:p14="http://schemas.microsoft.com/office/powerpoint/2010/main" val="209870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12</a:t>
            </a:fld>
            <a:endParaRPr lang="en-US" altLang="en-US" sz="9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10976A-86DE-8D4E-BFCD-7E87345C6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8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13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the $1m question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how do we move from one-off interventions to simple routines: how do we incorporate inclusivity into everyday practice, annual workflow</a:t>
            </a:r>
          </a:p>
          <a:p>
            <a:pPr eaLnBrk="1" hangingPunct="1"/>
            <a:r>
              <a:rPr lang="en-US" altLang="en-US" sz="2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7774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B2592FB-166B-3F46-A704-01A7B062EB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016869"/>
            <a:ext cx="8568952" cy="889844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II. The Challenge of choice</a:t>
            </a:r>
            <a:endParaRPr lang="en-US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FFD84-85CF-B64C-B379-C4A9FBCF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E04C3F-8B47-9140-B43F-7814D36E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6622FF9-D0DB-664A-8123-4047F82E9C61}" type="slidenum">
              <a:rPr lang="en-US" altLang="en-US" sz="900"/>
              <a:pPr eaLnBrk="1" hangingPunct="1"/>
              <a:t>14</a:t>
            </a:fld>
            <a:endParaRPr lang="en-US" altLang="en-US" sz="900"/>
          </a:p>
        </p:txBody>
      </p:sp>
    </p:spTree>
    <p:extLst>
      <p:ext uri="{BB962C8B-B14F-4D97-AF65-F5344CB8AC3E}">
        <p14:creationId xmlns:p14="http://schemas.microsoft.com/office/powerpoint/2010/main" val="1277436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15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900" y="1556792"/>
            <a:ext cx="8208838" cy="53975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what would happen if we really </a:t>
            </a:r>
            <a:r>
              <a:rPr lang="en-US" sz="2800" dirty="0" err="1"/>
              <a:t>centred</a:t>
            </a:r>
            <a:r>
              <a:rPr lang="en-US" sz="2800" dirty="0"/>
              <a:t> the student?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900" y="2236576"/>
            <a:ext cx="8024813" cy="409733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n-US" altLang="en-US" sz="2400" dirty="0"/>
              <a:t> the problem with (at least) undergraduate education</a:t>
            </a:r>
            <a:br>
              <a:rPr lang="en-US" altLang="en-US" sz="2400" dirty="0"/>
            </a:br>
            <a:r>
              <a:rPr lang="en-US" altLang="en-US" dirty="0"/>
              <a:t>		do the world and its problems fall into disciplinary containers?</a:t>
            </a:r>
            <a:br>
              <a:rPr lang="en-US" altLang="en-US" dirty="0"/>
            </a:br>
            <a:r>
              <a:rPr lang="en-US" altLang="en-US" dirty="0"/>
              <a:t>		is any 18-year-old ready to study one thing?</a:t>
            </a:r>
            <a:br>
              <a:rPr lang="en-US" altLang="en-US" dirty="0"/>
            </a:br>
            <a:r>
              <a:rPr lang="en-US" altLang="en-US" dirty="0"/>
              <a:t>		does studying one thing give our students the skills they need?</a:t>
            </a:r>
            <a:br>
              <a:rPr lang="en-US" altLang="en-US" dirty="0"/>
            </a:br>
            <a:r>
              <a:rPr lang="en-US" altLang="en-US" dirty="0"/>
              <a:t>		75% of graduates make no use of their degree</a:t>
            </a:r>
          </a:p>
          <a:p>
            <a:pPr>
              <a:lnSpc>
                <a:spcPts val="3000"/>
              </a:lnSpc>
            </a:pPr>
            <a:r>
              <a:rPr lang="en-US" altLang="en-US" sz="2400" dirty="0"/>
              <a:t> Liberal Arts as a solution</a:t>
            </a:r>
            <a:br>
              <a:rPr lang="en-US" altLang="en-US" sz="2400" dirty="0"/>
            </a:br>
            <a:r>
              <a:rPr lang="en-US" altLang="en-US" sz="2400" dirty="0"/>
              <a:t>		</a:t>
            </a:r>
            <a:r>
              <a:rPr lang="en-US" dirty="0"/>
              <a:t>flexibility: designing your own intellectual journey</a:t>
            </a:r>
            <a:br>
              <a:rPr lang="en-US" dirty="0"/>
            </a:br>
            <a:r>
              <a:rPr lang="en-US" dirty="0"/>
              <a:t>		interdisciplinarity: studying more than one subject</a:t>
            </a:r>
            <a:br>
              <a:rPr lang="en-US" dirty="0"/>
            </a:br>
            <a:r>
              <a:rPr lang="en-US" dirty="0"/>
              <a:t>		reflexivity: learning how to learn</a:t>
            </a:r>
            <a:br>
              <a:rPr lang="en-US" dirty="0"/>
            </a:br>
            <a:r>
              <a:rPr lang="en-US" dirty="0"/>
              <a:t>		employability: thinking critically, complex problems, teamwork</a:t>
            </a:r>
          </a:p>
          <a:p>
            <a:pPr>
              <a:lnSpc>
                <a:spcPts val="3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81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020" y="1597930"/>
            <a:ext cx="8024813" cy="719137"/>
          </a:xfrm>
        </p:spPr>
        <p:txBody>
          <a:bodyPr/>
          <a:lstStyle/>
          <a:p>
            <a:r>
              <a:rPr lang="en-US" sz="3100" dirty="0"/>
              <a:t>BA Global Liberal Arts degree structure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B3BB41-E7FE-DD4F-A8B1-F53CF73FB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673906"/>
              </p:ext>
            </p:extLst>
          </p:nvPr>
        </p:nvGraphicFramePr>
        <p:xfrm>
          <a:off x="770020" y="2317067"/>
          <a:ext cx="7690412" cy="271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680">
                  <a:extLst>
                    <a:ext uri="{9D8B030D-6E8A-4147-A177-3AD203B41FA5}">
                      <a16:colId xmlns:a16="http://schemas.microsoft.com/office/drawing/2014/main" val="3465832997"/>
                    </a:ext>
                  </a:extLst>
                </a:gridCol>
                <a:gridCol w="1913681">
                  <a:extLst>
                    <a:ext uri="{9D8B030D-6E8A-4147-A177-3AD203B41FA5}">
                      <a16:colId xmlns:a16="http://schemas.microsoft.com/office/drawing/2014/main" val="3546718593"/>
                    </a:ext>
                  </a:extLst>
                </a:gridCol>
                <a:gridCol w="1592699">
                  <a:extLst>
                    <a:ext uri="{9D8B030D-6E8A-4147-A177-3AD203B41FA5}">
                      <a16:colId xmlns:a16="http://schemas.microsoft.com/office/drawing/2014/main" val="1645287272"/>
                    </a:ext>
                  </a:extLst>
                </a:gridCol>
                <a:gridCol w="1572236">
                  <a:extLst>
                    <a:ext uri="{9D8B030D-6E8A-4147-A177-3AD203B41FA5}">
                      <a16:colId xmlns:a16="http://schemas.microsoft.com/office/drawing/2014/main" val="189674670"/>
                    </a:ext>
                  </a:extLst>
                </a:gridCol>
                <a:gridCol w="1596116">
                  <a:extLst>
                    <a:ext uri="{9D8B030D-6E8A-4147-A177-3AD203B41FA5}">
                      <a16:colId xmlns:a16="http://schemas.microsoft.com/office/drawing/2014/main" val="1708407469"/>
                    </a:ext>
                  </a:extLst>
                </a:gridCol>
              </a:tblGrid>
              <a:tr h="567547">
                <a:tc>
                  <a:txBody>
                    <a:bodyPr/>
                    <a:lstStyle/>
                    <a:p>
                      <a:r>
                        <a:rPr lang="en-US" sz="1800" dirty="0"/>
                        <a:t>   track</a:t>
                      </a:r>
                    </a:p>
                    <a:p>
                      <a:r>
                        <a:rPr lang="en-US" sz="18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 regional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language / open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5342"/>
                  </a:ext>
                </a:extLst>
              </a:tr>
              <a:tr h="5525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Writing Well / Using 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guided option</a:t>
                      </a:r>
                    </a:p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726710"/>
                  </a:ext>
                </a:extLst>
              </a:tr>
              <a:tr h="7715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Project Design and Research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open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24747"/>
                  </a:ext>
                </a:extLst>
              </a:tr>
              <a:tr h="516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Dissertation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guided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open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519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351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9A5B9-CE53-4E4D-9984-60BBCD79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F398-AC82-534E-9920-8547534A2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	</a:t>
            </a:r>
          </a:p>
          <a:p>
            <a:r>
              <a:rPr lang="en-US" altLang="en-US" sz="2400" dirty="0"/>
              <a:t>	how would you make assessment inclusive given that almost anything goes?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50B7A-1921-9E40-9584-2E900DD63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F9AF3-A933-454B-8221-68FAF7971F6E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34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B2592FB-166B-3F46-A704-01A7B062EB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568" y="3068960"/>
            <a:ext cx="7772400" cy="576064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III. Takeaways</a:t>
            </a:r>
            <a:endParaRPr lang="en-US" sz="16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E04C3F-8B47-9140-B43F-7814D36E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6622FF9-D0DB-664A-8123-4047F82E9C61}" type="slidenum">
              <a:rPr lang="en-US" altLang="en-US" sz="900"/>
              <a:pPr eaLnBrk="1" hangingPunct="1"/>
              <a:t>18</a:t>
            </a:fld>
            <a:endParaRPr lang="en-US" altLang="en-US" sz="900"/>
          </a:p>
        </p:txBody>
      </p:sp>
    </p:spTree>
    <p:extLst>
      <p:ext uri="{BB962C8B-B14F-4D97-AF65-F5344CB8AC3E}">
        <p14:creationId xmlns:p14="http://schemas.microsoft.com/office/powerpoint/2010/main" val="327704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5FBC91-C15D-FB43-AEF8-A39060A1C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16F890C-6756-134B-A02A-43A224A61C56}" type="slidenum">
              <a:rPr lang="en-US" altLang="en-US" sz="900"/>
              <a:pPr eaLnBrk="1" hangingPunct="1"/>
              <a:t>19</a:t>
            </a:fld>
            <a:endParaRPr lang="en-US" altLang="en-US" sz="900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14B3C22-EEE9-AA4D-8F58-AF9E04BB7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900" y="1556792"/>
            <a:ext cx="8208838" cy="53975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wicked problems … useful questions?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50D7AED-87A8-B646-B4C2-5FFA374A4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900" y="2420888"/>
            <a:ext cx="8024813" cy="3913026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how do we practice inclusivity in an industry built on discrimination?</a:t>
            </a:r>
          </a:p>
          <a:p>
            <a:pPr>
              <a:lnSpc>
                <a:spcPts val="3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how do we convince academic (and other?) colleagues that they don’t have all the answers?</a:t>
            </a:r>
          </a:p>
          <a:p>
            <a:pPr>
              <a:lnSpc>
                <a:spcPts val="3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how do we encourage people trained as solo contributors (in universities …) to work in teams?</a:t>
            </a:r>
          </a:p>
          <a:p>
            <a:pPr>
              <a:lnSpc>
                <a:spcPts val="3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how do we </a:t>
            </a:r>
            <a:r>
              <a:rPr lang="en-US" altLang="en-US" sz="2400" dirty="0" err="1"/>
              <a:t>centre</a:t>
            </a:r>
            <a:r>
              <a:rPr lang="en-US" altLang="en-US" sz="2400" dirty="0"/>
              <a:t> the student when they don’t know what they want?</a:t>
            </a:r>
          </a:p>
          <a:p>
            <a:pPr>
              <a:lnSpc>
                <a:spcPts val="3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4246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theme/theme1.xml><?xml version="1.0" encoding="utf-8"?>
<a:theme xmlns:a="http://schemas.openxmlformats.org/drawingml/2006/main" name="Large bullet slide">
  <a:themeElements>
    <a:clrScheme name="Large bullet slide 1">
      <a:dk1>
        <a:srgbClr val="69696C"/>
      </a:dk1>
      <a:lt1>
        <a:srgbClr val="FFFFFF"/>
      </a:lt1>
      <a:dk2>
        <a:srgbClr val="69696C"/>
      </a:dk2>
      <a:lt2>
        <a:srgbClr val="69696C"/>
      </a:lt2>
      <a:accent1>
        <a:srgbClr val="69696C"/>
      </a:accent1>
      <a:accent2>
        <a:srgbClr val="F2AB00"/>
      </a:accent2>
      <a:accent3>
        <a:srgbClr val="FFFFFF"/>
      </a:accent3>
      <a:accent4>
        <a:srgbClr val="59595B"/>
      </a:accent4>
      <a:accent5>
        <a:srgbClr val="B9B9BA"/>
      </a:accent5>
      <a:accent6>
        <a:srgbClr val="DB9B00"/>
      </a:accent6>
      <a:hlink>
        <a:srgbClr val="E8E0D3"/>
      </a:hlink>
      <a:folHlink>
        <a:srgbClr val="69696C"/>
      </a:folHlink>
    </a:clrScheme>
    <a:fontScheme name="Large bullet slid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Large bullet slide 1">
        <a:dk1>
          <a:srgbClr val="69696C"/>
        </a:dk1>
        <a:lt1>
          <a:srgbClr val="FFFFFF"/>
        </a:lt1>
        <a:dk2>
          <a:srgbClr val="69696C"/>
        </a:dk2>
        <a:lt2>
          <a:srgbClr val="69696C"/>
        </a:lt2>
        <a:accent1>
          <a:srgbClr val="69696C"/>
        </a:accent1>
        <a:accent2>
          <a:srgbClr val="F2AB00"/>
        </a:accent2>
        <a:accent3>
          <a:srgbClr val="FFFFFF"/>
        </a:accent3>
        <a:accent4>
          <a:srgbClr val="59595B"/>
        </a:accent4>
        <a:accent5>
          <a:srgbClr val="B9B9BA"/>
        </a:accent5>
        <a:accent6>
          <a:srgbClr val="DB9B00"/>
        </a:accent6>
        <a:hlink>
          <a:srgbClr val="E8E0D3"/>
        </a:hlink>
        <a:folHlink>
          <a:srgbClr val="6969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ackground bullet slide">
  <a:themeElements>
    <a:clrScheme name="Background bullet slide 1">
      <a:dk1>
        <a:srgbClr val="69696C"/>
      </a:dk1>
      <a:lt1>
        <a:srgbClr val="FFFFFF"/>
      </a:lt1>
      <a:dk2>
        <a:srgbClr val="69696C"/>
      </a:dk2>
      <a:lt2>
        <a:srgbClr val="69696C"/>
      </a:lt2>
      <a:accent1>
        <a:srgbClr val="69696C"/>
      </a:accent1>
      <a:accent2>
        <a:srgbClr val="F2AB00"/>
      </a:accent2>
      <a:accent3>
        <a:srgbClr val="FFFFFF"/>
      </a:accent3>
      <a:accent4>
        <a:srgbClr val="59595B"/>
      </a:accent4>
      <a:accent5>
        <a:srgbClr val="B9B9BA"/>
      </a:accent5>
      <a:accent6>
        <a:srgbClr val="DB9B00"/>
      </a:accent6>
      <a:hlink>
        <a:srgbClr val="E8E0D3"/>
      </a:hlink>
      <a:folHlink>
        <a:srgbClr val="69696C"/>
      </a:folHlink>
    </a:clrScheme>
    <a:fontScheme name="Background bullet slid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ackground bullet slide 1">
        <a:dk1>
          <a:srgbClr val="69696C"/>
        </a:dk1>
        <a:lt1>
          <a:srgbClr val="FFFFFF"/>
        </a:lt1>
        <a:dk2>
          <a:srgbClr val="69696C"/>
        </a:dk2>
        <a:lt2>
          <a:srgbClr val="69696C"/>
        </a:lt2>
        <a:accent1>
          <a:srgbClr val="69696C"/>
        </a:accent1>
        <a:accent2>
          <a:srgbClr val="F2AB00"/>
        </a:accent2>
        <a:accent3>
          <a:srgbClr val="FFFFFF"/>
        </a:accent3>
        <a:accent4>
          <a:srgbClr val="59595B"/>
        </a:accent4>
        <a:accent5>
          <a:srgbClr val="B9B9BA"/>
        </a:accent5>
        <a:accent6>
          <a:srgbClr val="DB9B00"/>
        </a:accent6>
        <a:hlink>
          <a:srgbClr val="E8E0D3"/>
        </a:hlink>
        <a:folHlink>
          <a:srgbClr val="6969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hite background bullet slide">
  <a:themeElements>
    <a:clrScheme name="White background bullet slide 1">
      <a:dk1>
        <a:srgbClr val="69696C"/>
      </a:dk1>
      <a:lt1>
        <a:srgbClr val="FFFFFF"/>
      </a:lt1>
      <a:dk2>
        <a:srgbClr val="69696C"/>
      </a:dk2>
      <a:lt2>
        <a:srgbClr val="69696C"/>
      </a:lt2>
      <a:accent1>
        <a:srgbClr val="69696C"/>
      </a:accent1>
      <a:accent2>
        <a:srgbClr val="F2AB00"/>
      </a:accent2>
      <a:accent3>
        <a:srgbClr val="FFFFFF"/>
      </a:accent3>
      <a:accent4>
        <a:srgbClr val="59595B"/>
      </a:accent4>
      <a:accent5>
        <a:srgbClr val="B9B9BA"/>
      </a:accent5>
      <a:accent6>
        <a:srgbClr val="DB9B00"/>
      </a:accent6>
      <a:hlink>
        <a:srgbClr val="E8E0D3"/>
      </a:hlink>
      <a:folHlink>
        <a:srgbClr val="69696C"/>
      </a:folHlink>
    </a:clrScheme>
    <a:fontScheme name="White background bullet slid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White background bullet slide 1">
        <a:dk1>
          <a:srgbClr val="69696C"/>
        </a:dk1>
        <a:lt1>
          <a:srgbClr val="FFFFFF"/>
        </a:lt1>
        <a:dk2>
          <a:srgbClr val="69696C"/>
        </a:dk2>
        <a:lt2>
          <a:srgbClr val="69696C"/>
        </a:lt2>
        <a:accent1>
          <a:srgbClr val="69696C"/>
        </a:accent1>
        <a:accent2>
          <a:srgbClr val="F2AB00"/>
        </a:accent2>
        <a:accent3>
          <a:srgbClr val="FFFFFF"/>
        </a:accent3>
        <a:accent4>
          <a:srgbClr val="59595B"/>
        </a:accent4>
        <a:accent5>
          <a:srgbClr val="B9B9BA"/>
        </a:accent5>
        <a:accent6>
          <a:srgbClr val="DB9B00"/>
        </a:accent6>
        <a:hlink>
          <a:srgbClr val="E8E0D3"/>
        </a:hlink>
        <a:folHlink>
          <a:srgbClr val="6969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Large bullet slide</Template>
  <TotalTime>531</TotalTime>
  <Words>597</Words>
  <Application>Microsoft Office PowerPoint</Application>
  <PresentationFormat>On-screen Show (4:3)</PresentationFormat>
  <Paragraphs>119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Large bullet slide</vt:lpstr>
      <vt:lpstr>Background bullet slide</vt:lpstr>
      <vt:lpstr>White background bullet slide</vt:lpstr>
      <vt:lpstr>Integrating inclusive assessment  with inclusive teaching: the SOAS experience and  the challenge of choice</vt:lpstr>
      <vt:lpstr>The next hour (or less)</vt:lpstr>
      <vt:lpstr>I.  The soas Experience</vt:lpstr>
      <vt:lpstr>starting points</vt:lpstr>
      <vt:lpstr>first steps</vt:lpstr>
      <vt:lpstr>inclusive SOAS</vt:lpstr>
      <vt:lpstr>1. student-centred, programme-level learning outcomes</vt:lpstr>
      <vt:lpstr>2. inclusive assessment</vt:lpstr>
      <vt:lpstr>3. inclusive pedagogy</vt:lpstr>
      <vt:lpstr>4. decolonising the curriculum</vt:lpstr>
      <vt:lpstr>where we are</vt:lpstr>
      <vt:lpstr>PowerPoint Presentation</vt:lpstr>
      <vt:lpstr>the $1m question</vt:lpstr>
      <vt:lpstr>II. The Challenge of choice</vt:lpstr>
      <vt:lpstr>what would happen if we really centred the student?</vt:lpstr>
      <vt:lpstr>BA Global Liberal Arts degree structure</vt:lpstr>
      <vt:lpstr>task</vt:lpstr>
      <vt:lpstr>III. Takeaways</vt:lpstr>
      <vt:lpstr>wicked problems … useful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inclusive assessment  with inclusive teaching: the SOAS experience and  the challenge of choice</dc:title>
  <dc:creator>Microsoft Office User</dc:creator>
  <dc:description>Built by: www.mediasterling.com</dc:description>
  <cp:lastModifiedBy>Mike Wray</cp:lastModifiedBy>
  <cp:revision>28</cp:revision>
  <dcterms:created xsi:type="dcterms:W3CDTF">2019-06-05T09:32:54Z</dcterms:created>
  <dcterms:modified xsi:type="dcterms:W3CDTF">2019-06-27T10:01:57Z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">
    <vt:lpwstr>v.1.1</vt:lpwstr>
  </property>
</Properties>
</file>