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1" r:id="rId1"/>
  </p:sldMasterIdLst>
  <p:notesMasterIdLst>
    <p:notesMasterId r:id="rId24"/>
  </p:notesMasterIdLst>
  <p:sldIdLst>
    <p:sldId id="300" r:id="rId2"/>
    <p:sldId id="330" r:id="rId3"/>
    <p:sldId id="377" r:id="rId4"/>
    <p:sldId id="379" r:id="rId5"/>
    <p:sldId id="348" r:id="rId6"/>
    <p:sldId id="360" r:id="rId7"/>
    <p:sldId id="361" r:id="rId8"/>
    <p:sldId id="362" r:id="rId9"/>
    <p:sldId id="382" r:id="rId10"/>
    <p:sldId id="364" r:id="rId11"/>
    <p:sldId id="380" r:id="rId12"/>
    <p:sldId id="375" r:id="rId13"/>
    <p:sldId id="374" r:id="rId14"/>
    <p:sldId id="371" r:id="rId15"/>
    <p:sldId id="378" r:id="rId16"/>
    <p:sldId id="370" r:id="rId17"/>
    <p:sldId id="376" r:id="rId18"/>
    <p:sldId id="366" r:id="rId19"/>
    <p:sldId id="372" r:id="rId20"/>
    <p:sldId id="368" r:id="rId21"/>
    <p:sldId id="381" r:id="rId22"/>
    <p:sldId id="359"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teven White" initials="SW" lastIdx="1" clrIdx="0">
    <p:extLst>
      <p:ext uri="{19B8F6BF-5375-455C-9EA6-DF929625EA0E}">
        <p15:presenceInfo xmlns:p15="http://schemas.microsoft.com/office/powerpoint/2012/main" userId="S::swhite@aub.ac.uk::fb2225df-5f8b-44b4-8cda-3c71833d0da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F1A6505-2583-1FD5-A57B-66B466374C1B}" v="505" dt="2019-06-04T12:36:36.807"/>
    <p1510:client id="{7DBEB5DB-C39D-B550-03B3-90AF4B8DC39F}" v="36" dt="2019-06-05T09:01:40.946"/>
    <p1510:client id="{F0B2A17C-571A-09B2-EDA0-71926AC11A7D}" v="1097" dt="2019-06-04T13:57:59.594"/>
    <p1510:client id="{F65C413B-D9B5-FF50-D50A-53CD0944A7F7}" v="189" dt="2019-06-04T13:33:51.35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8" d="100"/>
          <a:sy n="68" d="100"/>
        </p:scale>
        <p:origin x="792"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94C4FD4-F1CC-3145-BDE4-03FC33E4769C}" type="datetimeFigureOut">
              <a:rPr lang="en-US" smtClean="0"/>
              <a:t>6/19/2019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CF8388E-86EF-FE4B-98B3-A83A6F213662}" type="slidenum">
              <a:rPr lang="en-US" smtClean="0"/>
              <a:t>‹#›</a:t>
            </a:fld>
            <a:endParaRPr lang="en-US"/>
          </a:p>
        </p:txBody>
      </p:sp>
    </p:spTree>
    <p:extLst>
      <p:ext uri="{BB962C8B-B14F-4D97-AF65-F5344CB8AC3E}">
        <p14:creationId xmlns:p14="http://schemas.microsoft.com/office/powerpoint/2010/main" val="18176086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CF8388E-86EF-FE4B-98B3-A83A6F213662}" type="slidenum">
              <a:rPr lang="en-US" smtClean="0"/>
              <a:t>2</a:t>
            </a:fld>
            <a:endParaRPr lang="en-US"/>
          </a:p>
        </p:txBody>
      </p:sp>
    </p:spTree>
    <p:extLst>
      <p:ext uri="{BB962C8B-B14F-4D97-AF65-F5344CB8AC3E}">
        <p14:creationId xmlns:p14="http://schemas.microsoft.com/office/powerpoint/2010/main" val="17845745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texts “should reflect the purposes of the arts, not those of the society or the institutions within which it is carried on” (p.99). </a:t>
            </a:r>
          </a:p>
          <a:p>
            <a:endParaRPr lang="en-US"/>
          </a:p>
          <a:p>
            <a:r>
              <a:rPr lang="en-US"/>
              <a:t>Visual essays, mood boards, collage arguments, post-it structures, In-class tests, MCQs, Viva voce, Self and peer assessment, Annotated bibliographies, Solo or group presentations Reflective diaries / logs, performance, creation of audio visual material, laboratory work </a:t>
            </a:r>
            <a:endParaRPr lang="en-US">
              <a:cs typeface="Calibri" panose="020F0502020204030204"/>
            </a:endParaRPr>
          </a:p>
          <a:p>
            <a:endParaRPr lang="en-US">
              <a:cs typeface="Calibri" panose="020F0502020204030204"/>
            </a:endParaRPr>
          </a:p>
          <a:p>
            <a:r>
              <a:rPr lang="en-US"/>
              <a:t>BORG (2012): Use a simplified collage of texts from research (or visual representations of them), then draw relationships between</a:t>
            </a:r>
          </a:p>
          <a:p>
            <a:r>
              <a:rPr lang="en-US"/>
              <a:t>them, assembling them into a physical patchwork, which can then be converted more easily into written connections.“By physically assembling the texts into a patchwork, students can be brought to see ownership of the original texts and the links that can be drawn among them” (Borg, 2012, p. 12). </a:t>
            </a:r>
            <a:r>
              <a:rPr lang="en-US" b="1"/>
              <a:t>Similar technique is used in architecture at AUB – collage writing</a:t>
            </a:r>
            <a:endParaRPr lang="en-US" b="1">
              <a:cs typeface="Calibri"/>
            </a:endParaRPr>
          </a:p>
          <a:p>
            <a:endParaRPr lang="en-US"/>
          </a:p>
          <a:p>
            <a:r>
              <a:rPr lang="en-US"/>
              <a:t>Dandelions:</a:t>
            </a:r>
          </a:p>
          <a:p>
            <a:r>
              <a:rPr lang="en-US"/>
              <a:t>Image by &lt;a href="https://pixabay.com/users/Monsterkoi-65294/?utm_source=link-attribution&amp;amp;utm_medium=referral&amp;amp;utm_campaign=image&amp;amp;utm_content=2817950"&gt;Monsterkoi&lt;/a&gt; from &lt;a href="https://pixabay.com/?utm_source=link-attribution&amp;amp;utm_medium=referral&amp;amp;utm_campaign=image&amp;amp;utm_content=2817950"&gt;Pixabay&lt;/a&gt;</a:t>
            </a:r>
          </a:p>
          <a:p>
            <a:endParaRPr lang="en-US">
              <a:cs typeface="Calibri"/>
            </a:endParaRPr>
          </a:p>
          <a:p>
            <a:r>
              <a:rPr lang="en-US">
                <a:cs typeface="Calibri"/>
              </a:rPr>
              <a:t>Board:</a:t>
            </a:r>
          </a:p>
          <a:p>
            <a:r>
              <a:rPr lang="en-US"/>
              <a:t>Image by &lt;a href="https://pixabay.com/users/geralt-9301/?utm_source=link-attribution&amp;amp;utm_medium=referral&amp;amp;utm_campaign=image&amp;amp;utm_content=218535"&gt;Gerd Altmann&lt;/a&gt; from &lt;a href="https://pixabay.com/?utm_source=link-attribution&amp;amp;utm_medium=referral&amp;amp;utm_campaign=image&amp;amp;utm_content=218535"&gt;Pixabay&lt;/a&gt;</a:t>
            </a:r>
          </a:p>
          <a:p>
            <a:endParaRPr lang="en-US">
              <a:cs typeface="Calibri"/>
            </a:endParaRPr>
          </a:p>
          <a:p>
            <a:r>
              <a:rPr lang="en-US">
                <a:cs typeface="Calibri"/>
              </a:rPr>
              <a:t>Zebra:</a:t>
            </a:r>
          </a:p>
          <a:p>
            <a:r>
              <a:rPr lang="en-US"/>
              <a:t>Image by &lt;a href="https://pixabay.com/users/40038-40038/?utm_source=link-attribution&amp;amp;utm_medium=referral&amp;amp;utm_campaign=image&amp;amp;utm_content=1904246"&gt;40038&lt;/a&gt; from &lt;a href="https://pixabay.com/?utm_source=link-attribution&amp;amp;utm_medium=referral&amp;amp;utm_campaign=image&amp;amp;utm_content=1904246"&gt;Pixabay&lt;/a&gt;</a:t>
            </a:r>
          </a:p>
          <a:p>
            <a:endParaRPr lang="en-US">
              <a:cs typeface="Calibri"/>
            </a:endParaRPr>
          </a:p>
          <a:p>
            <a:r>
              <a:rPr lang="en-US">
                <a:cs typeface="Calibri"/>
              </a:rPr>
              <a:t>Post its:</a:t>
            </a:r>
          </a:p>
          <a:p>
            <a:r>
              <a:rPr lang="en-US"/>
              <a:t>Image by &lt;a href="https://pixabay.com/users/Pexels-2286921/?utm_source=link-attribution&amp;amp;utm_medium=referral&amp;amp;utm_campaign=image&amp;amp;utm_content=1284667"&gt;Pexels&lt;/a&gt; from &lt;a href="https://pixabay.com/?utm_source=link-attribution&amp;amp;utm_medium=referral&amp;amp;utm_campaign=image&amp;amp;utm_content=1284667"&gt;Pixabay&lt;/a&gt;</a:t>
            </a:r>
          </a:p>
          <a:p>
            <a:endParaRPr lang="en-US">
              <a:cs typeface="Calibri"/>
            </a:endParaRPr>
          </a:p>
          <a:p>
            <a:r>
              <a:rPr lang="en-US"/>
              <a:t>TV:</a:t>
            </a:r>
          </a:p>
          <a:p>
            <a:r>
              <a:rPr lang="en-US"/>
              <a:t>Image by &lt;a href="https://pixabay.com/users/AlexAntropov86-2691829/?utm_source=link-attribution&amp;amp;utm_medium=referral&amp;amp;utm_campaign=image&amp;amp;utm_content=2213140"&gt;Alexander Antropov&lt;/a&gt; from &lt;a href="https://pixabay.com/?utm_source=link-attribution&amp;amp;utm_medium=referral&amp;amp;utm_campaign=image&amp;amp;utm_content=2213140"&gt;Pixabay&lt;/a&gt;</a:t>
            </a:r>
          </a:p>
          <a:p>
            <a:endParaRPr lang="en-US">
              <a:cs typeface="Calibri" panose="020F0502020204030204"/>
            </a:endParaRPr>
          </a:p>
          <a:p>
            <a:r>
              <a:rPr lang="en-US">
                <a:cs typeface="Calibri" panose="020F0502020204030204"/>
              </a:rPr>
              <a:t>Audio:</a:t>
            </a:r>
          </a:p>
          <a:p>
            <a:r>
              <a:rPr lang="en-US"/>
              <a:t>Image by &lt;a href="https://pixabay.com/users/Free-Photos-242387/?utm_source=link-attribution&amp;amp;utm_medium=referral&amp;amp;utm_campaign=image&amp;amp;utm_content=1209816"&gt;Free-Photos&lt;/a&gt; from &lt;a href="https://pixabay.com/?utm_source=link-attribution&amp;amp;utm_medium=referral&amp;amp;utm_campaign=image&amp;amp;utm_content=1209816"&gt;Pixabay&lt;/a&gt;</a:t>
            </a:r>
          </a:p>
        </p:txBody>
      </p:sp>
      <p:sp>
        <p:nvSpPr>
          <p:cNvPr id="4" name="Slide Number Placeholder 3"/>
          <p:cNvSpPr>
            <a:spLocks noGrp="1"/>
          </p:cNvSpPr>
          <p:nvPr>
            <p:ph type="sldNum" sz="quarter" idx="5"/>
          </p:nvPr>
        </p:nvSpPr>
        <p:spPr/>
        <p:txBody>
          <a:bodyPr/>
          <a:lstStyle/>
          <a:p>
            <a:fld id="{9CF8388E-86EF-FE4B-98B3-A83A6F213662}" type="slidenum">
              <a:rPr lang="en-US" smtClean="0"/>
              <a:t>12</a:t>
            </a:fld>
            <a:endParaRPr lang="en-US"/>
          </a:p>
        </p:txBody>
      </p:sp>
    </p:spTree>
    <p:extLst>
      <p:ext uri="{BB962C8B-B14F-4D97-AF65-F5344CB8AC3E}">
        <p14:creationId xmlns:p14="http://schemas.microsoft.com/office/powerpoint/2010/main" val="33569352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Resist a ‘linguistic imperialsm’ of valuing writing in itself over other forms of expression" (Borg, 2012)</a:t>
            </a:r>
            <a:endParaRPr lang="en-US">
              <a:cs typeface="Calibri"/>
            </a:endParaRPr>
          </a:p>
          <a:p>
            <a:r>
              <a:rPr lang="en-US"/>
              <a:t>Also need to make explicit the aims behind assessments: "that professional practice can be enhanced by the development of a critical awareness that requires distance from practice itself may never be explicitly articulated by university teachers" (Haggins, 2006: 525).</a:t>
            </a:r>
          </a:p>
          <a:p>
            <a:endParaRPr lang="en-US"/>
          </a:p>
          <a:p>
            <a:r>
              <a:rPr lang="en-US"/>
              <a:t>Image by &lt;a href="https://pixabay.com/users/arvarga-3678863/?utm_source=link-attribution&amp;amp;utm_medium=referral&amp;amp;utm_campaign=image&amp;amp;utm_content=1796562"&gt;Adam R&lt;/a&gt; from &lt;a href="https://pixabay.com/?utm_source=link-attribution&amp;amp;utm_medium=referral&amp;amp;utm_campaign=image&amp;amp;utm_content=1796562"&gt;Pixabay&lt;/a&gt;</a:t>
            </a:r>
          </a:p>
        </p:txBody>
      </p:sp>
      <p:sp>
        <p:nvSpPr>
          <p:cNvPr id="4" name="Slide Number Placeholder 3"/>
          <p:cNvSpPr>
            <a:spLocks noGrp="1"/>
          </p:cNvSpPr>
          <p:nvPr>
            <p:ph type="sldNum" sz="quarter" idx="5"/>
          </p:nvPr>
        </p:nvSpPr>
        <p:spPr/>
        <p:txBody>
          <a:bodyPr/>
          <a:lstStyle/>
          <a:p>
            <a:fld id="{9CF8388E-86EF-FE4B-98B3-A83A6F213662}" type="slidenum">
              <a:rPr lang="en-US" smtClean="0"/>
              <a:t>13</a:t>
            </a:fld>
            <a:endParaRPr lang="en-US"/>
          </a:p>
        </p:txBody>
      </p:sp>
    </p:spTree>
    <p:extLst>
      <p:ext uri="{BB962C8B-B14F-4D97-AF65-F5344CB8AC3E}">
        <p14:creationId xmlns:p14="http://schemas.microsoft.com/office/powerpoint/2010/main" val="16444527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Overall criteria for inclusive assessment = similar for general assessment: (1) constructive alignment (2) clear and transparent criteria (3) timely and constructive feedback (University of Plymouth – 7 steps to inclusive assessment). </a:t>
            </a:r>
          </a:p>
          <a:p>
            <a:endParaRPr lang="en-US">
              <a:cs typeface="Calibri"/>
            </a:endParaRPr>
          </a:p>
          <a:p>
            <a:r>
              <a:rPr lang="en-US">
                <a:cs typeface="Calibri"/>
              </a:rPr>
              <a:t>BUT: </a:t>
            </a:r>
            <a:r>
              <a:rPr lang="en-US"/>
              <a:t> Criteria can be confusing for students in HE (Grainger et al., 2008)</a:t>
            </a:r>
          </a:p>
          <a:p>
            <a:r>
              <a:rPr lang="en-US">
                <a:cs typeface="Calibri"/>
              </a:rPr>
              <a:t> - Need to understand underlying priorities in assessment of A&amp;D contexts: Orr and Bloxham find lecturers look for (a) demo significant learning over time (b) demo of effective studentship (c ) present meaningful A&amp;D work. (these are inter-related, imprecise and sometimes not very transparent criteria). </a:t>
            </a:r>
          </a:p>
          <a:p>
            <a:endParaRPr lang="en-US">
              <a:cs typeface="Calibri"/>
            </a:endParaRPr>
          </a:p>
          <a:p>
            <a:r>
              <a:rPr lang="en-US">
                <a:cs typeface="Calibri"/>
              </a:rPr>
              <a:t>Assessment for learning model (feedback + ongoing support), challenge binary separation of formative and summative asst (McDowell et al. 2011) [from Orr &amp; Bloxham, 2012]. </a:t>
            </a:r>
          </a:p>
          <a:p>
            <a:endParaRPr lang="en-US">
              <a:cs typeface="Calibri"/>
            </a:endParaRPr>
          </a:p>
          <a:p>
            <a:r>
              <a:rPr lang="en-US"/>
              <a:t>Image by &lt;a href="https://pixabay.com/users/geralt-9301/?utm_source=link-attribution&amp;amp;utm_medium=referral&amp;amp;utm_campaign=image&amp;amp;utm_content=680607"&gt;Gerd Altmann&lt;/a&gt; from &lt;a href="https://pixabay.com/?utm_source=link-attribution&amp;amp;utm_medium=referral&amp;amp;utm_campaign=image&amp;amp;utm_content=680607"&gt;Pixabay&lt;/a&gt;</a:t>
            </a:r>
          </a:p>
        </p:txBody>
      </p:sp>
      <p:sp>
        <p:nvSpPr>
          <p:cNvPr id="4" name="Slide Number Placeholder 3"/>
          <p:cNvSpPr>
            <a:spLocks noGrp="1"/>
          </p:cNvSpPr>
          <p:nvPr>
            <p:ph type="sldNum" sz="quarter" idx="5"/>
          </p:nvPr>
        </p:nvSpPr>
        <p:spPr/>
        <p:txBody>
          <a:bodyPr/>
          <a:lstStyle/>
          <a:p>
            <a:fld id="{9CF8388E-86EF-FE4B-98B3-A83A6F213662}" type="slidenum">
              <a:rPr lang="en-US" smtClean="0"/>
              <a:t>14</a:t>
            </a:fld>
            <a:endParaRPr lang="en-US"/>
          </a:p>
        </p:txBody>
      </p:sp>
    </p:spTree>
    <p:extLst>
      <p:ext uri="{BB962C8B-B14F-4D97-AF65-F5344CB8AC3E}">
        <p14:creationId xmlns:p14="http://schemas.microsoft.com/office/powerpoint/2010/main" val="37877021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Despite A&amp;D context, language is still central (in kind of exchange) where artefacts are 'constructed/represented' through language, not just interpreted. </a:t>
            </a:r>
            <a:endParaRPr lang="en-US"/>
          </a:p>
          <a:p>
            <a:endParaRPr lang="en-US">
              <a:cs typeface="Calibri"/>
            </a:endParaRPr>
          </a:p>
          <a:p>
            <a:r>
              <a:rPr lang="en-US">
                <a:cs typeface="Calibri"/>
              </a:rPr>
              <a:t>No deficit model + can't respond to all students specific needs at all times THEREFORE need </a:t>
            </a:r>
            <a:r>
              <a:rPr lang="en-US" b="1">
                <a:cs typeface="Calibri"/>
              </a:rPr>
              <a:t>social model + academic lits </a:t>
            </a:r>
            <a:r>
              <a:rPr lang="en-US">
                <a:cs typeface="Calibri"/>
              </a:rPr>
              <a:t>approach.</a:t>
            </a:r>
            <a:endParaRPr lang="en-US"/>
          </a:p>
          <a:p>
            <a:endParaRPr lang="en-US">
              <a:cs typeface="Calibri"/>
            </a:endParaRPr>
          </a:p>
          <a:p>
            <a:r>
              <a:rPr lang="en-US">
                <a:cs typeface="Calibri"/>
              </a:rPr>
              <a:t>Need to highlight the fact that academic expectations can be hard to understand for students (Laurillard, 2002, </a:t>
            </a:r>
            <a:r>
              <a:rPr lang="en-US" i="1">
                <a:cs typeface="Calibri"/>
              </a:rPr>
              <a:t>Rethinking University Teaching</a:t>
            </a:r>
            <a:r>
              <a:rPr lang="en-US">
                <a:cs typeface="Calibri"/>
              </a:rPr>
              <a:t>)</a:t>
            </a:r>
            <a:r>
              <a:rPr lang="en-US" i="1">
                <a:cs typeface="Calibri"/>
              </a:rPr>
              <a:t> </a:t>
            </a:r>
            <a:r>
              <a:rPr lang="en-US">
                <a:cs typeface="Calibri"/>
              </a:rPr>
              <a:t>(especially amongst increasingly diverse cohorts), and so we need to "create pedagogical situations where students can understand, expereience, interpret and react to dsciplinary conventions" (Haggis, 2006, p.530). </a:t>
            </a:r>
            <a:r>
              <a:rPr lang="en-US" b="1">
                <a:cs typeface="Calibri"/>
              </a:rPr>
              <a:t>This is how 'we' think/argue/make/work/value ...</a:t>
            </a:r>
            <a:r>
              <a:rPr lang="en-US">
                <a:cs typeface="Calibri"/>
              </a:rPr>
              <a:t> </a:t>
            </a:r>
          </a:p>
          <a:p>
            <a:endParaRPr lang="en-US">
              <a:cs typeface="Calibri"/>
            </a:endParaRPr>
          </a:p>
          <a:p>
            <a:r>
              <a:rPr lang="en-US">
                <a:cs typeface="Calibri"/>
              </a:rPr>
              <a:t>Ideas of independent learning, learner responsibility, 'deep' approach to learning, reflective practitioner are "not neutral truths" of education (Haggis, 2006: 524). </a:t>
            </a:r>
          </a:p>
          <a:p>
            <a:endParaRPr lang="en-US">
              <a:cs typeface="Calibri"/>
            </a:endParaRPr>
          </a:p>
          <a:p>
            <a:r>
              <a:rPr lang="en-US">
                <a:cs typeface="Calibri"/>
              </a:rPr>
              <a:t>Students need to understand terms like 'analysis', 'argument', 'research', 'critical'.</a:t>
            </a:r>
          </a:p>
          <a:p>
            <a:endParaRPr lang="en-US">
              <a:cs typeface="Calibri"/>
            </a:endParaRPr>
          </a:p>
          <a:p>
            <a:r>
              <a:rPr lang="en-US"/>
              <a:t>Chemistry art: </a:t>
            </a:r>
          </a:p>
          <a:p>
            <a:r>
              <a:rPr lang="en-US"/>
              <a:t>Image by &lt;a href="https://pixabay.com/users/GDJ-1086657/?utm_source=link-attribution&amp;amp;utm_medium=referral&amp;amp;utm_campaign=image&amp;amp;utm_content=2789655"&gt;Gordon Johnson&lt;/a&gt; from &lt;a href="https://pixabay.com/?utm_source=link-attribution&amp;amp;utm_medium=referral&amp;amp;utm_campaign=image&amp;amp;utm_content=2789655"&gt;Pixabay&lt;/a&gt;</a:t>
            </a:r>
          </a:p>
        </p:txBody>
      </p:sp>
      <p:sp>
        <p:nvSpPr>
          <p:cNvPr id="4" name="Slide Number Placeholder 3"/>
          <p:cNvSpPr>
            <a:spLocks noGrp="1"/>
          </p:cNvSpPr>
          <p:nvPr>
            <p:ph type="sldNum" sz="quarter" idx="5"/>
          </p:nvPr>
        </p:nvSpPr>
        <p:spPr/>
        <p:txBody>
          <a:bodyPr/>
          <a:lstStyle/>
          <a:p>
            <a:fld id="{9CF8388E-86EF-FE4B-98B3-A83A6F213662}" type="slidenum">
              <a:rPr lang="en-US" smtClean="0"/>
              <a:t>16</a:t>
            </a:fld>
            <a:endParaRPr lang="en-US"/>
          </a:p>
        </p:txBody>
      </p:sp>
    </p:spTree>
    <p:extLst>
      <p:ext uri="{BB962C8B-B14F-4D97-AF65-F5344CB8AC3E}">
        <p14:creationId xmlns:p14="http://schemas.microsoft.com/office/powerpoint/2010/main" val="37847942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Despite A&amp;D context, language is still central (in kind of exchange) where artefacts are 'constructed/represented' through language, not just interpreted. </a:t>
            </a:r>
            <a:endParaRPr lang="en-US"/>
          </a:p>
          <a:p>
            <a:endParaRPr lang="en-US">
              <a:cs typeface="Calibri"/>
            </a:endParaRPr>
          </a:p>
          <a:p>
            <a:r>
              <a:rPr lang="en-US">
                <a:cs typeface="Calibri"/>
              </a:rPr>
              <a:t>No deficit model + can't respond to all students specific needs at all times THEREFORE need </a:t>
            </a:r>
            <a:r>
              <a:rPr lang="en-US" b="1">
                <a:cs typeface="Calibri"/>
              </a:rPr>
              <a:t>social model + academic lits </a:t>
            </a:r>
            <a:r>
              <a:rPr lang="en-US">
                <a:cs typeface="Calibri"/>
              </a:rPr>
              <a:t>approach.</a:t>
            </a:r>
            <a:endParaRPr lang="en-US"/>
          </a:p>
          <a:p>
            <a:endParaRPr lang="en-US">
              <a:cs typeface="Calibri"/>
            </a:endParaRPr>
          </a:p>
          <a:p>
            <a:r>
              <a:rPr lang="en-US">
                <a:cs typeface="Calibri"/>
              </a:rPr>
              <a:t>Need to highlight the fact that academic expectations can be hard to understand for students (Laurillard, 2002, </a:t>
            </a:r>
            <a:r>
              <a:rPr lang="en-US" i="1">
                <a:cs typeface="Calibri"/>
              </a:rPr>
              <a:t>Rethinking University Teaching</a:t>
            </a:r>
            <a:r>
              <a:rPr lang="en-US">
                <a:cs typeface="Calibri"/>
              </a:rPr>
              <a:t>)</a:t>
            </a:r>
            <a:r>
              <a:rPr lang="en-US" i="1">
                <a:cs typeface="Calibri"/>
              </a:rPr>
              <a:t> </a:t>
            </a:r>
            <a:r>
              <a:rPr lang="en-US">
                <a:cs typeface="Calibri"/>
              </a:rPr>
              <a:t>(especially amongst increasingly diverse cohorts), and so we need to "create pedagogical situations where students can understand, expereience, interpret and react to dsciplinary conventions" (Haggis, 2006, p.530). </a:t>
            </a:r>
            <a:r>
              <a:rPr lang="en-US" b="1">
                <a:cs typeface="Calibri"/>
              </a:rPr>
              <a:t>This is how 'we' think/argue/make/work/value ...</a:t>
            </a:r>
            <a:r>
              <a:rPr lang="en-US">
                <a:cs typeface="Calibri"/>
              </a:rPr>
              <a:t> </a:t>
            </a:r>
          </a:p>
          <a:p>
            <a:endParaRPr lang="en-US">
              <a:cs typeface="Calibri"/>
            </a:endParaRPr>
          </a:p>
          <a:p>
            <a:r>
              <a:rPr lang="en-US">
                <a:cs typeface="Calibri"/>
              </a:rPr>
              <a:t>Ideas of independent learning, learner responsibility, 'deep' approach to learning, reflective practitioner are "not neutral truths" of education (Haggis, 2006: 524). </a:t>
            </a:r>
          </a:p>
          <a:p>
            <a:endParaRPr lang="en-US">
              <a:cs typeface="Calibri"/>
            </a:endParaRPr>
          </a:p>
          <a:p>
            <a:r>
              <a:rPr lang="en-US">
                <a:cs typeface="Calibri"/>
              </a:rPr>
              <a:t>Students need to understand terms like 'analysis', 'argument', 'research', 'critical'.</a:t>
            </a:r>
          </a:p>
          <a:p>
            <a:endParaRPr lang="en-US">
              <a:cs typeface="Calibri"/>
            </a:endParaRPr>
          </a:p>
          <a:p>
            <a:r>
              <a:rPr lang="en-US"/>
              <a:t>Lego head image:</a:t>
            </a:r>
          </a:p>
          <a:p>
            <a:r>
              <a:rPr lang="en-US"/>
              <a:t>Image by &lt;a href="https://pixabay.com/users/ElisaRiva-1348268/?utm_source=link-attribution&amp;amp;utm_medium=referral&amp;amp;utm_campaign=image&amp;amp;utm_content=1982098"&gt;ElisaRiva&lt;/a&gt; from &lt;a href="https://pixabay.com/?utm_source=link-attribution&amp;amp;utm_medium=referral&amp;amp;utm_campaign=image&amp;amp;utm_content=1982098"&gt;Pixabay&lt;/a&gt;</a:t>
            </a:r>
          </a:p>
          <a:p>
            <a:endParaRPr lang="en-US">
              <a:cs typeface="Calibri"/>
            </a:endParaRPr>
          </a:p>
        </p:txBody>
      </p:sp>
      <p:sp>
        <p:nvSpPr>
          <p:cNvPr id="4" name="Slide Number Placeholder 3"/>
          <p:cNvSpPr>
            <a:spLocks noGrp="1"/>
          </p:cNvSpPr>
          <p:nvPr>
            <p:ph type="sldNum" sz="quarter" idx="5"/>
          </p:nvPr>
        </p:nvSpPr>
        <p:spPr/>
        <p:txBody>
          <a:bodyPr/>
          <a:lstStyle/>
          <a:p>
            <a:fld id="{9CF8388E-86EF-FE4B-98B3-A83A6F213662}" type="slidenum">
              <a:rPr lang="en-US" smtClean="0"/>
              <a:t>17</a:t>
            </a:fld>
            <a:endParaRPr lang="en-US"/>
          </a:p>
        </p:txBody>
      </p:sp>
    </p:spTree>
    <p:extLst>
      <p:ext uri="{BB962C8B-B14F-4D97-AF65-F5344CB8AC3E}">
        <p14:creationId xmlns:p14="http://schemas.microsoft.com/office/powerpoint/2010/main" val="35084513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[from Butcher et al., 2010] If asst is: genuinely equivalent in terms of the skills and knowledge they test, all students should be allowed access to these adjustments (Riddell and Weedon, 2006). Lawrie et al. (2017) report that inclusive teaching and assessment can be seen as a "marker of quality". If 'universal design' is followed then "inclusive assessment practices are effective for all students" … but does this really occur – are we justifying our </a:t>
            </a:r>
            <a:r>
              <a:rPr lang="en-US" i="1"/>
              <a:t>attempts </a:t>
            </a:r>
            <a:r>
              <a:rPr lang="en-US"/>
              <a:t>at inclusive assessment by referring to an </a:t>
            </a:r>
            <a:r>
              <a:rPr lang="en-US" i="1"/>
              <a:t>ideal of inclusivity that we simply don't meet in practice? </a:t>
            </a:r>
            <a:endParaRPr lang="en-US">
              <a:cs typeface="Calibri"/>
            </a:endParaRPr>
          </a:p>
          <a:p>
            <a:r>
              <a:rPr lang="en-US" b="1">
                <a:cs typeface="Calibri"/>
              </a:rPr>
              <a:t>How do we measure and evidence parity of effort, challenge, input?</a:t>
            </a:r>
          </a:p>
          <a:p>
            <a:endParaRPr lang="en-US">
              <a:cs typeface="Calibri"/>
            </a:endParaRPr>
          </a:p>
          <a:p>
            <a:r>
              <a:rPr lang="en-US"/>
              <a:t>Measure image:</a:t>
            </a:r>
            <a:endParaRPr lang="en-US">
              <a:cs typeface="Calibri"/>
            </a:endParaRPr>
          </a:p>
          <a:p>
            <a:r>
              <a:rPr lang="en-US"/>
              <a:t>Image by &lt;a </a:t>
            </a:r>
            <a:r>
              <a:rPr lang="en-US" err="1"/>
              <a:t>href</a:t>
            </a:r>
            <a:r>
              <a:rPr lang="en-US"/>
              <a:t>="https://pixabay.com/users/stevepb-282134/?</a:t>
            </a:r>
            <a:r>
              <a:rPr lang="en-US" err="1"/>
              <a:t>utm_source</a:t>
            </a:r>
            <a:r>
              <a:rPr lang="en-US"/>
              <a:t>=</a:t>
            </a:r>
            <a:r>
              <a:rPr lang="en-US" err="1"/>
              <a:t>link-attribution&amp;amp;utm_medium</a:t>
            </a:r>
            <a:r>
              <a:rPr lang="en-US"/>
              <a:t>=</a:t>
            </a:r>
            <a:r>
              <a:rPr lang="en-US" err="1"/>
              <a:t>referral&amp;amp;utm_campaign</a:t>
            </a:r>
            <a:r>
              <a:rPr lang="en-US"/>
              <a:t>=</a:t>
            </a:r>
            <a:r>
              <a:rPr lang="en-US" err="1"/>
              <a:t>image&amp;amp;utm_content</a:t>
            </a:r>
            <a:r>
              <a:rPr lang="en-US"/>
              <a:t>=695723"&gt;Steve </a:t>
            </a:r>
            <a:r>
              <a:rPr lang="en-US" err="1"/>
              <a:t>Buissinne</a:t>
            </a:r>
            <a:r>
              <a:rPr lang="en-US"/>
              <a:t>&lt;/a&gt; from &lt;a </a:t>
            </a:r>
            <a:r>
              <a:rPr lang="en-US" err="1"/>
              <a:t>href</a:t>
            </a:r>
            <a:r>
              <a:rPr lang="en-US"/>
              <a:t>="https://pixabay.com/?</a:t>
            </a:r>
            <a:r>
              <a:rPr lang="en-US" err="1"/>
              <a:t>utm_source</a:t>
            </a:r>
            <a:r>
              <a:rPr lang="en-US"/>
              <a:t>=</a:t>
            </a:r>
            <a:r>
              <a:rPr lang="en-US" err="1"/>
              <a:t>link-attribution&amp;amp;utm_medium</a:t>
            </a:r>
            <a:r>
              <a:rPr lang="en-US"/>
              <a:t>=</a:t>
            </a:r>
            <a:r>
              <a:rPr lang="en-US" err="1"/>
              <a:t>referral&amp;amp;utm_campaign</a:t>
            </a:r>
            <a:r>
              <a:rPr lang="en-US"/>
              <a:t>=</a:t>
            </a:r>
            <a:r>
              <a:rPr lang="en-US" err="1"/>
              <a:t>image&amp;amp;utm_content</a:t>
            </a:r>
            <a:r>
              <a:rPr lang="en-US"/>
              <a:t>=695723"&gt;</a:t>
            </a:r>
            <a:r>
              <a:rPr lang="en-US" err="1"/>
              <a:t>Pixabay</a:t>
            </a:r>
            <a:r>
              <a:rPr lang="en-US"/>
              <a:t>&lt;/a&gt;</a:t>
            </a:r>
            <a:endParaRPr lang="en-US">
              <a:cs typeface="Calibri"/>
            </a:endParaRPr>
          </a:p>
        </p:txBody>
      </p:sp>
      <p:sp>
        <p:nvSpPr>
          <p:cNvPr id="4" name="Slide Number Placeholder 3"/>
          <p:cNvSpPr>
            <a:spLocks noGrp="1"/>
          </p:cNvSpPr>
          <p:nvPr>
            <p:ph type="sldNum" sz="quarter" idx="5"/>
          </p:nvPr>
        </p:nvSpPr>
        <p:spPr/>
        <p:txBody>
          <a:bodyPr/>
          <a:lstStyle/>
          <a:p>
            <a:fld id="{9CF8388E-86EF-FE4B-98B3-A83A6F213662}" type="slidenum">
              <a:rPr lang="en-US" smtClean="0"/>
              <a:t>18</a:t>
            </a:fld>
            <a:endParaRPr lang="en-US"/>
          </a:p>
        </p:txBody>
      </p:sp>
    </p:spTree>
    <p:extLst>
      <p:ext uri="{BB962C8B-B14F-4D97-AF65-F5344CB8AC3E}">
        <p14:creationId xmlns:p14="http://schemas.microsoft.com/office/powerpoint/2010/main" val="4728223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Need</a:t>
            </a:r>
            <a:r>
              <a:rPr lang="en-US">
                <a:cs typeface="Calibri"/>
              </a:rPr>
              <a:t> </a:t>
            </a:r>
            <a:r>
              <a:rPr lang="en-US"/>
              <a:t>top down and bottom up change: evidence base, attention to dept contexts, all actors responsible for inclusion, coordinated support and central services [e.g. embedding of academic literacies approach + counselling, wellbeing </a:t>
            </a:r>
            <a:r>
              <a:rPr lang="en-US" err="1"/>
              <a:t>etc</a:t>
            </a:r>
            <a:r>
              <a:rPr lang="en-US"/>
              <a:t>]. (Lawrie et al., 2017)</a:t>
            </a:r>
          </a:p>
          <a:p>
            <a:r>
              <a:rPr lang="en-US" b="1">
                <a:cs typeface="+mn-lt"/>
              </a:rPr>
              <a:t>Need examples of whole-institution approaches (of which we are not one, but are developing it!). </a:t>
            </a:r>
            <a:br>
              <a:rPr lang="en-US">
                <a:cs typeface="+mn-lt"/>
              </a:rPr>
            </a:br>
            <a:r>
              <a:rPr lang="en-US">
                <a:cs typeface="Calibri"/>
              </a:rPr>
              <a:t>Also need whole-institution CPD support toward inclusion (trying this at AUB via diversity checklist). </a:t>
            </a:r>
          </a:p>
          <a:p>
            <a:endParaRPr lang="en-US">
              <a:cs typeface="Calibri"/>
            </a:endParaRPr>
          </a:p>
        </p:txBody>
      </p:sp>
      <p:sp>
        <p:nvSpPr>
          <p:cNvPr id="4" name="Slide Number Placeholder 3"/>
          <p:cNvSpPr>
            <a:spLocks noGrp="1"/>
          </p:cNvSpPr>
          <p:nvPr>
            <p:ph type="sldNum" sz="quarter" idx="5"/>
          </p:nvPr>
        </p:nvSpPr>
        <p:spPr/>
        <p:txBody>
          <a:bodyPr/>
          <a:lstStyle/>
          <a:p>
            <a:fld id="{9CF8388E-86EF-FE4B-98B3-A83A6F213662}" type="slidenum">
              <a:rPr lang="en-US" smtClean="0"/>
              <a:t>19</a:t>
            </a:fld>
            <a:endParaRPr lang="en-US"/>
          </a:p>
        </p:txBody>
      </p:sp>
    </p:spTree>
    <p:extLst>
      <p:ext uri="{BB962C8B-B14F-4D97-AF65-F5344CB8AC3E}">
        <p14:creationId xmlns:p14="http://schemas.microsoft.com/office/powerpoint/2010/main" val="100941468"/>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5.jpg"/><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5.jpg"/><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5.jpg"/><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5.jpg"/><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p:cNvGrpSpPr/>
          <p:nvPr userDrawn="1"/>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Rockwell Extra Bold" pitchFamily="18" charset="0"/>
                <a:ea typeface="+mn-ea"/>
                <a:cs typeface="+mn-cs"/>
              </a:endParaRPr>
            </a:p>
          </p:txBody>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en-US"/>
              <a:t>Click to edit Master title style</a:t>
            </a:r>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fld id="{1EAC2CE5-9BDD-CA48-9B91-79AE27CC591C}" type="datetimeFigureOut">
              <a:rPr lang="en-US" smtClean="0"/>
              <a:t>6/19/2019</a:t>
            </a:fld>
            <a:endParaRPr lang="en-US"/>
          </a:p>
        </p:txBody>
      </p:sp>
      <p:sp>
        <p:nvSpPr>
          <p:cNvPr id="5" name="Footer Placeholder 4"/>
          <p:cNvSpPr>
            <a:spLocks noGrp="1"/>
          </p:cNvSpPr>
          <p:nvPr>
            <p:ph type="ftr" sz="quarter" idx="11"/>
          </p:nvPr>
        </p:nvSpPr>
        <p:spPr/>
        <p:txBody>
          <a:bodyPr/>
          <a:lstStyle/>
          <a:p>
            <a:endParaRPr lang="en-US"/>
          </a:p>
        </p:txBody>
      </p:sp>
      <p:pic>
        <p:nvPicPr>
          <p:cNvPr id="14" name="Picture 13">
            <a:extLst>
              <a:ext uri="{FF2B5EF4-FFF2-40B4-BE49-F238E27FC236}">
                <a16:creationId xmlns:a16="http://schemas.microsoft.com/office/drawing/2014/main" id="{8C59E56D-3FA1-AD45-BF87-BF086430A2E5}"/>
              </a:ext>
            </a:extLst>
          </p:cNvPr>
          <p:cNvPicPr>
            <a:picLocks noChangeAspect="1"/>
          </p:cNvPicPr>
          <p:nvPr userDrawn="1"/>
        </p:nvPicPr>
        <p:blipFill>
          <a:blip r:embed="rId6"/>
          <a:stretch>
            <a:fillRect/>
          </a:stretch>
        </p:blipFill>
        <p:spPr>
          <a:xfrm>
            <a:off x="11018520" y="328881"/>
            <a:ext cx="863314" cy="863314"/>
          </a:xfrm>
          <a:prstGeom prst="rect">
            <a:avLst/>
          </a:prstGeom>
        </p:spPr>
      </p:pic>
    </p:spTree>
    <p:extLst>
      <p:ext uri="{BB962C8B-B14F-4D97-AF65-F5344CB8AC3E}">
        <p14:creationId xmlns:p14="http://schemas.microsoft.com/office/powerpoint/2010/main" val="11410701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EAC2CE5-9BDD-CA48-9B91-79AE27CC591C}" type="datetimeFigureOut">
              <a:rPr lang="en-US" smtClean="0"/>
              <a:t>6/19/2019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FDBB2C-6313-4E45-8AD2-A60164D7F7AD}" type="slidenum">
              <a:rPr lang="en-US" smtClean="0"/>
              <a:t>‹#›</a:t>
            </a:fld>
            <a:endParaRPr lang="en-US"/>
          </a:p>
        </p:txBody>
      </p:sp>
      <p:pic>
        <p:nvPicPr>
          <p:cNvPr id="7" name="Picture 6">
            <a:extLst>
              <a:ext uri="{FF2B5EF4-FFF2-40B4-BE49-F238E27FC236}">
                <a16:creationId xmlns:a16="http://schemas.microsoft.com/office/drawing/2014/main" id="{B436C531-77E0-644E-BC02-A66D3B6DC3B0}"/>
              </a:ext>
            </a:extLst>
          </p:cNvPr>
          <p:cNvPicPr>
            <a:picLocks noChangeAspect="1"/>
          </p:cNvPicPr>
          <p:nvPr userDrawn="1"/>
        </p:nvPicPr>
        <p:blipFill>
          <a:blip r:embed="rId2"/>
          <a:stretch>
            <a:fillRect/>
          </a:stretch>
        </p:blipFill>
        <p:spPr>
          <a:xfrm>
            <a:off x="11018520" y="328881"/>
            <a:ext cx="863314" cy="863314"/>
          </a:xfrm>
          <a:prstGeom prst="rect">
            <a:avLst/>
          </a:prstGeom>
        </p:spPr>
      </p:pic>
    </p:spTree>
    <p:extLst>
      <p:ext uri="{BB962C8B-B14F-4D97-AF65-F5344CB8AC3E}">
        <p14:creationId xmlns:p14="http://schemas.microsoft.com/office/powerpoint/2010/main" val="30656107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en-US"/>
              <a:t>Click to edit Master title style</a:t>
            </a:r>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8593667" y="6272784"/>
            <a:ext cx="2644309" cy="365125"/>
          </a:xfrm>
        </p:spPr>
        <p:txBody>
          <a:bodyPr/>
          <a:lstStyle/>
          <a:p>
            <a:fld id="{1EAC2CE5-9BDD-CA48-9B91-79AE27CC591C}" type="datetimeFigureOut">
              <a:rPr lang="en-US" smtClean="0"/>
              <a:t>6/19/2019</a:t>
            </a:fld>
            <a:endParaRPr lang="en-US"/>
          </a:p>
        </p:txBody>
      </p:sp>
      <p:sp>
        <p:nvSpPr>
          <p:cNvPr id="5" name="Footer Placeholder 4"/>
          <p:cNvSpPr>
            <a:spLocks noGrp="1"/>
          </p:cNvSpPr>
          <p:nvPr>
            <p:ph type="ftr" sz="quarter" idx="11"/>
          </p:nvPr>
        </p:nvSpPr>
        <p:spPr>
          <a:xfrm>
            <a:off x="2182708" y="6272784"/>
            <a:ext cx="6327648" cy="365125"/>
          </a:xfrm>
        </p:spPr>
        <p:txBody>
          <a:bodyPr/>
          <a:lstStyle/>
          <a:p>
            <a:endParaRPr lang="en-US"/>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2AFDBB2C-6313-4E45-8AD2-A60164D7F7AD}" type="slidenum">
              <a:rPr lang="en-US" smtClean="0"/>
              <a:t>‹#›</a:t>
            </a:fld>
            <a:endParaRPr lang="en-US"/>
          </a:p>
        </p:txBody>
      </p:sp>
      <p:pic>
        <p:nvPicPr>
          <p:cNvPr id="11" name="Picture 10">
            <a:extLst>
              <a:ext uri="{FF2B5EF4-FFF2-40B4-BE49-F238E27FC236}">
                <a16:creationId xmlns:a16="http://schemas.microsoft.com/office/drawing/2014/main" id="{5D73542D-C85D-5E40-BD90-D27F99D3C1D9}"/>
              </a:ext>
            </a:extLst>
          </p:cNvPr>
          <p:cNvPicPr>
            <a:picLocks noChangeAspect="1"/>
          </p:cNvPicPr>
          <p:nvPr userDrawn="1"/>
        </p:nvPicPr>
        <p:blipFill>
          <a:blip r:embed="rId6"/>
          <a:stretch>
            <a:fillRect/>
          </a:stretch>
        </p:blipFill>
        <p:spPr>
          <a:xfrm>
            <a:off x="11018520" y="328881"/>
            <a:ext cx="863314" cy="863314"/>
          </a:xfrm>
          <a:prstGeom prst="rect">
            <a:avLst/>
          </a:prstGeom>
        </p:spPr>
      </p:pic>
    </p:spTree>
    <p:extLst>
      <p:ext uri="{BB962C8B-B14F-4D97-AF65-F5344CB8AC3E}">
        <p14:creationId xmlns:p14="http://schemas.microsoft.com/office/powerpoint/2010/main" val="34856211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EAC2CE5-9BDD-CA48-9B91-79AE27CC591C}" type="datetimeFigureOut">
              <a:rPr lang="en-US" smtClean="0"/>
              <a:t>6/19/2019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AFDBB2C-6313-4E45-8AD2-A60164D7F7AD}" type="slidenum">
              <a:rPr lang="en-US" smtClean="0"/>
              <a:t>‹#›</a:t>
            </a:fld>
            <a:endParaRPr lang="en-US"/>
          </a:p>
        </p:txBody>
      </p:sp>
      <p:pic>
        <p:nvPicPr>
          <p:cNvPr id="8" name="Picture 7">
            <a:extLst>
              <a:ext uri="{FF2B5EF4-FFF2-40B4-BE49-F238E27FC236}">
                <a16:creationId xmlns:a16="http://schemas.microsoft.com/office/drawing/2014/main" id="{039A82A2-94D3-F646-8467-4A6DDBB5347F}"/>
              </a:ext>
            </a:extLst>
          </p:cNvPr>
          <p:cNvPicPr>
            <a:picLocks noChangeAspect="1"/>
          </p:cNvPicPr>
          <p:nvPr userDrawn="1"/>
        </p:nvPicPr>
        <p:blipFill>
          <a:blip r:embed="rId2"/>
          <a:stretch>
            <a:fillRect/>
          </a:stretch>
        </p:blipFill>
        <p:spPr>
          <a:xfrm>
            <a:off x="11018520" y="328881"/>
            <a:ext cx="863314" cy="863314"/>
          </a:xfrm>
          <a:prstGeom prst="rect">
            <a:avLst/>
          </a:prstGeom>
        </p:spPr>
      </p:pic>
    </p:spTree>
    <p:extLst>
      <p:ext uri="{BB962C8B-B14F-4D97-AF65-F5344CB8AC3E}">
        <p14:creationId xmlns:p14="http://schemas.microsoft.com/office/powerpoint/2010/main" val="5921203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EAC2CE5-9BDD-CA48-9B91-79AE27CC591C}" type="datetimeFigureOut">
              <a:rPr lang="en-US" smtClean="0"/>
              <a:t>6/19/2019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AFDBB2C-6313-4E45-8AD2-A60164D7F7AD}" type="slidenum">
              <a:rPr lang="en-US" smtClean="0"/>
              <a:t>‹#›</a:t>
            </a:fld>
            <a:endParaRPr lang="en-US"/>
          </a:p>
        </p:txBody>
      </p:sp>
      <p:sp>
        <p:nvSpPr>
          <p:cNvPr id="10" name="Title 9"/>
          <p:cNvSpPr>
            <a:spLocks noGrp="1"/>
          </p:cNvSpPr>
          <p:nvPr>
            <p:ph type="title"/>
          </p:nvPr>
        </p:nvSpPr>
        <p:spPr/>
        <p:txBody>
          <a:bodyPr/>
          <a:lstStyle/>
          <a:p>
            <a:r>
              <a:rPr lang="en-US"/>
              <a:t>Click to edit Master title style</a:t>
            </a:r>
          </a:p>
        </p:txBody>
      </p:sp>
      <p:pic>
        <p:nvPicPr>
          <p:cNvPr id="11" name="Picture 10">
            <a:extLst>
              <a:ext uri="{FF2B5EF4-FFF2-40B4-BE49-F238E27FC236}">
                <a16:creationId xmlns:a16="http://schemas.microsoft.com/office/drawing/2014/main" id="{8F6BB723-28B7-734B-A8C4-DE4F0859D1A4}"/>
              </a:ext>
            </a:extLst>
          </p:cNvPr>
          <p:cNvPicPr>
            <a:picLocks noChangeAspect="1"/>
          </p:cNvPicPr>
          <p:nvPr userDrawn="1"/>
        </p:nvPicPr>
        <p:blipFill>
          <a:blip r:embed="rId2"/>
          <a:stretch>
            <a:fillRect/>
          </a:stretch>
        </p:blipFill>
        <p:spPr>
          <a:xfrm>
            <a:off x="11018520" y="328881"/>
            <a:ext cx="863314" cy="863314"/>
          </a:xfrm>
          <a:prstGeom prst="rect">
            <a:avLst/>
          </a:prstGeom>
        </p:spPr>
      </p:pic>
    </p:spTree>
    <p:extLst>
      <p:ext uri="{BB962C8B-B14F-4D97-AF65-F5344CB8AC3E}">
        <p14:creationId xmlns:p14="http://schemas.microsoft.com/office/powerpoint/2010/main" val="41201805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1EAC2CE5-9BDD-CA48-9B91-79AE27CC591C}" type="datetimeFigureOut">
              <a:rPr lang="en-US" smtClean="0"/>
              <a:t>6/19/2019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AFDBB2C-6313-4E45-8AD2-A60164D7F7AD}" type="slidenum">
              <a:rPr lang="en-US" smtClean="0"/>
              <a:t>‹#›</a:t>
            </a:fld>
            <a:endParaRPr lang="en-US"/>
          </a:p>
        </p:txBody>
      </p:sp>
      <p:sp>
        <p:nvSpPr>
          <p:cNvPr id="6" name="Title 5"/>
          <p:cNvSpPr>
            <a:spLocks noGrp="1"/>
          </p:cNvSpPr>
          <p:nvPr>
            <p:ph type="title"/>
          </p:nvPr>
        </p:nvSpPr>
        <p:spPr>
          <a:xfrm>
            <a:off x="1069848" y="484632"/>
            <a:ext cx="10058400" cy="707563"/>
          </a:xfrm>
        </p:spPr>
        <p:txBody>
          <a:bodyPr/>
          <a:lstStyle/>
          <a:p>
            <a:r>
              <a:rPr lang="en-US"/>
              <a:t>Click to edit Master title style</a:t>
            </a:r>
          </a:p>
        </p:txBody>
      </p:sp>
      <p:pic>
        <p:nvPicPr>
          <p:cNvPr id="7" name="Picture 6">
            <a:extLst>
              <a:ext uri="{FF2B5EF4-FFF2-40B4-BE49-F238E27FC236}">
                <a16:creationId xmlns:a16="http://schemas.microsoft.com/office/drawing/2014/main" id="{17F9397C-A963-814B-A112-D52441E395B4}"/>
              </a:ext>
            </a:extLst>
          </p:cNvPr>
          <p:cNvPicPr>
            <a:picLocks noChangeAspect="1"/>
          </p:cNvPicPr>
          <p:nvPr userDrawn="1"/>
        </p:nvPicPr>
        <p:blipFill>
          <a:blip r:embed="rId2"/>
          <a:stretch>
            <a:fillRect/>
          </a:stretch>
        </p:blipFill>
        <p:spPr>
          <a:xfrm>
            <a:off x="11018520" y="328881"/>
            <a:ext cx="863314" cy="863314"/>
          </a:xfrm>
          <a:prstGeom prst="rect">
            <a:avLst/>
          </a:prstGeom>
        </p:spPr>
      </p:pic>
      <p:sp>
        <p:nvSpPr>
          <p:cNvPr id="8" name="Text Placeholder 2">
            <a:extLst>
              <a:ext uri="{FF2B5EF4-FFF2-40B4-BE49-F238E27FC236}">
                <a16:creationId xmlns:a16="http://schemas.microsoft.com/office/drawing/2014/main" id="{D1F9D9FB-F9DA-8B45-86DA-9641D3342250}"/>
              </a:ext>
            </a:extLst>
          </p:cNvPr>
          <p:cNvSpPr>
            <a:spLocks noGrp="1"/>
          </p:cNvSpPr>
          <p:nvPr>
            <p:ph type="body" idx="1"/>
          </p:nvPr>
        </p:nvSpPr>
        <p:spPr>
          <a:xfrm>
            <a:off x="1069848" y="5632704"/>
            <a:ext cx="10168128"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Tree>
    <p:extLst>
      <p:ext uri="{BB962C8B-B14F-4D97-AF65-F5344CB8AC3E}">
        <p14:creationId xmlns:p14="http://schemas.microsoft.com/office/powerpoint/2010/main" val="39424514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EAC2CE5-9BDD-CA48-9B91-79AE27CC591C}" type="datetimeFigureOut">
              <a:rPr lang="en-US" smtClean="0"/>
              <a:t>6/19/2019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AFDBB2C-6313-4E45-8AD2-A60164D7F7AD}" type="slidenum">
              <a:rPr lang="en-US" smtClean="0"/>
              <a:t>‹#›</a:t>
            </a:fld>
            <a:endParaRPr lang="en-US"/>
          </a:p>
        </p:txBody>
      </p:sp>
      <p:pic>
        <p:nvPicPr>
          <p:cNvPr id="5" name="Picture 4">
            <a:extLst>
              <a:ext uri="{FF2B5EF4-FFF2-40B4-BE49-F238E27FC236}">
                <a16:creationId xmlns:a16="http://schemas.microsoft.com/office/drawing/2014/main" id="{5D486414-C8AC-C644-BFC1-2B62EF8109CD}"/>
              </a:ext>
            </a:extLst>
          </p:cNvPr>
          <p:cNvPicPr>
            <a:picLocks noChangeAspect="1"/>
          </p:cNvPicPr>
          <p:nvPr userDrawn="1"/>
        </p:nvPicPr>
        <p:blipFill>
          <a:blip r:embed="rId2"/>
          <a:stretch>
            <a:fillRect/>
          </a:stretch>
        </p:blipFill>
        <p:spPr>
          <a:xfrm>
            <a:off x="11018520" y="328881"/>
            <a:ext cx="863314" cy="863314"/>
          </a:xfrm>
          <a:prstGeom prst="rect">
            <a:avLst/>
          </a:prstGeom>
        </p:spPr>
      </p:pic>
      <p:sp>
        <p:nvSpPr>
          <p:cNvPr id="6" name="Text Placeholder 2">
            <a:extLst>
              <a:ext uri="{FF2B5EF4-FFF2-40B4-BE49-F238E27FC236}">
                <a16:creationId xmlns:a16="http://schemas.microsoft.com/office/drawing/2014/main" id="{9E8CF475-C84E-E945-8657-B059745FF501}"/>
              </a:ext>
            </a:extLst>
          </p:cNvPr>
          <p:cNvSpPr>
            <a:spLocks noGrp="1"/>
          </p:cNvSpPr>
          <p:nvPr>
            <p:ph type="body" idx="1"/>
          </p:nvPr>
        </p:nvSpPr>
        <p:spPr>
          <a:xfrm>
            <a:off x="1088136" y="5632704"/>
            <a:ext cx="1014984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Tree>
    <p:extLst>
      <p:ext uri="{BB962C8B-B14F-4D97-AF65-F5344CB8AC3E}">
        <p14:creationId xmlns:p14="http://schemas.microsoft.com/office/powerpoint/2010/main" val="21575644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549640" y="1235298"/>
            <a:ext cx="3200400" cy="1187862"/>
          </a:xfrm>
        </p:spPr>
        <p:txBody>
          <a:bodyPr anchor="b">
            <a:normAutofit/>
          </a:bodyPr>
          <a:lstStyle>
            <a:lvl1pPr>
              <a:defRPr sz="3200" b="1"/>
            </a:lvl1pPr>
          </a:lstStyle>
          <a:p>
            <a:endParaRPr lang="en-US"/>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1EAC2CE5-9BDD-CA48-9B91-79AE27CC591C}" type="datetimeFigureOut">
              <a:rPr lang="en-US" smtClean="0"/>
              <a:t>6/19/2019</a:t>
            </a:fld>
            <a:endParaRPr lang="en-US"/>
          </a:p>
        </p:txBody>
      </p:sp>
      <p:sp>
        <p:nvSpPr>
          <p:cNvPr id="6" name="Footer Placeholder 5"/>
          <p:cNvSpPr>
            <a:spLocks noGrp="1"/>
          </p:cNvSpPr>
          <p:nvPr>
            <p:ph type="ftr" sz="quarter" idx="11"/>
          </p:nvPr>
        </p:nvSpPr>
        <p:spPr/>
        <p:txBody>
          <a:bodyPr/>
          <a:lstStyle/>
          <a:p>
            <a:endParaRPr lang="en-US"/>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Rockwell Extra Bold" pitchFamily="18" charset="0"/>
                <a:ea typeface="+mn-ea"/>
                <a:cs typeface="+mn-cs"/>
              </a:endParaRPr>
            </a:p>
          </p:txBody>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7" name="Slide Number Placeholder 6"/>
          <p:cNvSpPr>
            <a:spLocks noGrp="1"/>
          </p:cNvSpPr>
          <p:nvPr>
            <p:ph type="sldNum" sz="quarter" idx="12"/>
          </p:nvPr>
        </p:nvSpPr>
        <p:spPr/>
        <p:txBody>
          <a:bodyPr/>
          <a:lstStyle/>
          <a:p>
            <a:fld id="{2AFDBB2C-6313-4E45-8AD2-A60164D7F7AD}" type="slidenum">
              <a:rPr lang="en-US" smtClean="0"/>
              <a:t>‹#›</a:t>
            </a:fld>
            <a:endParaRPr lang="en-US"/>
          </a:p>
        </p:txBody>
      </p:sp>
      <p:pic>
        <p:nvPicPr>
          <p:cNvPr id="12" name="Picture 11">
            <a:extLst>
              <a:ext uri="{FF2B5EF4-FFF2-40B4-BE49-F238E27FC236}">
                <a16:creationId xmlns:a16="http://schemas.microsoft.com/office/drawing/2014/main" id="{4C5F8832-DEAD-1646-ABD3-D0DBF6587D94}"/>
              </a:ext>
            </a:extLst>
          </p:cNvPr>
          <p:cNvPicPr>
            <a:picLocks noChangeAspect="1"/>
          </p:cNvPicPr>
          <p:nvPr userDrawn="1"/>
        </p:nvPicPr>
        <p:blipFill>
          <a:blip r:embed="rId6"/>
          <a:stretch>
            <a:fillRect/>
          </a:stretch>
        </p:blipFill>
        <p:spPr>
          <a:xfrm>
            <a:off x="11018520" y="328881"/>
            <a:ext cx="863314" cy="863314"/>
          </a:xfrm>
          <a:prstGeom prst="rect">
            <a:avLst/>
          </a:prstGeom>
        </p:spPr>
      </p:pic>
    </p:spTree>
    <p:extLst>
      <p:ext uri="{BB962C8B-B14F-4D97-AF65-F5344CB8AC3E}">
        <p14:creationId xmlns:p14="http://schemas.microsoft.com/office/powerpoint/2010/main" val="12660839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549640" y="1235298"/>
            <a:ext cx="3200400" cy="1187862"/>
          </a:xfrm>
        </p:spPr>
        <p:txBody>
          <a:bodyPr anchor="b">
            <a:normAutofit/>
          </a:bodyPr>
          <a:lstStyle>
            <a:lvl1pPr>
              <a:defRPr sz="3200" b="1"/>
            </a:lvl1pPr>
          </a:lstStyle>
          <a:p>
            <a:endParaRPr lang="en-US"/>
          </a:p>
        </p:txBody>
      </p:sp>
      <p:sp>
        <p:nvSpPr>
          <p:cNvPr id="3" name="Picture Placeholder 2"/>
          <p:cNvSpPr>
            <a:spLocks noGrp="1"/>
          </p:cNvSpPr>
          <p:nvPr>
            <p:ph type="pic" idx="1"/>
          </p:nvPr>
        </p:nvSpPr>
        <p:spPr>
          <a:xfrm>
            <a:off x="0" y="0"/>
            <a:ext cx="8303740" cy="6858000"/>
          </a:xfrm>
          <a:solidFill>
            <a:schemeClr val="tx2">
              <a:lumMod val="20000"/>
              <a:lumOff val="80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1EAC2CE5-9BDD-CA48-9B91-79AE27CC591C}" type="datetimeFigureOut">
              <a:rPr lang="en-US" smtClean="0"/>
              <a:t>6/19/2019</a:t>
            </a:fld>
            <a:endParaRPr lang="en-US"/>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7" name="Slide Number Placeholder 6"/>
          <p:cNvSpPr>
            <a:spLocks noGrp="1"/>
          </p:cNvSpPr>
          <p:nvPr>
            <p:ph type="sldNum" sz="quarter" idx="12"/>
          </p:nvPr>
        </p:nvSpPr>
        <p:spPr/>
        <p:txBody>
          <a:bodyPr/>
          <a:lstStyle/>
          <a:p>
            <a:fld id="{2AFDBB2C-6313-4E45-8AD2-A60164D7F7AD}" type="slidenum">
              <a:rPr lang="en-US" smtClean="0"/>
              <a:t>‹#›</a:t>
            </a:fld>
            <a:endParaRPr lang="en-US"/>
          </a:p>
        </p:txBody>
      </p:sp>
      <p:pic>
        <p:nvPicPr>
          <p:cNvPr id="12" name="Picture 11">
            <a:extLst>
              <a:ext uri="{FF2B5EF4-FFF2-40B4-BE49-F238E27FC236}">
                <a16:creationId xmlns:a16="http://schemas.microsoft.com/office/drawing/2014/main" id="{94039DB7-9A38-784E-BEA9-8384A1A0B86B}"/>
              </a:ext>
            </a:extLst>
          </p:cNvPr>
          <p:cNvPicPr>
            <a:picLocks noChangeAspect="1"/>
          </p:cNvPicPr>
          <p:nvPr userDrawn="1"/>
        </p:nvPicPr>
        <p:blipFill>
          <a:blip r:embed="rId6"/>
          <a:stretch>
            <a:fillRect/>
          </a:stretch>
        </p:blipFill>
        <p:spPr>
          <a:xfrm>
            <a:off x="11018520" y="328881"/>
            <a:ext cx="863314" cy="863314"/>
          </a:xfrm>
          <a:prstGeom prst="rect">
            <a:avLst/>
          </a:prstGeom>
        </p:spPr>
      </p:pic>
    </p:spTree>
    <p:extLst>
      <p:ext uri="{BB962C8B-B14F-4D97-AF65-F5344CB8AC3E}">
        <p14:creationId xmlns:p14="http://schemas.microsoft.com/office/powerpoint/2010/main" val="27499064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EAC2CE5-9BDD-CA48-9B91-79AE27CC591C}" type="datetimeFigureOut">
              <a:rPr lang="en-US" smtClean="0"/>
              <a:t>6/19/2019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FDBB2C-6313-4E45-8AD2-A60164D7F7AD}" type="slidenum">
              <a:rPr lang="en-US" smtClean="0"/>
              <a:t>‹#›</a:t>
            </a:fld>
            <a:endParaRPr lang="en-US"/>
          </a:p>
        </p:txBody>
      </p:sp>
      <p:pic>
        <p:nvPicPr>
          <p:cNvPr id="7" name="Picture 6">
            <a:extLst>
              <a:ext uri="{FF2B5EF4-FFF2-40B4-BE49-F238E27FC236}">
                <a16:creationId xmlns:a16="http://schemas.microsoft.com/office/drawing/2014/main" id="{844C6639-187F-CC48-8357-404CB127D107}"/>
              </a:ext>
            </a:extLst>
          </p:cNvPr>
          <p:cNvPicPr>
            <a:picLocks noChangeAspect="1"/>
          </p:cNvPicPr>
          <p:nvPr userDrawn="1"/>
        </p:nvPicPr>
        <p:blipFill>
          <a:blip r:embed="rId2"/>
          <a:stretch>
            <a:fillRect/>
          </a:stretch>
        </p:blipFill>
        <p:spPr>
          <a:xfrm>
            <a:off x="11018520" y="328881"/>
            <a:ext cx="863314" cy="863314"/>
          </a:xfrm>
          <a:prstGeom prst="rect">
            <a:avLst/>
          </a:prstGeom>
        </p:spPr>
      </p:pic>
    </p:spTree>
    <p:extLst>
      <p:ext uri="{BB962C8B-B14F-4D97-AF65-F5344CB8AC3E}">
        <p14:creationId xmlns:p14="http://schemas.microsoft.com/office/powerpoint/2010/main" val="10828500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2_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EAC2CE5-9BDD-CA48-9B91-79AE27CC591C}" type="datetimeFigureOut">
              <a:rPr lang="en-US" smtClean="0"/>
              <a:t>6/19/2019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FDBB2C-6313-4E45-8AD2-A60164D7F7AD}" type="slidenum">
              <a:rPr lang="en-US" smtClean="0"/>
              <a:t>‹#›</a:t>
            </a:fld>
            <a:endParaRPr lang="en-US"/>
          </a:p>
        </p:txBody>
      </p:sp>
      <p:pic>
        <p:nvPicPr>
          <p:cNvPr id="7" name="Picture 6">
            <a:extLst>
              <a:ext uri="{FF2B5EF4-FFF2-40B4-BE49-F238E27FC236}">
                <a16:creationId xmlns:a16="http://schemas.microsoft.com/office/drawing/2014/main" id="{C332B795-899B-1341-9CA2-31BC1AEBA142}"/>
              </a:ext>
            </a:extLst>
          </p:cNvPr>
          <p:cNvPicPr>
            <a:picLocks noChangeAspect="1"/>
          </p:cNvPicPr>
          <p:nvPr userDrawn="1"/>
        </p:nvPicPr>
        <p:blipFill>
          <a:blip r:embed="rId2"/>
          <a:stretch>
            <a:fillRect/>
          </a:stretch>
        </p:blipFill>
        <p:spPr>
          <a:xfrm>
            <a:off x="11018520" y="328881"/>
            <a:ext cx="863314" cy="863314"/>
          </a:xfrm>
          <a:prstGeom prst="rect">
            <a:avLst/>
          </a:prstGeom>
        </p:spPr>
      </p:pic>
    </p:spTree>
    <p:extLst>
      <p:ext uri="{BB962C8B-B14F-4D97-AF65-F5344CB8AC3E}">
        <p14:creationId xmlns:p14="http://schemas.microsoft.com/office/powerpoint/2010/main" val="16334196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EAC2CE5-9BDD-CA48-9B91-79AE27CC591C}" type="datetimeFigureOut">
              <a:rPr lang="en-US" smtClean="0"/>
              <a:t>6/19/2019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FDBB2C-6313-4E45-8AD2-A60164D7F7AD}" type="slidenum">
              <a:rPr lang="en-US" smtClean="0"/>
              <a:t>‹#›</a:t>
            </a:fld>
            <a:endParaRPr lang="en-US"/>
          </a:p>
        </p:txBody>
      </p:sp>
      <p:pic>
        <p:nvPicPr>
          <p:cNvPr id="7" name="Picture 6">
            <a:extLst>
              <a:ext uri="{FF2B5EF4-FFF2-40B4-BE49-F238E27FC236}">
                <a16:creationId xmlns:a16="http://schemas.microsoft.com/office/drawing/2014/main" id="{BC27E300-1637-184A-B7C0-0F8B568480EA}"/>
              </a:ext>
            </a:extLst>
          </p:cNvPr>
          <p:cNvPicPr>
            <a:picLocks noChangeAspect="1"/>
          </p:cNvPicPr>
          <p:nvPr userDrawn="1"/>
        </p:nvPicPr>
        <p:blipFill>
          <a:blip r:embed="rId2"/>
          <a:stretch>
            <a:fillRect/>
          </a:stretch>
        </p:blipFill>
        <p:spPr>
          <a:xfrm>
            <a:off x="11018520" y="328881"/>
            <a:ext cx="863314" cy="863314"/>
          </a:xfrm>
          <a:prstGeom prst="rect">
            <a:avLst/>
          </a:prstGeom>
        </p:spPr>
      </p:pic>
    </p:spTree>
    <p:extLst>
      <p:ext uri="{BB962C8B-B14F-4D97-AF65-F5344CB8AC3E}">
        <p14:creationId xmlns:p14="http://schemas.microsoft.com/office/powerpoint/2010/main" val="28183004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microsoft.com/office/2007/relationships/hdphoto" Target="../media/hdphoto1.wdp"/><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1EAC2CE5-9BDD-CA48-9B91-79AE27CC591C}" type="datetimeFigureOut">
              <a:rPr lang="en-US" smtClean="0"/>
              <a:t>6/19/2019</a:t>
            </a:fld>
            <a:endParaRPr lang="en-US"/>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4">
                <a:duotone>
                  <a:schemeClr val="accent1">
                    <a:shade val="45000"/>
                    <a:satMod val="135000"/>
                  </a:schemeClr>
                  <a:prstClr val="white"/>
                </a:duotone>
                <a:extLst>
                  <a:ext uri="{BEBA8EAE-BF5A-486C-A8C5-ECC9F3942E4B}">
                    <a14:imgProps xmlns:a14="http://schemas.microsoft.com/office/drawing/2010/main">
                      <a14:imgLayer r:embed="rId1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Rockwell Extra Bold" pitchFamily="18" charset="0"/>
                <a:ea typeface="+mn-ea"/>
                <a:cs typeface="+mn-cs"/>
              </a:endParaRPr>
            </a:p>
          </p:txBody>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2AFDBB2C-6313-4E45-8AD2-A60164D7F7AD}" type="slidenum">
              <a:rPr lang="en-US" smtClean="0"/>
              <a:t>‹#›</a:t>
            </a:fld>
            <a:endParaRPr lang="en-US"/>
          </a:p>
        </p:txBody>
      </p:sp>
    </p:spTree>
    <p:extLst>
      <p:ext uri="{BB962C8B-B14F-4D97-AF65-F5344CB8AC3E}">
        <p14:creationId xmlns:p14="http://schemas.microsoft.com/office/powerpoint/2010/main" val="4099691157"/>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4" r:id="rId11"/>
    <p:sldLayoutId id="2147483712" r:id="rId12"/>
  </p:sldLayoutIdLst>
  <p:txStyles>
    <p:titleStyle>
      <a:lvl1pPr algn="l" defTabSz="914400" rtl="0" eaLnBrk="1" latinLnBrk="0" hangingPunct="1">
        <a:lnSpc>
          <a:spcPct val="90000"/>
        </a:lnSpc>
        <a:spcBef>
          <a:spcPct val="0"/>
        </a:spcBef>
        <a:buNone/>
        <a:defRPr sz="5400" kern="1200" cap="all" baseline="0">
          <a:blipFill>
            <a:blip r:embed="rId16">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6.jpeg"/><Relationship Id="rId7"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8.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3.png"/><Relationship Id="rId9" Type="http://schemas.openxmlformats.org/officeDocument/2006/relationships/image" Target="../media/image11.jpeg"/></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8.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hyperlink" Target="https://www.heacademy.ac.uk/system/files/inclusive_teaching_and_learning_in_he_synthesis_200410_0.pdf" TargetMode="External"/><Relationship Id="rId2" Type="http://schemas.openxmlformats.org/officeDocument/2006/relationships/hyperlink" Target="http://www.hefce.ac.uk" TargetMode="Externa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51560" y="1289983"/>
            <a:ext cx="9966960" cy="3035808"/>
          </a:xfrm>
        </p:spPr>
        <p:txBody>
          <a:bodyPr/>
          <a:lstStyle/>
          <a:p>
            <a:pPr>
              <a:lnSpc>
                <a:spcPct val="100000"/>
              </a:lnSpc>
            </a:pPr>
            <a:r>
              <a:rPr lang="en-GB" sz="3200" cap="none">
                <a:latin typeface="Arial"/>
                <a:cs typeface="Arial"/>
              </a:rPr>
              <a:t>Learning By Doing: </a:t>
            </a:r>
            <a:br>
              <a:rPr lang="en-GB" sz="3200" cap="none">
                <a:latin typeface="Arial"/>
                <a:cs typeface="Arial"/>
              </a:rPr>
            </a:br>
            <a:br>
              <a:rPr lang="en-GB" sz="3200" cap="none">
                <a:latin typeface="Arial"/>
                <a:cs typeface="Arial"/>
              </a:rPr>
            </a:br>
            <a:r>
              <a:rPr lang="en-GB" sz="3200" cap="none">
                <a:latin typeface="Arial"/>
                <a:cs typeface="Arial"/>
              </a:rPr>
              <a:t>Experiments In Alternative Assessment </a:t>
            </a:r>
            <a:br>
              <a:rPr lang="en-GB" sz="3200" cap="none">
                <a:latin typeface="Arial"/>
                <a:cs typeface="Arial"/>
              </a:rPr>
            </a:br>
            <a:r>
              <a:rPr lang="en-GB" sz="3200" cap="none">
                <a:latin typeface="Arial"/>
                <a:cs typeface="Arial"/>
              </a:rPr>
              <a:t>At The Arts University, Bournemouth.</a:t>
            </a:r>
            <a:endParaRPr lang="en-US" sz="3200" cap="none">
              <a:latin typeface="Arial"/>
              <a:cs typeface="Arial"/>
            </a:endParaRPr>
          </a:p>
        </p:txBody>
      </p:sp>
      <p:sp>
        <p:nvSpPr>
          <p:cNvPr id="4" name="TextBox 3">
            <a:extLst>
              <a:ext uri="{FF2B5EF4-FFF2-40B4-BE49-F238E27FC236}">
                <a16:creationId xmlns:a16="http://schemas.microsoft.com/office/drawing/2014/main" id="{8F9ED5EB-CB8C-614A-972A-3E12901AD367}"/>
              </a:ext>
            </a:extLst>
          </p:cNvPr>
          <p:cNvSpPr txBox="1"/>
          <p:nvPr/>
        </p:nvSpPr>
        <p:spPr>
          <a:xfrm>
            <a:off x="1051560" y="5074920"/>
            <a:ext cx="10256520" cy="1477328"/>
          </a:xfrm>
          <a:prstGeom prst="rect">
            <a:avLst/>
          </a:prstGeom>
          <a:noFill/>
        </p:spPr>
        <p:txBody>
          <a:bodyPr wrap="square" rtlCol="0">
            <a:spAutoFit/>
          </a:bodyPr>
          <a:lstStyle/>
          <a:p>
            <a:r>
              <a:rPr lang="en-US" err="1">
                <a:latin typeface="Arial" panose="020B0604020202020204" pitchFamily="34" charset="0"/>
                <a:cs typeface="Arial" panose="020B0604020202020204" pitchFamily="34" charset="0"/>
              </a:rPr>
              <a:t>Dr</a:t>
            </a:r>
            <a:r>
              <a:rPr lang="en-US">
                <a:latin typeface="Arial" panose="020B0604020202020204" pitchFamily="34" charset="0"/>
                <a:cs typeface="Arial" panose="020B0604020202020204" pitchFamily="34" charset="0"/>
              </a:rPr>
              <a:t> Steven White:  </a:t>
            </a:r>
            <a:r>
              <a:rPr lang="en-GB">
                <a:latin typeface="Arial" panose="020B0604020202020204" pitchFamily="34" charset="0"/>
                <a:cs typeface="Arial" panose="020B0604020202020204" pitchFamily="34" charset="0"/>
              </a:rPr>
              <a:t>Academic Practice and Development Manager</a:t>
            </a:r>
          </a:p>
          <a:p>
            <a:endParaRPr lang="en-GB">
              <a:latin typeface="Arial" panose="020B0604020202020204" pitchFamily="34" charset="0"/>
              <a:cs typeface="Arial" panose="020B0604020202020204" pitchFamily="34" charset="0"/>
            </a:endParaRPr>
          </a:p>
          <a:p>
            <a:r>
              <a:rPr lang="en-US" err="1">
                <a:latin typeface="Arial" panose="020B0604020202020204" pitchFamily="34" charset="0"/>
                <a:cs typeface="Arial" panose="020B0604020202020204" pitchFamily="34" charset="0"/>
              </a:rPr>
              <a:t>Dr</a:t>
            </a:r>
            <a:r>
              <a:rPr lang="en-US">
                <a:latin typeface="Arial" panose="020B0604020202020204" pitchFamily="34" charset="0"/>
                <a:cs typeface="Arial" panose="020B0604020202020204" pitchFamily="34" charset="0"/>
              </a:rPr>
              <a:t> Jon Croose: Senior Lecturer, Contextual Studies, BA Hons Costume with Performance Design</a:t>
            </a:r>
          </a:p>
          <a:p>
            <a:endParaRPr lang="en-US">
              <a:latin typeface="Arial" panose="020B0604020202020204" pitchFamily="34" charset="0"/>
              <a:cs typeface="Arial" panose="020B0604020202020204" pitchFamily="34" charset="0"/>
            </a:endParaRPr>
          </a:p>
          <a:p>
            <a:r>
              <a:rPr lang="en-US">
                <a:latin typeface="Arial" panose="020B0604020202020204" pitchFamily="34" charset="0"/>
                <a:cs typeface="Arial" panose="020B0604020202020204" pitchFamily="34" charset="0"/>
              </a:rPr>
              <a:t>Arts University Bournemouth</a:t>
            </a:r>
          </a:p>
        </p:txBody>
      </p:sp>
    </p:spTree>
    <p:extLst>
      <p:ext uri="{BB962C8B-B14F-4D97-AF65-F5344CB8AC3E}">
        <p14:creationId xmlns:p14="http://schemas.microsoft.com/office/powerpoint/2010/main" val="11366910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718EDA6-191D-054B-911A-527817874D31}"/>
              </a:ext>
            </a:extLst>
          </p:cNvPr>
          <p:cNvSpPr>
            <a:spLocks noGrp="1"/>
          </p:cNvSpPr>
          <p:nvPr>
            <p:ph type="title"/>
          </p:nvPr>
        </p:nvSpPr>
        <p:spPr>
          <a:xfrm>
            <a:off x="8738462" y="2939829"/>
            <a:ext cx="3321457" cy="976613"/>
          </a:xfrm>
        </p:spPr>
        <p:txBody>
          <a:bodyPr anchor="t">
            <a:normAutofit/>
          </a:bodyPr>
          <a:lstStyle/>
          <a:p>
            <a:r>
              <a:rPr lang="en-US"/>
              <a:t>Workshop Aims</a:t>
            </a:r>
          </a:p>
        </p:txBody>
      </p:sp>
      <p:sp>
        <p:nvSpPr>
          <p:cNvPr id="6" name="Rectangle 5"/>
          <p:cNvSpPr/>
          <p:nvPr/>
        </p:nvSpPr>
        <p:spPr>
          <a:xfrm>
            <a:off x="408745" y="1377955"/>
            <a:ext cx="7233920" cy="5430076"/>
          </a:xfrm>
          <a:prstGeom prst="rect">
            <a:avLst/>
          </a:prstGeom>
        </p:spPr>
        <p:txBody>
          <a:bodyPr wrap="square" anchor="t">
            <a:spAutoFit/>
          </a:bodyPr>
          <a:lstStyle/>
          <a:p>
            <a:pPr marL="285750" indent="-285750" algn="just">
              <a:lnSpc>
                <a:spcPct val="107000"/>
              </a:lnSpc>
              <a:spcAft>
                <a:spcPts val="800"/>
              </a:spcAft>
              <a:buFont typeface="Arial" panose="020B0604020202020204" pitchFamily="34" charset="0"/>
              <a:buChar char="•"/>
            </a:pPr>
            <a:r>
              <a:rPr lang="en-GB" sz="2400">
                <a:latin typeface="Arial"/>
                <a:cs typeface="Arial"/>
              </a:rPr>
              <a:t>Consider the notion of ‘alternative assessment’ as ethics and practice.</a:t>
            </a:r>
          </a:p>
          <a:p>
            <a:pPr marL="285750" indent="-285750" algn="just">
              <a:lnSpc>
                <a:spcPct val="107000"/>
              </a:lnSpc>
              <a:spcAft>
                <a:spcPts val="800"/>
              </a:spcAft>
              <a:buFont typeface="Arial" panose="020B0604020202020204" pitchFamily="34" charset="0"/>
              <a:buChar char="•"/>
            </a:pPr>
            <a:endParaRPr lang="en-GB" sz="2400" dirty="0">
              <a:latin typeface="Arial" panose="020B0604020202020204" pitchFamily="34" charset="0"/>
              <a:cs typeface="Arial" panose="020B0604020202020204" pitchFamily="34" charset="0"/>
            </a:endParaRPr>
          </a:p>
          <a:p>
            <a:pPr marL="285750" indent="-285750" algn="just">
              <a:lnSpc>
                <a:spcPct val="107000"/>
              </a:lnSpc>
              <a:spcAft>
                <a:spcPts val="800"/>
              </a:spcAft>
              <a:buFont typeface="Arial" panose="020B0604020202020204" pitchFamily="34" charset="0"/>
              <a:buChar char="•"/>
            </a:pPr>
            <a:r>
              <a:rPr lang="en-GB" sz="2400">
                <a:latin typeface="Arial"/>
                <a:cs typeface="Arial"/>
              </a:rPr>
              <a:t>Share experiences from our experiments with alternative assessment. </a:t>
            </a:r>
          </a:p>
          <a:p>
            <a:pPr marL="285750" indent="-285750" algn="just">
              <a:lnSpc>
                <a:spcPct val="107000"/>
              </a:lnSpc>
              <a:spcAft>
                <a:spcPts val="800"/>
              </a:spcAft>
              <a:buFont typeface="Arial" panose="020B0604020202020204" pitchFamily="34" charset="0"/>
              <a:buChar char="•"/>
            </a:pPr>
            <a:endParaRPr lang="en-GB" sz="2400" dirty="0">
              <a:latin typeface="Arial" panose="020B0604020202020204" pitchFamily="34" charset="0"/>
              <a:cs typeface="Arial" panose="020B0604020202020204" pitchFamily="34" charset="0"/>
            </a:endParaRPr>
          </a:p>
          <a:p>
            <a:pPr marL="285750" indent="-285750" algn="just">
              <a:lnSpc>
                <a:spcPct val="107000"/>
              </a:lnSpc>
              <a:spcAft>
                <a:spcPts val="800"/>
              </a:spcAft>
              <a:buFont typeface="Arial" panose="020B0604020202020204" pitchFamily="34" charset="0"/>
              <a:buChar char="•"/>
            </a:pPr>
            <a:r>
              <a:rPr lang="en-GB" sz="2400">
                <a:latin typeface="Arial"/>
                <a:ea typeface="Calibri" panose="020F0502020204030204" pitchFamily="34" charset="0"/>
                <a:cs typeface="Times New Roman"/>
              </a:rPr>
              <a:t>Discuss the benefits and challenges of alternative assessment processes.</a:t>
            </a:r>
            <a:endParaRPr lang="en-GB" sz="2400" dirty="0">
              <a:latin typeface="Arial" panose="020B0604020202020204" pitchFamily="34" charset="0"/>
              <a:ea typeface="Calibri" panose="020F0502020204030204" pitchFamily="34" charset="0"/>
              <a:cs typeface="Times New Roman" panose="02020603050405020304" pitchFamily="18" charset="0"/>
            </a:endParaRPr>
          </a:p>
          <a:p>
            <a:pPr marL="285750" indent="-285750" algn="just">
              <a:lnSpc>
                <a:spcPct val="107000"/>
              </a:lnSpc>
              <a:spcAft>
                <a:spcPts val="800"/>
              </a:spcAft>
              <a:buFont typeface="Arial" panose="020B0604020202020204" pitchFamily="34" charset="0"/>
              <a:buChar char="•"/>
            </a:pPr>
            <a:endParaRPr lang="en-GB" sz="2400" dirty="0">
              <a:latin typeface="Arial" panose="020B0604020202020204" pitchFamily="34" charset="0"/>
              <a:ea typeface="Calibri" panose="020F0502020204030204" pitchFamily="34" charset="0"/>
              <a:cs typeface="Times New Roman" panose="02020603050405020304" pitchFamily="18" charset="0"/>
            </a:endParaRPr>
          </a:p>
          <a:p>
            <a:pPr marL="285750" indent="-285750" algn="just">
              <a:lnSpc>
                <a:spcPct val="107000"/>
              </a:lnSpc>
              <a:spcAft>
                <a:spcPts val="800"/>
              </a:spcAft>
              <a:buFont typeface="Arial" panose="020B0604020202020204" pitchFamily="34" charset="0"/>
              <a:buChar char="•"/>
            </a:pPr>
            <a:r>
              <a:rPr lang="en-GB" sz="2400">
                <a:latin typeface="Arial"/>
                <a:ea typeface="Calibri" panose="020F0502020204030204" pitchFamily="34" charset="0"/>
                <a:cs typeface="Times New Roman"/>
              </a:rPr>
              <a:t>Facilitate discussion and further the development of your own ideas for alternative assessment in your individual learning environments.   </a:t>
            </a:r>
            <a:endParaRPr lang="en-GB" sz="2400">
              <a:effectLst/>
              <a:latin typeface="Calibri"/>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765349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8808720" y="2448560"/>
            <a:ext cx="3017520" cy="1772920"/>
          </a:xfrm>
        </p:spPr>
        <p:txBody>
          <a:bodyPr>
            <a:normAutofit/>
          </a:bodyPr>
          <a:lstStyle/>
          <a:p>
            <a:r>
              <a:rPr lang="en-GB">
                <a:cs typeface="Times New Roman"/>
              </a:rPr>
              <a:t>TASK 1: Definition(s)</a:t>
            </a:r>
          </a:p>
        </p:txBody>
      </p:sp>
      <p:sp>
        <p:nvSpPr>
          <p:cNvPr id="2" name="TextBox 1">
            <a:extLst>
              <a:ext uri="{FF2B5EF4-FFF2-40B4-BE49-F238E27FC236}">
                <a16:creationId xmlns:a16="http://schemas.microsoft.com/office/drawing/2014/main" id="{59EE080F-88CC-4DF7-A391-DBB4D5D89D67}"/>
              </a:ext>
            </a:extLst>
          </p:cNvPr>
          <p:cNvSpPr txBox="1"/>
          <p:nvPr/>
        </p:nvSpPr>
        <p:spPr>
          <a:xfrm>
            <a:off x="949036" y="660400"/>
            <a:ext cx="6957290"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a:latin typeface="Arial"/>
              </a:rPr>
              <a:t>What's your understanding of alternative assessment? </a:t>
            </a:r>
            <a:endParaRPr lang="en-US" sz="2400">
              <a:latin typeface="Arial"/>
              <a:cs typeface="Arial"/>
            </a:endParaRPr>
          </a:p>
        </p:txBody>
      </p:sp>
    </p:spTree>
    <p:extLst>
      <p:ext uri="{BB962C8B-B14F-4D97-AF65-F5344CB8AC3E}">
        <p14:creationId xmlns:p14="http://schemas.microsoft.com/office/powerpoint/2010/main" val="3004685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8808720" y="2448560"/>
            <a:ext cx="3017520" cy="1772920"/>
          </a:xfrm>
        </p:spPr>
        <p:txBody>
          <a:bodyPr>
            <a:normAutofit/>
          </a:bodyPr>
          <a:lstStyle/>
          <a:p>
            <a:r>
              <a:rPr lang="en-GB">
                <a:cs typeface="Times New Roman"/>
              </a:rPr>
              <a:t>Types of alternative assessment</a:t>
            </a:r>
          </a:p>
        </p:txBody>
      </p:sp>
      <p:sp>
        <p:nvSpPr>
          <p:cNvPr id="2" name="TextBox 1">
            <a:extLst>
              <a:ext uri="{FF2B5EF4-FFF2-40B4-BE49-F238E27FC236}">
                <a16:creationId xmlns:a16="http://schemas.microsoft.com/office/drawing/2014/main" id="{59EE080F-88CC-4DF7-A391-DBB4D5D89D67}"/>
              </a:ext>
            </a:extLst>
          </p:cNvPr>
          <p:cNvSpPr txBox="1"/>
          <p:nvPr/>
        </p:nvSpPr>
        <p:spPr>
          <a:xfrm>
            <a:off x="949036" y="660400"/>
            <a:ext cx="695729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latin typeface="Arial"/>
              <a:cs typeface="Arial"/>
            </a:endParaRPr>
          </a:p>
        </p:txBody>
      </p:sp>
      <p:sp>
        <p:nvSpPr>
          <p:cNvPr id="3" name="TextBox 2">
            <a:extLst>
              <a:ext uri="{FF2B5EF4-FFF2-40B4-BE49-F238E27FC236}">
                <a16:creationId xmlns:a16="http://schemas.microsoft.com/office/drawing/2014/main" id="{74992019-A6F1-4FE1-B6AE-A65011DA9031}"/>
              </a:ext>
            </a:extLst>
          </p:cNvPr>
          <p:cNvSpPr txBox="1"/>
          <p:nvPr/>
        </p:nvSpPr>
        <p:spPr>
          <a:xfrm>
            <a:off x="781234" y="1514108"/>
            <a:ext cx="6743699" cy="553997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a:latin typeface="Arial"/>
              </a:rPr>
              <a:t>Three different approaches to adaptation of assessments have been </a:t>
            </a:r>
            <a:r>
              <a:rPr lang="en-US" sz="2400" err="1">
                <a:latin typeface="Arial"/>
              </a:rPr>
              <a:t>characterised</a:t>
            </a:r>
            <a:r>
              <a:rPr lang="en-US" sz="2400">
                <a:latin typeface="Arial"/>
              </a:rPr>
              <a:t> as:</a:t>
            </a:r>
            <a:endParaRPr lang="en-US" sz="2400">
              <a:latin typeface="Rockwell" panose="02060603020205020403"/>
            </a:endParaRPr>
          </a:p>
          <a:p>
            <a:pPr marL="285750" indent="-285750">
              <a:buFont typeface="Arial"/>
              <a:buChar char="•"/>
            </a:pPr>
            <a:endParaRPr lang="en-US" sz="2400" dirty="0">
              <a:latin typeface="Arial"/>
              <a:cs typeface="Arial"/>
            </a:endParaRPr>
          </a:p>
          <a:p>
            <a:pPr marL="285750" indent="-285750">
              <a:buFont typeface="Arial"/>
              <a:buChar char="•"/>
            </a:pPr>
            <a:r>
              <a:rPr lang="en-US" sz="2400" b="1">
                <a:latin typeface="Arial"/>
                <a:cs typeface="Arial"/>
              </a:rPr>
              <a:t>Contingent approach</a:t>
            </a:r>
            <a:r>
              <a:rPr lang="en-US" sz="2400">
                <a:latin typeface="Arial"/>
                <a:cs typeface="Arial"/>
              </a:rPr>
              <a:t> - special arrangements available for particular students</a:t>
            </a:r>
            <a:endParaRPr lang="en-US" sz="2400" dirty="0">
              <a:latin typeface="Arial"/>
              <a:cs typeface="Arial"/>
            </a:endParaRPr>
          </a:p>
          <a:p>
            <a:pPr marL="285750" indent="-285750">
              <a:buFont typeface="Arial"/>
              <a:buChar char="•"/>
            </a:pPr>
            <a:endParaRPr lang="en-US" sz="2400" dirty="0">
              <a:latin typeface="Arial"/>
              <a:cs typeface="Arial"/>
            </a:endParaRPr>
          </a:p>
          <a:p>
            <a:pPr marL="285750" indent="-285750">
              <a:buFont typeface="Arial"/>
              <a:buChar char="•"/>
            </a:pPr>
            <a:r>
              <a:rPr lang="en-US" sz="2400" b="1">
                <a:latin typeface="Arial"/>
                <a:cs typeface="Arial"/>
              </a:rPr>
              <a:t>Alternative approach</a:t>
            </a:r>
            <a:r>
              <a:rPr lang="en-US" sz="2400">
                <a:latin typeface="Arial"/>
                <a:cs typeface="Arial"/>
              </a:rPr>
              <a:t> - choice available to particular students</a:t>
            </a:r>
            <a:endParaRPr lang="en-US" sz="2400" dirty="0">
              <a:latin typeface="Arial"/>
              <a:cs typeface="Arial"/>
            </a:endParaRPr>
          </a:p>
          <a:p>
            <a:pPr marL="285750" indent="-285750">
              <a:buFont typeface="Arial"/>
              <a:buChar char="•"/>
            </a:pPr>
            <a:endParaRPr lang="en-US" sz="2400" dirty="0">
              <a:latin typeface="Arial"/>
              <a:cs typeface="Arial"/>
            </a:endParaRPr>
          </a:p>
          <a:p>
            <a:pPr marL="285750" indent="-285750">
              <a:buFont typeface="Arial"/>
              <a:buChar char="•"/>
            </a:pPr>
            <a:r>
              <a:rPr lang="en-US" sz="2400" b="1">
                <a:latin typeface="Arial"/>
                <a:cs typeface="Arial"/>
              </a:rPr>
              <a:t>Inclusive approach </a:t>
            </a:r>
            <a:r>
              <a:rPr lang="en-US" sz="2400">
                <a:latin typeface="Arial"/>
                <a:cs typeface="Arial"/>
              </a:rPr>
              <a:t>– flexible range of assessments available to all</a:t>
            </a:r>
          </a:p>
          <a:p>
            <a:pPr marL="285750" indent="-285750">
              <a:buFont typeface="Arial"/>
              <a:buChar char="•"/>
            </a:pPr>
            <a:endParaRPr lang="en-US">
              <a:latin typeface="Arial"/>
              <a:cs typeface="Arial"/>
            </a:endParaRPr>
          </a:p>
          <a:p>
            <a:pPr marL="285750" indent="-285750">
              <a:buFont typeface="Arial"/>
              <a:buChar char="•"/>
            </a:pPr>
            <a:endParaRPr lang="en-US">
              <a:latin typeface="Arial"/>
              <a:cs typeface="Arial"/>
            </a:endParaRPr>
          </a:p>
          <a:p>
            <a:pPr algn="r"/>
            <a:r>
              <a:rPr lang="en-US">
                <a:latin typeface="Arial"/>
                <a:cs typeface="Arial"/>
              </a:rPr>
              <a:t>Waterfield and West (2006: 15)</a:t>
            </a:r>
          </a:p>
          <a:p>
            <a:endParaRPr lang="en-US">
              <a:latin typeface="Arial"/>
            </a:endParaRPr>
          </a:p>
          <a:p>
            <a:r>
              <a:rPr lang="en-US" dirty="0">
                <a:latin typeface="Arial"/>
              </a:rPr>
              <a:t>   </a:t>
            </a:r>
            <a:endParaRPr lang="en-US" dirty="0"/>
          </a:p>
        </p:txBody>
      </p:sp>
    </p:spTree>
    <p:extLst>
      <p:ext uri="{BB962C8B-B14F-4D97-AF65-F5344CB8AC3E}">
        <p14:creationId xmlns:p14="http://schemas.microsoft.com/office/powerpoint/2010/main" val="33177725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9052560" y="2566258"/>
            <a:ext cx="2529840" cy="1187862"/>
          </a:xfrm>
        </p:spPr>
        <p:txBody>
          <a:bodyPr>
            <a:normAutofit fontScale="90000"/>
          </a:bodyPr>
          <a:lstStyle/>
          <a:p>
            <a:r>
              <a:rPr lang="en-GB"/>
              <a:t>What is Alternative assessment?</a:t>
            </a:r>
          </a:p>
        </p:txBody>
      </p:sp>
      <p:sp>
        <p:nvSpPr>
          <p:cNvPr id="3" name="TextBox 2">
            <a:extLst>
              <a:ext uri="{FF2B5EF4-FFF2-40B4-BE49-F238E27FC236}">
                <a16:creationId xmlns:a16="http://schemas.microsoft.com/office/drawing/2014/main" id="{3B2D86BF-492C-4E85-A1A1-BA0AED23BB20}"/>
              </a:ext>
            </a:extLst>
          </p:cNvPr>
          <p:cNvSpPr txBox="1"/>
          <p:nvPr/>
        </p:nvSpPr>
        <p:spPr>
          <a:xfrm>
            <a:off x="1039200" y="2774066"/>
            <a:ext cx="6765402"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a:latin typeface="Arial"/>
                <a:cs typeface="Arial"/>
              </a:rPr>
              <a:t>The design and use of fair and effective assessment methods and practices that enable all students to demonstrate to their full potential what they know, understand and can do. </a:t>
            </a:r>
            <a:endParaRPr lang="en-US" sz="2400"/>
          </a:p>
          <a:p>
            <a:endParaRPr lang="en-US" sz="2400" dirty="0">
              <a:latin typeface="Arial"/>
              <a:cs typeface="Arial"/>
            </a:endParaRPr>
          </a:p>
          <a:p>
            <a:r>
              <a:rPr lang="en-US" sz="2400">
                <a:latin typeface="Arial"/>
                <a:cs typeface="Arial"/>
              </a:rPr>
              <a:t>(Hockings, 2010, p.2) </a:t>
            </a:r>
            <a:endParaRPr lang="en-US" sz="2400"/>
          </a:p>
        </p:txBody>
      </p:sp>
    </p:spTree>
    <p:extLst>
      <p:ext uri="{BB962C8B-B14F-4D97-AF65-F5344CB8AC3E}">
        <p14:creationId xmlns:p14="http://schemas.microsoft.com/office/powerpoint/2010/main" val="7108826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9052560" y="2566258"/>
            <a:ext cx="2529840" cy="1187862"/>
          </a:xfrm>
        </p:spPr>
        <p:txBody>
          <a:bodyPr>
            <a:normAutofit fontScale="90000"/>
          </a:bodyPr>
          <a:lstStyle/>
          <a:p>
            <a:r>
              <a:rPr lang="en-GB"/>
              <a:t>The </a:t>
            </a:r>
            <a:r>
              <a:rPr lang="en-GB" err="1"/>
              <a:t>aUB</a:t>
            </a:r>
            <a:r>
              <a:rPr lang="en-GB"/>
              <a:t> Experiment:</a:t>
            </a:r>
            <a:br>
              <a:rPr lang="en-GB"/>
            </a:br>
            <a:br>
              <a:rPr lang="en-GB"/>
            </a:br>
            <a:r>
              <a:rPr lang="en-GB"/>
              <a:t>context</a:t>
            </a:r>
          </a:p>
        </p:txBody>
      </p:sp>
      <p:sp>
        <p:nvSpPr>
          <p:cNvPr id="2" name="Rectangle 1"/>
          <p:cNvSpPr/>
          <p:nvPr/>
        </p:nvSpPr>
        <p:spPr>
          <a:xfrm>
            <a:off x="234462" y="528924"/>
            <a:ext cx="8188960" cy="5611664"/>
          </a:xfrm>
          <a:prstGeom prst="rect">
            <a:avLst/>
          </a:prstGeom>
        </p:spPr>
        <p:txBody>
          <a:bodyPr wrap="square" anchor="t">
            <a:spAutoFit/>
          </a:bodyPr>
          <a:lstStyle/>
          <a:p>
            <a:pPr>
              <a:lnSpc>
                <a:spcPct val="107000"/>
              </a:lnSpc>
              <a:spcAft>
                <a:spcPts val="800"/>
              </a:spcAft>
            </a:pPr>
            <a:r>
              <a:rPr lang="en-GB" b="1">
                <a:latin typeface="Arial" panose="020B0604020202020204" pitchFamily="34" charset="0"/>
                <a:ea typeface="Calibri" panose="020F0502020204030204" pitchFamily="34" charset="0"/>
                <a:cs typeface="Times New Roman" panose="02020603050405020304" pitchFamily="18" charset="0"/>
              </a:rPr>
              <a:t>Contextual Studies: BA Hons Costume with Performance Design</a:t>
            </a:r>
          </a:p>
          <a:p>
            <a:pPr>
              <a:lnSpc>
                <a:spcPct val="107000"/>
              </a:lnSpc>
              <a:spcAft>
                <a:spcPts val="800"/>
              </a:spcAft>
            </a:pPr>
            <a:r>
              <a:rPr lang="en-GB">
                <a:latin typeface="Arial" panose="020B0604020202020204" pitchFamily="34" charset="0"/>
                <a:ea typeface="Calibri" panose="020F0502020204030204" pitchFamily="34" charset="0"/>
                <a:cs typeface="Times New Roman" panose="02020603050405020304" pitchFamily="18" charset="0"/>
              </a:rPr>
              <a:t>Aims:</a:t>
            </a:r>
          </a:p>
          <a:p>
            <a:pPr>
              <a:lnSpc>
                <a:spcPct val="107000"/>
              </a:lnSpc>
              <a:spcAft>
                <a:spcPts val="800"/>
              </a:spcAft>
            </a:pPr>
            <a:endParaRPr lang="en-GB" sz="1000">
              <a:latin typeface="Arial" panose="020B060402020202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b="1">
                <a:latin typeface="Arial" panose="020B0604020202020204" pitchFamily="34" charset="0"/>
                <a:ea typeface="Calibri" panose="020F0502020204030204" pitchFamily="34" charset="0"/>
                <a:cs typeface="Times New Roman" panose="02020603050405020304" pitchFamily="18" charset="0"/>
              </a:rPr>
              <a:t>Developing Cultural Understanding</a:t>
            </a:r>
            <a:r>
              <a:rPr lang="en-GB">
                <a:latin typeface="Arial" panose="020B0604020202020204" pitchFamily="34" charset="0"/>
                <a:ea typeface="Calibri" panose="020F0502020204030204" pitchFamily="34" charset="0"/>
                <a:cs typeface="Times New Roman" panose="02020603050405020304" pitchFamily="18" charset="0"/>
              </a:rPr>
              <a:t>:</a:t>
            </a:r>
          </a:p>
          <a:p>
            <a:pPr marL="342900" indent="-342900">
              <a:buFont typeface="Symbol" panose="05050102010706020507" pitchFamily="18" charset="2"/>
              <a:buChar char=""/>
            </a:pPr>
            <a:r>
              <a:rPr lang="en-GB">
                <a:latin typeface="Arial"/>
                <a:ea typeface="Times New Roman" panose="02020603050405020304" pitchFamily="18" charset="0"/>
                <a:cs typeface="Arial"/>
              </a:rPr>
              <a:t>Exploring how practice in costume and performance design communicates cultural conditions and critical ideas.</a:t>
            </a:r>
          </a:p>
          <a:p>
            <a:pPr>
              <a:lnSpc>
                <a:spcPct val="107000"/>
              </a:lnSpc>
              <a:spcAft>
                <a:spcPts val="800"/>
              </a:spcAft>
            </a:pPr>
            <a:endParaRPr lang="en-GB" sz="160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b="1">
                <a:latin typeface="Arial" panose="020B0604020202020204" pitchFamily="34" charset="0"/>
                <a:ea typeface="Calibri" panose="020F0502020204030204" pitchFamily="34" charset="0"/>
                <a:cs typeface="Times New Roman" panose="02020603050405020304" pitchFamily="18" charset="0"/>
              </a:rPr>
              <a:t>Developing Academic Skills</a:t>
            </a:r>
            <a:r>
              <a:rPr lang="en-GB">
                <a:latin typeface="Arial" panose="020B0604020202020204" pitchFamily="34" charset="0"/>
                <a:ea typeface="Calibri" panose="020F0502020204030204" pitchFamily="34" charset="0"/>
                <a:cs typeface="Times New Roman" panose="02020603050405020304" pitchFamily="18" charset="0"/>
              </a:rPr>
              <a:t>:</a:t>
            </a:r>
          </a:p>
          <a:p>
            <a:pPr marL="342900" lvl="0" indent="-342900">
              <a:lnSpc>
                <a:spcPct val="107000"/>
              </a:lnSpc>
              <a:spcAft>
                <a:spcPts val="800"/>
              </a:spcAft>
              <a:buFont typeface="Arial" panose="020B0604020202020204" pitchFamily="34" charset="0"/>
              <a:buChar char="•"/>
              <a:tabLst>
                <a:tab pos="457200" algn="l"/>
              </a:tabLst>
            </a:pPr>
            <a:r>
              <a:rPr lang="en-GB">
                <a:latin typeface="Arial" panose="020B0604020202020204" pitchFamily="34" charset="0"/>
                <a:ea typeface="Calibri" panose="020F0502020204030204" pitchFamily="34" charset="0"/>
                <a:cs typeface="Times New Roman" panose="02020603050405020304" pitchFamily="18" charset="0"/>
              </a:rPr>
              <a:t>The ability to carry out research and develop critical thinking.</a:t>
            </a:r>
            <a:endParaRPr lang="en-GB" sz="160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tabLst>
                <a:tab pos="457200" algn="l"/>
              </a:tabLst>
            </a:pPr>
            <a:r>
              <a:rPr lang="en-GB">
                <a:latin typeface="Arial" panose="020B0604020202020204" pitchFamily="34" charset="0"/>
                <a:ea typeface="Calibri" panose="020F0502020204030204" pitchFamily="34" charset="0"/>
                <a:cs typeface="Times New Roman" panose="02020603050405020304" pitchFamily="18" charset="0"/>
              </a:rPr>
              <a:t>Academic essay writing skills.</a:t>
            </a:r>
          </a:p>
          <a:p>
            <a:pPr marL="342900" lvl="0" indent="-342900">
              <a:lnSpc>
                <a:spcPct val="107000"/>
              </a:lnSpc>
              <a:spcAft>
                <a:spcPts val="800"/>
              </a:spcAft>
              <a:buFont typeface="Arial" panose="020B0604020202020204" pitchFamily="34" charset="0"/>
              <a:buChar char="•"/>
              <a:tabLst>
                <a:tab pos="457200" algn="l"/>
              </a:tabLst>
            </a:pPr>
            <a:endParaRPr lang="en-GB" sz="1600">
              <a:effectLst/>
              <a:latin typeface="Arial" panose="020B0604020202020204" pitchFamily="34" charset="0"/>
              <a:ea typeface="Calibri" panose="020F0502020204030204" pitchFamily="34" charset="0"/>
              <a:cs typeface="Times New Roman" panose="02020603050405020304" pitchFamily="18" charset="0"/>
            </a:endParaRPr>
          </a:p>
          <a:p>
            <a:pPr marL="285750" indent="-285750" fontAlgn="base" hangingPunct="0">
              <a:lnSpc>
                <a:spcPct val="115000"/>
              </a:lnSpc>
              <a:spcAft>
                <a:spcPts val="0"/>
              </a:spcAft>
              <a:buFont typeface="Arial" panose="020B0604020202020204" pitchFamily="34" charset="0"/>
              <a:buChar char="•"/>
            </a:pPr>
            <a:r>
              <a:rPr lang="en-GB">
                <a:latin typeface="Arial" panose="020B0604020202020204" pitchFamily="34" charset="0"/>
                <a:ea typeface="Times New Roman" panose="02020603050405020304" pitchFamily="18" charset="0"/>
                <a:cs typeface="Times New Roman" panose="02020603050405020304" pitchFamily="18" charset="0"/>
              </a:rPr>
              <a:t>L4: Practice In Context:	Learning the ropes.</a:t>
            </a:r>
          </a:p>
          <a:p>
            <a:pPr marL="285750" indent="-285750" fontAlgn="base" hangingPunct="0">
              <a:lnSpc>
                <a:spcPct val="115000"/>
              </a:lnSpc>
              <a:spcAft>
                <a:spcPts val="0"/>
              </a:spcAft>
              <a:buFont typeface="Arial" panose="020B0604020202020204" pitchFamily="34" charset="0"/>
              <a:buChar char="•"/>
            </a:pPr>
            <a:r>
              <a:rPr lang="en-GB">
                <a:latin typeface="Arial" panose="020B0604020202020204" pitchFamily="34" charset="0"/>
                <a:ea typeface="Times New Roman" panose="02020603050405020304" pitchFamily="18" charset="0"/>
                <a:cs typeface="Times New Roman" panose="02020603050405020304" pitchFamily="18" charset="0"/>
              </a:rPr>
              <a:t>L5: Specialist Practice: 	Developing critical independence</a:t>
            </a:r>
          </a:p>
          <a:p>
            <a:pPr marL="285750" indent="-285750" fontAlgn="base" hangingPunct="0">
              <a:lnSpc>
                <a:spcPct val="115000"/>
              </a:lnSpc>
              <a:spcAft>
                <a:spcPts val="0"/>
              </a:spcAft>
              <a:buFont typeface="Arial" panose="020B0604020202020204" pitchFamily="34" charset="0"/>
              <a:buChar char="•"/>
            </a:pPr>
            <a:endParaRPr lang="en-GB">
              <a:latin typeface="Arial" panose="020B0604020202020204" pitchFamily="34" charset="0"/>
              <a:ea typeface="Times New Roman" panose="02020603050405020304" pitchFamily="18" charset="0"/>
              <a:cs typeface="Times New Roman" panose="02020603050405020304" pitchFamily="18" charset="0"/>
            </a:endParaRPr>
          </a:p>
          <a:p>
            <a:pPr marL="285750" indent="-285750" fontAlgn="base" hangingPunct="0">
              <a:lnSpc>
                <a:spcPct val="115000"/>
              </a:lnSpc>
              <a:spcAft>
                <a:spcPts val="0"/>
              </a:spcAft>
              <a:buFont typeface="Arial" panose="020B0604020202020204" pitchFamily="34" charset="0"/>
              <a:buChar char="•"/>
            </a:pPr>
            <a:r>
              <a:rPr lang="en-GB">
                <a:latin typeface="Arial" panose="020B0604020202020204" pitchFamily="34" charset="0"/>
                <a:ea typeface="Times New Roman" panose="02020603050405020304" pitchFamily="18" charset="0"/>
                <a:cs typeface="Times New Roman" panose="02020603050405020304" pitchFamily="18" charset="0"/>
              </a:rPr>
              <a:t>L6: Research Project: 	Independent: Read, Research, Write.</a:t>
            </a:r>
          </a:p>
          <a:p>
            <a:pPr marL="285750" indent="-285750" fontAlgn="base" hangingPunct="0">
              <a:lnSpc>
                <a:spcPct val="115000"/>
              </a:lnSpc>
              <a:buFont typeface="Arial" panose="020B0604020202020204" pitchFamily="34" charset="0"/>
              <a:buChar char="•"/>
            </a:pPr>
            <a:r>
              <a:rPr lang="en-GB">
                <a:latin typeface="Arial" panose="020B0604020202020204" pitchFamily="34" charset="0"/>
                <a:ea typeface="Times New Roman" panose="02020603050405020304" pitchFamily="18" charset="0"/>
                <a:cs typeface="Times New Roman" panose="02020603050405020304" pitchFamily="18" charset="0"/>
              </a:rPr>
              <a:t>L6: </a:t>
            </a:r>
            <a:r>
              <a:rPr lang="en-GB">
                <a:latin typeface="Arial" panose="020B0604020202020204" pitchFamily="34" charset="0"/>
                <a:ea typeface="Calibri" panose="020F0502020204030204" pitchFamily="34" charset="0"/>
                <a:cs typeface="Times New Roman" panose="02020603050405020304" pitchFamily="18" charset="0"/>
              </a:rPr>
              <a:t>Research Project:	Written Dissertation of </a:t>
            </a:r>
            <a:r>
              <a:rPr lang="en-GB" b="1">
                <a:latin typeface="Arial" panose="020B0604020202020204" pitchFamily="34" charset="0"/>
                <a:ea typeface="Calibri" panose="020F0502020204030204" pitchFamily="34" charset="0"/>
                <a:cs typeface="Times New Roman" panose="02020603050405020304" pitchFamily="18" charset="0"/>
              </a:rPr>
              <a:t>5,000 words</a:t>
            </a:r>
            <a:r>
              <a:rPr lang="en-GB">
                <a:latin typeface="Arial" panose="020B0604020202020204" pitchFamily="34" charset="0"/>
                <a:ea typeface="Calibri" panose="020F0502020204030204" pitchFamily="34" charset="0"/>
                <a:cs typeface="Times New Roman" panose="02020603050405020304" pitchFamily="18" charset="0"/>
              </a:rPr>
              <a:t>. </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195937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9052560" y="2566258"/>
            <a:ext cx="2529840" cy="1187862"/>
          </a:xfrm>
        </p:spPr>
        <p:txBody>
          <a:bodyPr>
            <a:normAutofit fontScale="90000"/>
          </a:bodyPr>
          <a:lstStyle/>
          <a:p>
            <a:r>
              <a:rPr lang="en-GB"/>
              <a:t>The </a:t>
            </a:r>
            <a:r>
              <a:rPr lang="en-GB" err="1"/>
              <a:t>aUB</a:t>
            </a:r>
            <a:r>
              <a:rPr lang="en-GB"/>
              <a:t> Experiment:</a:t>
            </a:r>
            <a:br>
              <a:rPr lang="en-GB"/>
            </a:br>
            <a:br>
              <a:rPr lang="en-GB"/>
            </a:br>
            <a:r>
              <a:rPr lang="en-GB"/>
              <a:t>Milestones</a:t>
            </a:r>
          </a:p>
        </p:txBody>
      </p:sp>
      <p:sp>
        <p:nvSpPr>
          <p:cNvPr id="3" name="Rectangle 2"/>
          <p:cNvSpPr/>
          <p:nvPr/>
        </p:nvSpPr>
        <p:spPr>
          <a:xfrm>
            <a:off x="273538" y="589800"/>
            <a:ext cx="7995920" cy="5747407"/>
          </a:xfrm>
          <a:prstGeom prst="rect">
            <a:avLst/>
          </a:prstGeom>
        </p:spPr>
        <p:txBody>
          <a:bodyPr wrap="square" anchor="t">
            <a:spAutoFit/>
          </a:bodyPr>
          <a:lstStyle/>
          <a:p>
            <a:pPr>
              <a:lnSpc>
                <a:spcPct val="107000"/>
              </a:lnSpc>
              <a:spcAft>
                <a:spcPts val="800"/>
              </a:spcAft>
            </a:pPr>
            <a:r>
              <a:rPr lang="en-GB" b="1">
                <a:latin typeface="Arial" panose="020B0604020202020204" pitchFamily="34" charset="0"/>
                <a:ea typeface="Calibri" panose="020F0502020204030204" pitchFamily="34" charset="0"/>
                <a:cs typeface="Times New Roman" panose="02020603050405020304" pitchFamily="18" charset="0"/>
              </a:rPr>
              <a:t>2014-16 </a:t>
            </a:r>
          </a:p>
          <a:p>
            <a:pPr marL="285750" indent="-285750">
              <a:lnSpc>
                <a:spcPct val="107000"/>
              </a:lnSpc>
              <a:spcAft>
                <a:spcPts val="800"/>
              </a:spcAft>
              <a:buFont typeface="Arial" panose="020B0604020202020204" pitchFamily="34" charset="0"/>
              <a:buChar char="•"/>
            </a:pPr>
            <a:r>
              <a:rPr lang="en-GB">
                <a:latin typeface="Arial"/>
                <a:ea typeface="Calibri" panose="020F0502020204030204" pitchFamily="34" charset="0"/>
                <a:cs typeface="Times New Roman"/>
              </a:rPr>
              <a:t>Re-design of ‘academic’ units on a highly practical, creative course.</a:t>
            </a:r>
          </a:p>
          <a:p>
            <a:pPr marL="285750" indent="-285750">
              <a:lnSpc>
                <a:spcPct val="107000"/>
              </a:lnSpc>
              <a:spcAft>
                <a:spcPts val="800"/>
              </a:spcAft>
              <a:buFont typeface="Arial" panose="020B0604020202020204" pitchFamily="34" charset="0"/>
              <a:buChar char="•"/>
            </a:pPr>
            <a:r>
              <a:rPr lang="en-GB">
                <a:latin typeface="Arial"/>
                <a:ea typeface="Calibri" panose="020F0502020204030204" pitchFamily="34" charset="0"/>
                <a:cs typeface="Times New Roman"/>
              </a:rPr>
              <a:t>Critical theory approach. Core theory text introduced.</a:t>
            </a:r>
          </a:p>
          <a:p>
            <a:pPr marL="285750" indent="-285750">
              <a:lnSpc>
                <a:spcPct val="107000"/>
              </a:lnSpc>
              <a:spcAft>
                <a:spcPts val="800"/>
              </a:spcAft>
              <a:buFont typeface="Arial" panose="020B0604020202020204" pitchFamily="34" charset="0"/>
              <a:buChar char="•"/>
            </a:pPr>
            <a:r>
              <a:rPr lang="en-GB">
                <a:latin typeface="Arial"/>
                <a:ea typeface="Calibri" panose="020F0502020204030204" pitchFamily="34" charset="0"/>
                <a:cs typeface="Times New Roman"/>
              </a:rPr>
              <a:t>Student resistance to reading and writing: underdeveloped literacy skills and perceived high levels of dyslexia. </a:t>
            </a:r>
            <a:endParaRPr lang="en-GB">
              <a:solidFill>
                <a:srgbClr val="FF0000"/>
              </a:solidFill>
              <a:latin typeface="Arial"/>
              <a:ea typeface="Calibri" panose="020F0502020204030204" pitchFamily="34" charset="0"/>
              <a:cs typeface="Times New Roman"/>
            </a:endParaRPr>
          </a:p>
          <a:p>
            <a:pPr marL="285750" indent="-285750">
              <a:lnSpc>
                <a:spcPct val="107000"/>
              </a:lnSpc>
              <a:spcAft>
                <a:spcPts val="800"/>
              </a:spcAft>
              <a:buFont typeface="Arial" panose="020B0604020202020204" pitchFamily="34" charset="0"/>
              <a:buChar char="•"/>
            </a:pPr>
            <a:r>
              <a:rPr lang="en-GB">
                <a:latin typeface="Arial" panose="020B0604020202020204" pitchFamily="34" charset="0"/>
                <a:ea typeface="Calibri" panose="020F0502020204030204" pitchFamily="34" charset="0"/>
                <a:cs typeface="Times New Roman" panose="02020603050405020304" pitchFamily="18" charset="0"/>
              </a:rPr>
              <a:t>Low student satisfaction with written units.</a:t>
            </a:r>
          </a:p>
          <a:p>
            <a:pPr marL="285750" indent="-285750">
              <a:lnSpc>
                <a:spcPct val="107000"/>
              </a:lnSpc>
              <a:spcAft>
                <a:spcPts val="800"/>
              </a:spcAft>
              <a:buFont typeface="Arial" panose="020B0604020202020204" pitchFamily="34" charset="0"/>
              <a:buChar char="•"/>
            </a:pPr>
            <a:r>
              <a:rPr lang="en-GB">
                <a:latin typeface="Arial" panose="020B0604020202020204" pitchFamily="34" charset="0"/>
                <a:ea typeface="Calibri" panose="020F0502020204030204" pitchFamily="34" charset="0"/>
                <a:cs typeface="Times New Roman" panose="02020603050405020304" pitchFamily="18" charset="0"/>
              </a:rPr>
              <a:t>Student evaluation informed unit development.</a:t>
            </a:r>
          </a:p>
          <a:p>
            <a:pPr>
              <a:lnSpc>
                <a:spcPct val="107000"/>
              </a:lnSpc>
              <a:spcAft>
                <a:spcPts val="800"/>
              </a:spcAft>
            </a:pPr>
            <a:endParaRPr lang="en-GB">
              <a:latin typeface="Arial" panose="020B060402020202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b="1">
                <a:latin typeface="Arial"/>
                <a:ea typeface="Calibri" panose="020F0502020204030204" pitchFamily="34" charset="0"/>
                <a:cs typeface="Times New Roman"/>
              </a:rPr>
              <a:t>2016-17: First adjustments: </a:t>
            </a:r>
            <a:endParaRPr lang="en-GB" sz="1600" b="1">
              <a:latin typeface="Arial"/>
              <a:ea typeface="Calibri" panose="020F0502020204030204" pitchFamily="34" charset="0"/>
              <a:cs typeface="Times New Roman"/>
            </a:endParaRPr>
          </a:p>
          <a:p>
            <a:pPr marL="285750" indent="-285750">
              <a:lnSpc>
                <a:spcPct val="107000"/>
              </a:lnSpc>
              <a:spcAft>
                <a:spcPts val="800"/>
              </a:spcAft>
              <a:buFont typeface="Arial" panose="020B0604020202020204" pitchFamily="34" charset="0"/>
              <a:buChar char="•"/>
            </a:pPr>
            <a:r>
              <a:rPr lang="en-GB">
                <a:latin typeface="Arial" panose="020B0604020202020204" pitchFamily="34" charset="0"/>
                <a:ea typeface="Calibri" panose="020F0502020204030204" pitchFamily="34" charset="0"/>
                <a:cs typeface="Times New Roman" panose="02020603050405020304" pitchFamily="18" charset="0"/>
              </a:rPr>
              <a:t>Additional seminar sessions on academic writing, essay structuring and academic protocols were scheduled in response to student feedback. </a:t>
            </a:r>
          </a:p>
          <a:p>
            <a:pPr marL="285750" indent="-285750">
              <a:lnSpc>
                <a:spcPct val="107000"/>
              </a:lnSpc>
              <a:spcAft>
                <a:spcPts val="800"/>
              </a:spcAft>
              <a:buFont typeface="Arial" panose="020B0604020202020204" pitchFamily="34" charset="0"/>
              <a:buChar char="•"/>
            </a:pPr>
            <a:r>
              <a:rPr lang="en-GB">
                <a:latin typeface="Arial" panose="020B0604020202020204" pitchFamily="34" charset="0"/>
                <a:ea typeface="Calibri" panose="020F0502020204030204" pitchFamily="34" charset="0"/>
                <a:cs typeface="Times New Roman" panose="02020603050405020304" pitchFamily="18" charset="0"/>
              </a:rPr>
              <a:t>Writing Frames / Essay Planning Grid. </a:t>
            </a:r>
          </a:p>
          <a:p>
            <a:pPr marL="285750" indent="-285750">
              <a:lnSpc>
                <a:spcPct val="107000"/>
              </a:lnSpc>
              <a:spcAft>
                <a:spcPts val="800"/>
              </a:spcAft>
              <a:buFont typeface="Arial" panose="020B0604020202020204" pitchFamily="34" charset="0"/>
              <a:buChar char="•"/>
            </a:pPr>
            <a:r>
              <a:rPr lang="en-GB">
                <a:latin typeface="Arial" panose="020B0604020202020204" pitchFamily="34" charset="0"/>
                <a:ea typeface="Calibri" panose="020F0502020204030204" pitchFamily="34" charset="0"/>
                <a:cs typeface="Times New Roman" panose="02020603050405020304" pitchFamily="18" charset="0"/>
              </a:rPr>
              <a:t>Text Management: Essay Layout Template.</a:t>
            </a:r>
          </a:p>
          <a:p>
            <a:pPr marL="285750" indent="-285750">
              <a:lnSpc>
                <a:spcPct val="107000"/>
              </a:lnSpc>
              <a:spcAft>
                <a:spcPts val="800"/>
              </a:spcAft>
              <a:buFont typeface="Arial" panose="020B0604020202020204" pitchFamily="34" charset="0"/>
              <a:buChar char="•"/>
            </a:pPr>
            <a:r>
              <a:rPr lang="en-GB">
                <a:latin typeface="Arial" panose="020B0604020202020204" pitchFamily="34" charset="0"/>
                <a:ea typeface="Calibri" panose="020F0502020204030204" pitchFamily="34" charset="0"/>
                <a:cs typeface="Times New Roman" panose="02020603050405020304" pitchFamily="18" charset="0"/>
              </a:rPr>
              <a:t>Reading Support: Quotes Bank / Digested read.</a:t>
            </a:r>
          </a:p>
          <a:p>
            <a:pPr marL="285750" indent="-285750">
              <a:lnSpc>
                <a:spcPct val="107000"/>
              </a:lnSpc>
              <a:spcAft>
                <a:spcPts val="800"/>
              </a:spcAft>
              <a:buFont typeface="Arial" panose="020B0604020202020204" pitchFamily="34" charset="0"/>
              <a:buChar char="•"/>
            </a:pPr>
            <a:r>
              <a:rPr lang="en-GB">
                <a:latin typeface="Arial" panose="020B0604020202020204" pitchFamily="34" charset="0"/>
                <a:ea typeface="Calibri" panose="020F0502020204030204" pitchFamily="34" charset="0"/>
                <a:cs typeface="Times New Roman" panose="02020603050405020304" pitchFamily="18" charset="0"/>
              </a:rPr>
              <a:t>Quick Guides: Referencing and Academic Protocols.</a:t>
            </a:r>
          </a:p>
        </p:txBody>
      </p:sp>
    </p:spTree>
    <p:extLst>
      <p:ext uri="{BB962C8B-B14F-4D97-AF65-F5344CB8AC3E}">
        <p14:creationId xmlns:p14="http://schemas.microsoft.com/office/powerpoint/2010/main" val="30001719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9052560" y="2566258"/>
            <a:ext cx="2529840" cy="1187862"/>
          </a:xfrm>
        </p:spPr>
        <p:txBody>
          <a:bodyPr>
            <a:normAutofit fontScale="90000"/>
          </a:bodyPr>
          <a:lstStyle/>
          <a:p>
            <a:r>
              <a:rPr lang="en-GB"/>
              <a:t>The </a:t>
            </a:r>
            <a:r>
              <a:rPr lang="en-GB" err="1"/>
              <a:t>aUB</a:t>
            </a:r>
            <a:r>
              <a:rPr lang="en-GB"/>
              <a:t> Experiment:</a:t>
            </a:r>
            <a:br>
              <a:rPr lang="en-GB"/>
            </a:br>
            <a:br>
              <a:rPr lang="en-GB"/>
            </a:br>
            <a:r>
              <a:rPr lang="en-GB"/>
              <a:t>Milestones</a:t>
            </a:r>
          </a:p>
        </p:txBody>
      </p:sp>
      <p:sp>
        <p:nvSpPr>
          <p:cNvPr id="2" name="Rectangle 1"/>
          <p:cNvSpPr/>
          <p:nvPr/>
        </p:nvSpPr>
        <p:spPr>
          <a:xfrm>
            <a:off x="399366" y="589018"/>
            <a:ext cx="7671582" cy="5753947"/>
          </a:xfrm>
          <a:prstGeom prst="rect">
            <a:avLst/>
          </a:prstGeom>
        </p:spPr>
        <p:txBody>
          <a:bodyPr wrap="square" anchor="t">
            <a:spAutoFit/>
          </a:bodyPr>
          <a:lstStyle/>
          <a:p>
            <a:pPr>
              <a:lnSpc>
                <a:spcPct val="107000"/>
              </a:lnSpc>
              <a:spcAft>
                <a:spcPts val="800"/>
              </a:spcAft>
            </a:pPr>
            <a:r>
              <a:rPr lang="en-GB" b="1">
                <a:latin typeface="Arial"/>
                <a:ea typeface="Calibri" panose="020F0502020204030204" pitchFamily="34" charset="0"/>
                <a:cs typeface="Times New Roman"/>
              </a:rPr>
              <a:t>2017-18</a:t>
            </a:r>
            <a:endParaRPr lang="en-GB" sz="1600" b="1">
              <a:latin typeface="Arial"/>
              <a:ea typeface="Calibri" panose="020F0502020204030204" pitchFamily="34" charset="0"/>
              <a:cs typeface="Times New Roman"/>
            </a:endParaRPr>
          </a:p>
          <a:p>
            <a:pPr marL="285750" indent="-285750">
              <a:lnSpc>
                <a:spcPct val="107000"/>
              </a:lnSpc>
              <a:spcAft>
                <a:spcPts val="800"/>
              </a:spcAft>
              <a:buFont typeface="Arial" panose="020B0604020202020204" pitchFamily="34" charset="0"/>
              <a:buChar char="•"/>
            </a:pPr>
            <a:r>
              <a:rPr lang="en-GB">
                <a:latin typeface="Arial"/>
                <a:ea typeface="Calibri" panose="020F0502020204030204" pitchFamily="34" charset="0"/>
                <a:cs typeface="Times New Roman"/>
              </a:rPr>
              <a:t>94 students</a:t>
            </a:r>
          </a:p>
          <a:p>
            <a:pPr marL="285750" indent="-285750">
              <a:lnSpc>
                <a:spcPct val="107000"/>
              </a:lnSpc>
              <a:spcAft>
                <a:spcPts val="800"/>
              </a:spcAft>
              <a:buFont typeface="Arial" panose="020B0604020202020204" pitchFamily="34" charset="0"/>
              <a:buChar char="•"/>
            </a:pPr>
            <a:r>
              <a:rPr lang="en-GB">
                <a:latin typeface="Arial"/>
                <a:ea typeface="Calibri" panose="020F0502020204030204" pitchFamily="34" charset="0"/>
                <a:cs typeface="Times New Roman"/>
              </a:rPr>
              <a:t>Had not had the benefit of the new scaffolded learning in Level 4 / 5</a:t>
            </a:r>
            <a:endParaRPr lang="en-GB" sz="1600">
              <a:latin typeface="Arial"/>
              <a:ea typeface="Calibri" panose="020F0502020204030204" pitchFamily="34" charset="0"/>
              <a:cs typeface="Times New Roman"/>
            </a:endParaRPr>
          </a:p>
          <a:p>
            <a:pPr marL="285750" indent="-285750">
              <a:lnSpc>
                <a:spcPct val="107000"/>
              </a:lnSpc>
              <a:spcAft>
                <a:spcPts val="800"/>
              </a:spcAft>
              <a:buFont typeface="Arial" panose="020B0604020202020204" pitchFamily="34" charset="0"/>
              <a:buChar char="•"/>
            </a:pPr>
            <a:r>
              <a:rPr lang="en-GB">
                <a:latin typeface="Arial"/>
                <a:ea typeface="Calibri" panose="020F0502020204030204" pitchFamily="34" charset="0"/>
                <a:cs typeface="Times New Roman"/>
              </a:rPr>
              <a:t>20 students (18%) applied for extensions due to dyslexia, health or personal problems </a:t>
            </a:r>
          </a:p>
          <a:p>
            <a:pPr marL="285750" indent="-285750">
              <a:lnSpc>
                <a:spcPct val="107000"/>
              </a:lnSpc>
              <a:spcAft>
                <a:spcPts val="800"/>
              </a:spcAft>
              <a:buFont typeface="Arial" panose="020B0604020202020204" pitchFamily="34" charset="0"/>
              <a:buChar char="•"/>
            </a:pPr>
            <a:r>
              <a:rPr lang="en-GB">
                <a:latin typeface="Arial"/>
                <a:ea typeface="Calibri" panose="020F0502020204030204" pitchFamily="34" charset="0"/>
                <a:cs typeface="Times New Roman"/>
              </a:rPr>
              <a:t>Increase in lower grades and referrals. </a:t>
            </a:r>
            <a:endParaRPr lang="en-GB" sz="1600">
              <a:latin typeface="Calibri" panose="020F0502020204030204" pitchFamily="34" charset="0"/>
              <a:ea typeface="Calibri" panose="020F0502020204030204" pitchFamily="34" charset="0"/>
              <a:cs typeface="Times New Roman" panose="02020603050405020304" pitchFamily="18" charset="0"/>
            </a:endParaRPr>
          </a:p>
          <a:p>
            <a:pPr marL="285750" indent="-285750">
              <a:lnSpc>
                <a:spcPct val="107000"/>
              </a:lnSpc>
              <a:spcAft>
                <a:spcPts val="800"/>
              </a:spcAft>
              <a:buFont typeface="Arial" panose="020B0604020202020204" pitchFamily="34" charset="0"/>
              <a:buChar char="•"/>
            </a:pPr>
            <a:r>
              <a:rPr lang="en-GB">
                <a:latin typeface="Arial"/>
                <a:ea typeface="Calibri" panose="020F0502020204030204" pitchFamily="34" charset="0"/>
                <a:cs typeface="Times New Roman"/>
              </a:rPr>
              <a:t>Many students lost marks due to problems with spelling, written expression and layout.</a:t>
            </a:r>
            <a:endParaRPr lang="en-GB" sz="1600">
              <a:latin typeface="Arial"/>
              <a:ea typeface="Calibri" panose="020F0502020204030204" pitchFamily="34" charset="0"/>
              <a:cs typeface="Times New Roman"/>
            </a:endParaRPr>
          </a:p>
          <a:p>
            <a:pPr marL="285750" indent="-285750">
              <a:lnSpc>
                <a:spcPct val="107000"/>
              </a:lnSpc>
              <a:spcAft>
                <a:spcPts val="800"/>
              </a:spcAft>
              <a:buFont typeface="Arial" panose="020B0604020202020204" pitchFamily="34" charset="0"/>
              <a:buChar char="•"/>
            </a:pPr>
            <a:r>
              <a:rPr lang="en-GB">
                <a:latin typeface="Arial"/>
                <a:ea typeface="Calibri" panose="020F0502020204030204" pitchFamily="34" charset="0"/>
                <a:cs typeface="Times New Roman"/>
              </a:rPr>
              <a:t>General literacy skills considerably lower than for previous years. </a:t>
            </a:r>
            <a:endParaRPr lang="en-GB" sz="160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GB">
              <a:latin typeface="Arial" panose="020B060402020202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b="1">
                <a:latin typeface="Arial"/>
                <a:ea typeface="Calibri" panose="020F0502020204030204" pitchFamily="34" charset="0"/>
                <a:cs typeface="Times New Roman"/>
              </a:rPr>
              <a:t>Pilot:</a:t>
            </a:r>
          </a:p>
          <a:p>
            <a:pPr>
              <a:lnSpc>
                <a:spcPct val="107000"/>
              </a:lnSpc>
              <a:spcAft>
                <a:spcPts val="800"/>
              </a:spcAft>
            </a:pPr>
            <a:r>
              <a:rPr lang="en-GB">
                <a:latin typeface="Arial"/>
                <a:ea typeface="Calibri" panose="020F0502020204030204" pitchFamily="34" charset="0"/>
                <a:cs typeface="Times New Roman"/>
              </a:rPr>
              <a:t>Successful trial of alternative assessment to replace 5000wd essay:</a:t>
            </a:r>
          </a:p>
          <a:p>
            <a:pPr marL="285750" indent="-285750">
              <a:lnSpc>
                <a:spcPct val="107000"/>
              </a:lnSpc>
              <a:spcAft>
                <a:spcPts val="800"/>
              </a:spcAft>
              <a:buFont typeface="Arial" panose="020B0604020202020204" pitchFamily="34" charset="0"/>
              <a:buChar char="•"/>
            </a:pPr>
            <a:r>
              <a:rPr lang="en-GB">
                <a:latin typeface="Arial"/>
                <a:ea typeface="Calibri" panose="020F0502020204030204" pitchFamily="34" charset="0"/>
                <a:cs typeface="Times New Roman"/>
              </a:rPr>
              <a:t>Reduced written component: Research Planning Grid</a:t>
            </a:r>
            <a:endParaRPr lang="en-GB">
              <a:latin typeface="Arial" panose="020B0604020202020204" pitchFamily="34" charset="0"/>
              <a:ea typeface="Calibri" panose="020F0502020204030204" pitchFamily="34" charset="0"/>
              <a:cs typeface="Times New Roman" panose="02020603050405020304" pitchFamily="18" charset="0"/>
            </a:endParaRPr>
          </a:p>
          <a:p>
            <a:pPr marL="285750" indent="-285750">
              <a:lnSpc>
                <a:spcPct val="107000"/>
              </a:lnSpc>
              <a:spcAft>
                <a:spcPts val="800"/>
              </a:spcAft>
              <a:buFont typeface="Arial" panose="020B0604020202020204" pitchFamily="34" charset="0"/>
              <a:buChar char="•"/>
            </a:pPr>
            <a:r>
              <a:rPr lang="en-GB">
                <a:latin typeface="Arial"/>
                <a:ea typeface="Calibri" panose="020F0502020204030204" pitchFamily="34" charset="0"/>
                <a:cs typeface="Times New Roman"/>
              </a:rPr>
              <a:t>Verbal  / Visual presentation</a:t>
            </a:r>
          </a:p>
          <a:p>
            <a:pPr marL="285750" indent="-285750">
              <a:lnSpc>
                <a:spcPct val="107000"/>
              </a:lnSpc>
              <a:spcAft>
                <a:spcPts val="800"/>
              </a:spcAft>
              <a:buFont typeface="Arial" panose="020B0604020202020204" pitchFamily="34" charset="0"/>
              <a:buChar char="•"/>
            </a:pPr>
            <a:r>
              <a:rPr lang="en-GB">
                <a:latin typeface="Arial"/>
                <a:ea typeface="Calibri" panose="020F0502020204030204" pitchFamily="34" charset="0"/>
                <a:cs typeface="Times New Roman"/>
              </a:rPr>
              <a:t>Viva exam.</a:t>
            </a:r>
            <a:endParaRPr lang="en-GB" sz="1600">
              <a:effectLst/>
              <a:latin typeface="Calibri"/>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764332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9052560" y="2566258"/>
            <a:ext cx="2529840" cy="1187862"/>
          </a:xfrm>
        </p:spPr>
        <p:txBody>
          <a:bodyPr>
            <a:normAutofit fontScale="90000"/>
          </a:bodyPr>
          <a:lstStyle/>
          <a:p>
            <a:r>
              <a:rPr lang="en-GB"/>
              <a:t>The </a:t>
            </a:r>
            <a:r>
              <a:rPr lang="en-GB" err="1"/>
              <a:t>aUB</a:t>
            </a:r>
            <a:r>
              <a:rPr lang="en-GB"/>
              <a:t> Experiment:</a:t>
            </a:r>
            <a:br>
              <a:rPr lang="en-GB"/>
            </a:br>
            <a:br>
              <a:rPr lang="en-GB"/>
            </a:br>
            <a:r>
              <a:rPr lang="en-GB"/>
              <a:t>Milestones</a:t>
            </a:r>
          </a:p>
        </p:txBody>
      </p:sp>
      <p:sp>
        <p:nvSpPr>
          <p:cNvPr id="2" name="Rectangle 1"/>
          <p:cNvSpPr/>
          <p:nvPr/>
        </p:nvSpPr>
        <p:spPr>
          <a:xfrm>
            <a:off x="275102" y="378784"/>
            <a:ext cx="7894320" cy="6149312"/>
          </a:xfrm>
          <a:prstGeom prst="rect">
            <a:avLst/>
          </a:prstGeom>
        </p:spPr>
        <p:txBody>
          <a:bodyPr wrap="square" anchor="t">
            <a:spAutoFit/>
          </a:bodyPr>
          <a:lstStyle/>
          <a:p>
            <a:pPr marL="285750" indent="-285750">
              <a:lnSpc>
                <a:spcPct val="107000"/>
              </a:lnSpc>
              <a:spcAft>
                <a:spcPts val="800"/>
              </a:spcAft>
              <a:buFont typeface="Arial" panose="020B0604020202020204" pitchFamily="34" charset="0"/>
              <a:buChar char="•"/>
            </a:pPr>
            <a:r>
              <a:rPr lang="en-GB" sz="1600" b="1">
                <a:latin typeface="Arial"/>
                <a:ea typeface="Calibri" panose="020F0502020204030204" pitchFamily="34" charset="0"/>
                <a:cs typeface="Times New Roman"/>
              </a:rPr>
              <a:t>Reduced written component: </a:t>
            </a:r>
            <a:endParaRPr lang="en-GB" sz="1600" b="1">
              <a:latin typeface="Arial" panose="020B0604020202020204" pitchFamily="34" charset="0"/>
              <a:ea typeface="Calibri" panose="020F0502020204030204" pitchFamily="34" charset="0"/>
              <a:cs typeface="Times New Roman" panose="02020603050405020304" pitchFamily="18" charset="0"/>
            </a:endParaRPr>
          </a:p>
          <a:p>
            <a:pPr marL="742950" lvl="1" indent="-285750">
              <a:lnSpc>
                <a:spcPct val="107000"/>
              </a:lnSpc>
              <a:spcAft>
                <a:spcPts val="800"/>
              </a:spcAft>
              <a:buFont typeface="Arial" panose="020B0604020202020204" pitchFamily="34" charset="0"/>
              <a:buChar char="•"/>
            </a:pPr>
            <a:r>
              <a:rPr lang="en-GB" sz="1600">
                <a:latin typeface="Arial"/>
                <a:ea typeface="Calibri" panose="020F0502020204030204" pitchFamily="34" charset="0"/>
                <a:cs typeface="Times New Roman"/>
              </a:rPr>
              <a:t>Completed </a:t>
            </a:r>
            <a:r>
              <a:rPr lang="en-GB" sz="1600" b="1">
                <a:latin typeface="Arial"/>
                <a:ea typeface="Calibri" panose="020F0502020204030204" pitchFamily="34" charset="0"/>
                <a:cs typeface="Times New Roman"/>
              </a:rPr>
              <a:t>Research Planning Grid</a:t>
            </a:r>
            <a:r>
              <a:rPr lang="en-GB" sz="1600">
                <a:latin typeface="Arial"/>
                <a:ea typeface="Calibri" panose="020F0502020204030204" pitchFamily="34" charset="0"/>
                <a:cs typeface="Times New Roman"/>
              </a:rPr>
              <a:t> shows </a:t>
            </a:r>
            <a:r>
              <a:rPr lang="en-GB" sz="1600" b="1">
                <a:latin typeface="Arial"/>
                <a:ea typeface="Calibri" panose="020F0502020204030204" pitchFamily="34" charset="0"/>
                <a:cs typeface="Times New Roman"/>
              </a:rPr>
              <a:t>bullet point </a:t>
            </a:r>
            <a:r>
              <a:rPr lang="en-GB" sz="1600">
                <a:latin typeface="Arial"/>
                <a:ea typeface="Calibri" panose="020F0502020204030204" pitchFamily="34" charset="0"/>
                <a:cs typeface="Times New Roman"/>
              </a:rPr>
              <a:t>theory explanations, selected quotation, referencing, costume detail and critical argument.</a:t>
            </a:r>
          </a:p>
          <a:p>
            <a:pPr marL="742950" lvl="1" indent="-285750">
              <a:lnSpc>
                <a:spcPct val="107000"/>
              </a:lnSpc>
              <a:spcAft>
                <a:spcPts val="800"/>
              </a:spcAft>
              <a:buFont typeface="Arial" panose="020B0604020202020204" pitchFamily="34" charset="0"/>
              <a:buChar char="•"/>
            </a:pPr>
            <a:endParaRPr lang="en-GB" sz="1600">
              <a:latin typeface="Arial"/>
              <a:ea typeface="Calibri" panose="020F0502020204030204" pitchFamily="34" charset="0"/>
              <a:cs typeface="Times New Roman"/>
            </a:endParaRPr>
          </a:p>
          <a:p>
            <a:pPr marL="742950" lvl="1" indent="-285750">
              <a:lnSpc>
                <a:spcPct val="107000"/>
              </a:lnSpc>
              <a:spcAft>
                <a:spcPts val="800"/>
              </a:spcAft>
              <a:buFont typeface="Arial" panose="020B0604020202020204" pitchFamily="34" charset="0"/>
              <a:buChar char="•"/>
            </a:pPr>
            <a:endParaRPr lang="en-GB" sz="1600">
              <a:latin typeface="Arial"/>
              <a:ea typeface="Calibri" panose="020F0502020204030204" pitchFamily="34" charset="0"/>
              <a:cs typeface="Times New Roman"/>
            </a:endParaRPr>
          </a:p>
          <a:p>
            <a:pPr marL="742950" lvl="1" indent="-285750">
              <a:lnSpc>
                <a:spcPct val="107000"/>
              </a:lnSpc>
              <a:spcAft>
                <a:spcPts val="800"/>
              </a:spcAft>
              <a:buFont typeface="Arial" panose="020B0604020202020204" pitchFamily="34" charset="0"/>
              <a:buChar char="•"/>
            </a:pPr>
            <a:endParaRPr lang="en-GB" sz="1600">
              <a:latin typeface="Arial"/>
              <a:ea typeface="Calibri" panose="020F0502020204030204" pitchFamily="34" charset="0"/>
              <a:cs typeface="Times New Roman"/>
            </a:endParaRPr>
          </a:p>
          <a:p>
            <a:pPr marL="742950" lvl="1" indent="-285750">
              <a:lnSpc>
                <a:spcPct val="107000"/>
              </a:lnSpc>
              <a:spcAft>
                <a:spcPts val="800"/>
              </a:spcAft>
              <a:buFont typeface="Arial" panose="020B0604020202020204" pitchFamily="34" charset="0"/>
              <a:buChar char="•"/>
            </a:pPr>
            <a:endParaRPr lang="en-GB" sz="1600">
              <a:latin typeface="Arial"/>
              <a:ea typeface="Calibri" panose="020F0502020204030204" pitchFamily="34" charset="0"/>
              <a:cs typeface="Times New Roman"/>
            </a:endParaRPr>
          </a:p>
          <a:p>
            <a:pPr marL="742950" lvl="1" indent="-285750">
              <a:lnSpc>
                <a:spcPct val="107000"/>
              </a:lnSpc>
              <a:spcAft>
                <a:spcPts val="800"/>
              </a:spcAft>
              <a:buFont typeface="Arial" panose="020B0604020202020204" pitchFamily="34" charset="0"/>
              <a:buChar char="•"/>
            </a:pPr>
            <a:endParaRPr lang="en-GB" sz="1600">
              <a:latin typeface="Arial"/>
              <a:ea typeface="Calibri" panose="020F0502020204030204" pitchFamily="34" charset="0"/>
              <a:cs typeface="Times New Roman"/>
            </a:endParaRPr>
          </a:p>
          <a:p>
            <a:pPr marL="742950" lvl="1" indent="-285750">
              <a:lnSpc>
                <a:spcPct val="107000"/>
              </a:lnSpc>
              <a:spcAft>
                <a:spcPts val="800"/>
              </a:spcAft>
              <a:buFont typeface="Arial" panose="020B0604020202020204" pitchFamily="34" charset="0"/>
              <a:buChar char="•"/>
            </a:pPr>
            <a:endParaRPr lang="en-GB" sz="1600">
              <a:latin typeface="Arial"/>
              <a:ea typeface="Calibri" panose="020F0502020204030204" pitchFamily="34" charset="0"/>
              <a:cs typeface="Times New Roman"/>
            </a:endParaRPr>
          </a:p>
          <a:p>
            <a:pPr marL="742950" lvl="1" indent="-285750">
              <a:lnSpc>
                <a:spcPct val="107000"/>
              </a:lnSpc>
              <a:spcAft>
                <a:spcPts val="800"/>
              </a:spcAft>
              <a:buFont typeface="Arial" panose="020B0604020202020204" pitchFamily="34" charset="0"/>
              <a:buChar char="•"/>
            </a:pPr>
            <a:endParaRPr lang="en-GB" sz="1600">
              <a:latin typeface="Arial"/>
              <a:ea typeface="Calibri" panose="020F0502020204030204" pitchFamily="34" charset="0"/>
              <a:cs typeface="Times New Roman"/>
            </a:endParaRPr>
          </a:p>
          <a:p>
            <a:pPr marL="742950" lvl="1" indent="-285750">
              <a:lnSpc>
                <a:spcPct val="107000"/>
              </a:lnSpc>
              <a:spcAft>
                <a:spcPts val="800"/>
              </a:spcAft>
              <a:buFont typeface="Arial" panose="020B0604020202020204" pitchFamily="34" charset="0"/>
              <a:buChar char="•"/>
            </a:pPr>
            <a:endParaRPr lang="en-GB" sz="1600">
              <a:latin typeface="Arial"/>
              <a:ea typeface="Calibri" panose="020F0502020204030204" pitchFamily="34" charset="0"/>
              <a:cs typeface="Times New Roman"/>
            </a:endParaRPr>
          </a:p>
          <a:p>
            <a:pPr marL="285750" indent="-285750">
              <a:lnSpc>
                <a:spcPct val="107000"/>
              </a:lnSpc>
              <a:spcAft>
                <a:spcPts val="800"/>
              </a:spcAft>
              <a:buFont typeface="Arial" panose="020B0604020202020204" pitchFamily="34" charset="0"/>
              <a:buChar char="•"/>
            </a:pPr>
            <a:r>
              <a:rPr lang="en-GB" sz="1600" b="1">
                <a:latin typeface="Arial"/>
                <a:ea typeface="Calibri" panose="020F0502020204030204" pitchFamily="34" charset="0"/>
                <a:cs typeface="Times New Roman"/>
              </a:rPr>
              <a:t>Verbal presentation:</a:t>
            </a:r>
          </a:p>
          <a:p>
            <a:pPr marL="742950" lvl="1" indent="-285750">
              <a:lnSpc>
                <a:spcPct val="107000"/>
              </a:lnSpc>
              <a:spcAft>
                <a:spcPts val="800"/>
              </a:spcAft>
              <a:buFont typeface="Arial" panose="020B0604020202020204" pitchFamily="34" charset="0"/>
              <a:buChar char="•"/>
            </a:pPr>
            <a:r>
              <a:rPr lang="en-GB" sz="1600">
                <a:latin typeface="Arial"/>
                <a:ea typeface="Calibri" panose="020F0502020204030204" pitchFamily="34" charset="0"/>
                <a:cs typeface="Times New Roman"/>
              </a:rPr>
              <a:t>20-minute visual / verbal presentation that reflects the critical structure and evidence. </a:t>
            </a:r>
            <a:endParaRPr lang="en-GB" sz="1600">
              <a:latin typeface="Arial" panose="020B0604020202020204" pitchFamily="34" charset="0"/>
              <a:ea typeface="Calibri" panose="020F0502020204030204" pitchFamily="34" charset="0"/>
              <a:cs typeface="Times New Roman" panose="02020603050405020304" pitchFamily="18" charset="0"/>
            </a:endParaRPr>
          </a:p>
          <a:p>
            <a:pPr marL="285750" indent="-285750">
              <a:lnSpc>
                <a:spcPct val="107000"/>
              </a:lnSpc>
              <a:spcAft>
                <a:spcPts val="800"/>
              </a:spcAft>
              <a:buFont typeface="Arial" panose="020B0604020202020204" pitchFamily="34" charset="0"/>
              <a:buChar char="•"/>
            </a:pPr>
            <a:r>
              <a:rPr lang="en-GB" sz="1600" b="1">
                <a:latin typeface="Arial"/>
                <a:ea typeface="Calibri" panose="020F0502020204030204" pitchFamily="34" charset="0"/>
                <a:cs typeface="Times New Roman"/>
              </a:rPr>
              <a:t>Viva exam:</a:t>
            </a:r>
            <a:endParaRPr lang="en-GB" sz="1600">
              <a:latin typeface="Arial"/>
              <a:ea typeface="Calibri" panose="020F0502020204030204" pitchFamily="34" charset="0"/>
              <a:cs typeface="Times New Roman"/>
            </a:endParaRPr>
          </a:p>
          <a:p>
            <a:pPr marL="742950" lvl="1" indent="-285750">
              <a:lnSpc>
                <a:spcPct val="107000"/>
              </a:lnSpc>
              <a:spcAft>
                <a:spcPts val="800"/>
              </a:spcAft>
              <a:buFont typeface="Arial" panose="020B0604020202020204" pitchFamily="34" charset="0"/>
              <a:buChar char="•"/>
            </a:pPr>
            <a:r>
              <a:rPr lang="en-GB" sz="1600">
                <a:latin typeface="Arial"/>
                <a:ea typeface="Calibri" panose="020F0502020204030204" pitchFamily="34" charset="0"/>
                <a:cs typeface="Times New Roman"/>
              </a:rPr>
              <a:t>10 minute Q&amp;A with staff. Clarifies student understanding of Theory / Costume detail / Wider contexts.</a:t>
            </a:r>
          </a:p>
        </p:txBody>
      </p:sp>
      <p:graphicFrame>
        <p:nvGraphicFramePr>
          <p:cNvPr id="4" name="Table 3">
            <a:extLst>
              <a:ext uri="{FF2B5EF4-FFF2-40B4-BE49-F238E27FC236}">
                <a16:creationId xmlns:a16="http://schemas.microsoft.com/office/drawing/2014/main" id="{532D70C0-CB62-401D-97A9-259A78F0CE14}"/>
              </a:ext>
            </a:extLst>
          </p:cNvPr>
          <p:cNvGraphicFramePr>
            <a:graphicFrameLocks noGrp="1"/>
          </p:cNvGraphicFramePr>
          <p:nvPr>
            <p:extLst>
              <p:ext uri="{D42A27DB-BD31-4B8C-83A1-F6EECF244321}">
                <p14:modId xmlns:p14="http://schemas.microsoft.com/office/powerpoint/2010/main" val="840832653"/>
              </p:ext>
            </p:extLst>
          </p:nvPr>
        </p:nvGraphicFramePr>
        <p:xfrm>
          <a:off x="468923" y="1631566"/>
          <a:ext cx="7633122" cy="2626385"/>
        </p:xfrm>
        <a:graphic>
          <a:graphicData uri="http://schemas.openxmlformats.org/drawingml/2006/table">
            <a:tbl>
              <a:tblPr firstRow="1" firstCol="1" bandRow="1">
                <a:tableStyleId>{35758FB7-9AC5-4552-8A53-C91805E547FA}</a:tableStyleId>
              </a:tblPr>
              <a:tblGrid>
                <a:gridCol w="1087788">
                  <a:extLst>
                    <a:ext uri="{9D8B030D-6E8A-4147-A177-3AD203B41FA5}">
                      <a16:colId xmlns:a16="http://schemas.microsoft.com/office/drawing/2014/main" val="3044332996"/>
                    </a:ext>
                  </a:extLst>
                </a:gridCol>
                <a:gridCol w="1063663">
                  <a:extLst>
                    <a:ext uri="{9D8B030D-6E8A-4147-A177-3AD203B41FA5}">
                      <a16:colId xmlns:a16="http://schemas.microsoft.com/office/drawing/2014/main" val="4146391834"/>
                    </a:ext>
                  </a:extLst>
                </a:gridCol>
                <a:gridCol w="1437239">
                  <a:extLst>
                    <a:ext uri="{9D8B030D-6E8A-4147-A177-3AD203B41FA5}">
                      <a16:colId xmlns:a16="http://schemas.microsoft.com/office/drawing/2014/main" val="4239481747"/>
                    </a:ext>
                  </a:extLst>
                </a:gridCol>
                <a:gridCol w="1546401">
                  <a:extLst>
                    <a:ext uri="{9D8B030D-6E8A-4147-A177-3AD203B41FA5}">
                      <a16:colId xmlns:a16="http://schemas.microsoft.com/office/drawing/2014/main" val="2265860095"/>
                    </a:ext>
                  </a:extLst>
                </a:gridCol>
                <a:gridCol w="1318774">
                  <a:extLst>
                    <a:ext uri="{9D8B030D-6E8A-4147-A177-3AD203B41FA5}">
                      <a16:colId xmlns:a16="http://schemas.microsoft.com/office/drawing/2014/main" val="2557108809"/>
                    </a:ext>
                  </a:extLst>
                </a:gridCol>
                <a:gridCol w="1179257">
                  <a:extLst>
                    <a:ext uri="{9D8B030D-6E8A-4147-A177-3AD203B41FA5}">
                      <a16:colId xmlns:a16="http://schemas.microsoft.com/office/drawing/2014/main" val="3961291718"/>
                    </a:ext>
                  </a:extLst>
                </a:gridCol>
              </a:tblGrid>
              <a:tr h="417158">
                <a:tc>
                  <a:txBody>
                    <a:bodyPr/>
                    <a:lstStyle/>
                    <a:p>
                      <a:pPr>
                        <a:spcAft>
                          <a:spcPts val="0"/>
                        </a:spcAft>
                      </a:pPr>
                      <a:r>
                        <a:rPr lang="en-US" sz="1000">
                          <a:effectLst/>
                          <a:latin typeface="Arial"/>
                        </a:rPr>
                        <a:t>Section</a:t>
                      </a:r>
                    </a:p>
                  </a:txBody>
                  <a:tcPr marL="68580" marR="68580" marT="0" marB="0"/>
                </a:tc>
                <a:tc>
                  <a:txBody>
                    <a:bodyPr/>
                    <a:lstStyle/>
                    <a:p>
                      <a:pPr>
                        <a:lnSpc>
                          <a:spcPct val="107000"/>
                        </a:lnSpc>
                        <a:spcAft>
                          <a:spcPts val="800"/>
                        </a:spcAft>
                      </a:pPr>
                      <a:r>
                        <a:rPr lang="en-US" sz="1000">
                          <a:effectLst/>
                          <a:latin typeface="Arial"/>
                        </a:rPr>
                        <a:t>Point /Claim:</a:t>
                      </a:r>
                      <a:endParaRPr lang="en-US">
                        <a:effectLst/>
                        <a:latin typeface="Arial"/>
                      </a:endParaRPr>
                    </a:p>
                  </a:txBody>
                  <a:tcPr marL="68580" marR="68580" marT="0" marB="0"/>
                </a:tc>
                <a:tc>
                  <a:txBody>
                    <a:bodyPr/>
                    <a:lstStyle/>
                    <a:p>
                      <a:pPr>
                        <a:lnSpc>
                          <a:spcPct val="107000"/>
                        </a:lnSpc>
                        <a:spcAft>
                          <a:spcPts val="800"/>
                        </a:spcAft>
                      </a:pPr>
                      <a:r>
                        <a:rPr lang="en-US" sz="1000">
                          <a:effectLst/>
                          <a:latin typeface="Arial"/>
                        </a:rPr>
                        <a:t>Theory to support point /claim:</a:t>
                      </a:r>
                      <a:endParaRPr lang="en-US">
                        <a:effectLst/>
                        <a:latin typeface="Arial"/>
                      </a:endParaRPr>
                    </a:p>
                  </a:txBody>
                  <a:tcPr marL="68580" marR="68580" marT="0" marB="0"/>
                </a:tc>
                <a:tc>
                  <a:txBody>
                    <a:bodyPr/>
                    <a:lstStyle/>
                    <a:p>
                      <a:pPr>
                        <a:lnSpc>
                          <a:spcPct val="107000"/>
                        </a:lnSpc>
                        <a:spcAft>
                          <a:spcPts val="800"/>
                        </a:spcAft>
                      </a:pPr>
                      <a:r>
                        <a:rPr lang="en-US" sz="1000">
                          <a:effectLst/>
                          <a:latin typeface="Arial"/>
                        </a:rPr>
                        <a:t>Garment / Scenography:</a:t>
                      </a:r>
                      <a:endParaRPr lang="en-US">
                        <a:effectLst/>
                        <a:latin typeface="Arial"/>
                      </a:endParaRPr>
                    </a:p>
                  </a:txBody>
                  <a:tcPr marL="68580" marR="68580" marT="0" marB="0"/>
                </a:tc>
                <a:tc>
                  <a:txBody>
                    <a:bodyPr/>
                    <a:lstStyle/>
                    <a:p>
                      <a:pPr>
                        <a:lnSpc>
                          <a:spcPct val="107000"/>
                        </a:lnSpc>
                        <a:spcAft>
                          <a:spcPts val="800"/>
                        </a:spcAft>
                      </a:pPr>
                      <a:r>
                        <a:rPr lang="en-US" sz="1000">
                          <a:effectLst/>
                          <a:latin typeface="Arial"/>
                        </a:rPr>
                        <a:t>Wider reading:</a:t>
                      </a:r>
                      <a:endParaRPr lang="en-US">
                        <a:effectLst/>
                        <a:latin typeface="Arial"/>
                      </a:endParaRPr>
                    </a:p>
                  </a:txBody>
                  <a:tcPr marL="68580" marR="68580" marT="0" marB="0"/>
                </a:tc>
                <a:tc>
                  <a:txBody>
                    <a:bodyPr/>
                    <a:lstStyle/>
                    <a:p>
                      <a:pPr>
                        <a:lnSpc>
                          <a:spcPct val="107000"/>
                        </a:lnSpc>
                        <a:spcAft>
                          <a:spcPts val="800"/>
                        </a:spcAft>
                      </a:pPr>
                      <a:r>
                        <a:rPr lang="en-US" sz="1000">
                          <a:effectLst/>
                          <a:latin typeface="Arial"/>
                        </a:rPr>
                        <a:t>Conclusion and link to next point.</a:t>
                      </a:r>
                      <a:endParaRPr lang="en-US">
                        <a:effectLst/>
                        <a:latin typeface="Arial"/>
                      </a:endParaRPr>
                    </a:p>
                  </a:txBody>
                  <a:tcPr marL="68580" marR="68580" marT="0" marB="0"/>
                </a:tc>
                <a:extLst>
                  <a:ext uri="{0D108BD9-81ED-4DB2-BD59-A6C34878D82A}">
                    <a16:rowId xmlns:a16="http://schemas.microsoft.com/office/drawing/2014/main" val="4164626835"/>
                  </a:ext>
                </a:extLst>
              </a:tr>
              <a:tr h="1266373">
                <a:tc>
                  <a:txBody>
                    <a:bodyPr/>
                    <a:lstStyle/>
                    <a:p>
                      <a:pPr>
                        <a:spcAft>
                          <a:spcPts val="0"/>
                        </a:spcAft>
                      </a:pPr>
                      <a:r>
                        <a:rPr lang="en-US" sz="1000" b="0">
                          <a:effectLst/>
                          <a:latin typeface="Arial"/>
                        </a:rPr>
                        <a:t>Critical Idea from theory</a:t>
                      </a:r>
                    </a:p>
                  </a:txBody>
                  <a:tcPr marL="68580" marR="68580" marT="0" marB="0">
                    <a:solidFill>
                      <a:schemeClr val="bg1"/>
                    </a:solidFill>
                  </a:tcPr>
                </a:tc>
                <a:tc>
                  <a:txBody>
                    <a:bodyPr/>
                    <a:lstStyle/>
                    <a:p>
                      <a:pPr>
                        <a:lnSpc>
                          <a:spcPct val="107000"/>
                        </a:lnSpc>
                        <a:spcAft>
                          <a:spcPts val="800"/>
                        </a:spcAft>
                      </a:pPr>
                      <a:r>
                        <a:rPr lang="en-US" sz="1000">
                          <a:effectLst/>
                          <a:latin typeface="Arial"/>
                        </a:rPr>
                        <a:t>Explain the critical focus of the point </a:t>
                      </a:r>
                      <a:endParaRPr lang="en-US">
                        <a:effectLst/>
                        <a:latin typeface="Arial"/>
                      </a:endParaRPr>
                    </a:p>
                    <a:p>
                      <a:pPr>
                        <a:spcAft>
                          <a:spcPts val="0"/>
                        </a:spcAft>
                      </a:pPr>
                      <a:endParaRPr lang="en-US">
                        <a:effectLst/>
                        <a:latin typeface="Arial"/>
                      </a:endParaRPr>
                    </a:p>
                  </a:txBody>
                  <a:tcPr marL="68580" marR="68580" marT="0" marB="0">
                    <a:solidFill>
                      <a:schemeClr val="bg1"/>
                    </a:solidFill>
                  </a:tcPr>
                </a:tc>
                <a:tc>
                  <a:txBody>
                    <a:bodyPr/>
                    <a:lstStyle/>
                    <a:p>
                      <a:pPr>
                        <a:lnSpc>
                          <a:spcPct val="107000"/>
                        </a:lnSpc>
                        <a:spcAft>
                          <a:spcPts val="800"/>
                        </a:spcAft>
                      </a:pPr>
                      <a:r>
                        <a:rPr lang="en-US" sz="1000">
                          <a:effectLst/>
                          <a:latin typeface="Arial"/>
                        </a:rPr>
                        <a:t>Offer relevant quotation from theory </a:t>
                      </a:r>
                      <a:endParaRPr lang="en-US">
                        <a:effectLst/>
                        <a:latin typeface="Arial"/>
                      </a:endParaRPr>
                    </a:p>
                    <a:p>
                      <a:pPr>
                        <a:spcAft>
                          <a:spcPts val="0"/>
                        </a:spcAft>
                      </a:pPr>
                      <a:r>
                        <a:rPr lang="en-US" sz="1000">
                          <a:effectLst/>
                          <a:latin typeface="Arial"/>
                        </a:rPr>
                        <a:t>explain any specialist terms</a:t>
                      </a:r>
                      <a:endParaRPr lang="en-US">
                        <a:effectLst/>
                        <a:latin typeface="Arial"/>
                      </a:endParaRPr>
                    </a:p>
                    <a:p>
                      <a:pPr>
                        <a:spcAft>
                          <a:spcPts val="0"/>
                        </a:spcAft>
                      </a:pPr>
                      <a:endParaRPr lang="en-US">
                        <a:effectLst/>
                        <a:latin typeface="Arial"/>
                      </a:endParaRPr>
                    </a:p>
                    <a:p>
                      <a:pPr>
                        <a:spcAft>
                          <a:spcPts val="0"/>
                        </a:spcAft>
                      </a:pPr>
                      <a:r>
                        <a:rPr lang="en-US" sz="1000">
                          <a:effectLst/>
                          <a:latin typeface="Arial"/>
                        </a:rPr>
                        <a:t>Reference all sources correctly</a:t>
                      </a:r>
                      <a:endParaRPr lang="en-US">
                        <a:effectLst/>
                        <a:latin typeface="Arial"/>
                      </a:endParaRPr>
                    </a:p>
                  </a:txBody>
                  <a:tcPr marL="68580" marR="68580" marT="0" marB="0">
                    <a:solidFill>
                      <a:schemeClr val="bg1"/>
                    </a:solidFill>
                  </a:tcPr>
                </a:tc>
                <a:tc>
                  <a:txBody>
                    <a:bodyPr/>
                    <a:lstStyle/>
                    <a:p>
                      <a:pPr>
                        <a:lnSpc>
                          <a:spcPct val="107000"/>
                        </a:lnSpc>
                        <a:spcAft>
                          <a:spcPts val="800"/>
                        </a:spcAft>
                      </a:pPr>
                      <a:r>
                        <a:rPr lang="en-US" sz="1000">
                          <a:effectLst/>
                          <a:latin typeface="Arial"/>
                        </a:rPr>
                        <a:t>Describe costume and / or scenography detail from case study </a:t>
                      </a:r>
                      <a:endParaRPr lang="en-US">
                        <a:effectLst/>
                        <a:latin typeface="Arial"/>
                      </a:endParaRPr>
                    </a:p>
                    <a:p>
                      <a:pPr>
                        <a:spcAft>
                          <a:spcPts val="0"/>
                        </a:spcAft>
                      </a:pPr>
                      <a:r>
                        <a:rPr lang="en-US" sz="1000">
                          <a:effectLst/>
                          <a:latin typeface="Arial"/>
                        </a:rPr>
                        <a:t>How do costume and / or setting communicate meaning related to the theoretical point?</a:t>
                      </a:r>
                      <a:endParaRPr lang="en-US">
                        <a:effectLst/>
                        <a:latin typeface="Arial"/>
                      </a:endParaRPr>
                    </a:p>
                  </a:txBody>
                  <a:tcPr marL="68580" marR="68580" marT="0" marB="0">
                    <a:solidFill>
                      <a:schemeClr val="bg1"/>
                    </a:solidFill>
                  </a:tcPr>
                </a:tc>
                <a:tc>
                  <a:txBody>
                    <a:bodyPr/>
                    <a:lstStyle/>
                    <a:p>
                      <a:pPr>
                        <a:spcAft>
                          <a:spcPts val="0"/>
                        </a:spcAft>
                      </a:pPr>
                      <a:r>
                        <a:rPr lang="en-US" sz="1000">
                          <a:effectLst/>
                          <a:latin typeface="Arial"/>
                        </a:rPr>
                        <a:t>Explain, quote and reference wider research reading about case study, or genre, that supports the critical point.</a:t>
                      </a:r>
                      <a:endParaRPr lang="en-US">
                        <a:effectLst/>
                        <a:latin typeface="Arial"/>
                      </a:endParaRPr>
                    </a:p>
                    <a:p>
                      <a:pPr>
                        <a:spcAft>
                          <a:spcPts val="0"/>
                        </a:spcAft>
                      </a:pPr>
                      <a:endParaRPr lang="en-US">
                        <a:effectLst/>
                        <a:latin typeface="Arial"/>
                      </a:endParaRPr>
                    </a:p>
                    <a:p>
                      <a:pPr>
                        <a:spcAft>
                          <a:spcPts val="0"/>
                        </a:spcAft>
                      </a:pPr>
                      <a:r>
                        <a:rPr lang="en-US" sz="1000">
                          <a:effectLst/>
                          <a:latin typeface="Arial"/>
                        </a:rPr>
                        <a:t>Reference all sources correctly</a:t>
                      </a:r>
                      <a:endParaRPr lang="en-US">
                        <a:effectLst/>
                        <a:latin typeface="Arial"/>
                      </a:endParaRPr>
                    </a:p>
                  </a:txBody>
                  <a:tcPr marL="68580" marR="68580" marT="0" marB="0">
                    <a:solidFill>
                      <a:schemeClr val="bg1"/>
                    </a:solidFill>
                  </a:tcPr>
                </a:tc>
                <a:tc>
                  <a:txBody>
                    <a:bodyPr/>
                    <a:lstStyle/>
                    <a:p>
                      <a:pPr>
                        <a:spcAft>
                          <a:spcPts val="0"/>
                        </a:spcAft>
                      </a:pPr>
                      <a:r>
                        <a:rPr lang="en-US" sz="1000">
                          <a:effectLst/>
                          <a:latin typeface="Arial"/>
                        </a:rPr>
                        <a:t>What do we learn from this evidence and how does it lead to the next idea?</a:t>
                      </a:r>
                      <a:endParaRPr lang="en-US">
                        <a:effectLst/>
                        <a:latin typeface="Arial"/>
                      </a:endParaRPr>
                    </a:p>
                  </a:txBody>
                  <a:tcPr marL="68580" marR="68580" marT="0" marB="0">
                    <a:solidFill>
                      <a:schemeClr val="bg1"/>
                    </a:solidFill>
                  </a:tcPr>
                </a:tc>
                <a:extLst>
                  <a:ext uri="{0D108BD9-81ED-4DB2-BD59-A6C34878D82A}">
                    <a16:rowId xmlns:a16="http://schemas.microsoft.com/office/drawing/2014/main" val="1701019665"/>
                  </a:ext>
                </a:extLst>
              </a:tr>
              <a:tr h="655535">
                <a:tc>
                  <a:txBody>
                    <a:bodyPr/>
                    <a:lstStyle/>
                    <a:p>
                      <a:pPr marL="171450" lvl="0" indent="-171450">
                        <a:spcAft>
                          <a:spcPts val="0"/>
                        </a:spcAft>
                        <a:buFont typeface="Arial"/>
                        <a:buChar char="•"/>
                      </a:pPr>
                      <a:r>
                        <a:rPr lang="en-US" sz="1000" b="0">
                          <a:effectLst/>
                          <a:latin typeface="Arial"/>
                        </a:rPr>
                        <a:t>1</a:t>
                      </a:r>
                    </a:p>
                    <a:p>
                      <a:pPr marL="171450" lvl="0" indent="-171450">
                        <a:spcAft>
                          <a:spcPts val="0"/>
                        </a:spcAft>
                        <a:buFont typeface="Arial"/>
                        <a:buChar char="•"/>
                      </a:pPr>
                      <a:endParaRPr lang="en-US" sz="1000" b="0">
                        <a:effectLst/>
                        <a:latin typeface="Arial"/>
                      </a:endParaRPr>
                    </a:p>
                  </a:txBody>
                  <a:tcPr marL="68580" marR="68580" marT="0" marB="0">
                    <a:solidFill>
                      <a:schemeClr val="bg1"/>
                    </a:solidFill>
                  </a:tcPr>
                </a:tc>
                <a:tc>
                  <a:txBody>
                    <a:bodyPr/>
                    <a:lstStyle/>
                    <a:p>
                      <a:pPr marL="171450" lvl="0" indent="-171450">
                        <a:spcAft>
                          <a:spcPts val="0"/>
                        </a:spcAft>
                        <a:buFont typeface="Arial"/>
                        <a:buChar char="•"/>
                      </a:pPr>
                      <a:r>
                        <a:rPr lang="en-US" sz="1000">
                          <a:effectLst/>
                          <a:latin typeface="Arial"/>
                        </a:rPr>
                        <a:t>1</a:t>
                      </a:r>
                    </a:p>
                    <a:p>
                      <a:pPr marL="171450" lvl="0" indent="-171450">
                        <a:spcAft>
                          <a:spcPts val="0"/>
                        </a:spcAft>
                        <a:buFont typeface="Arial"/>
                        <a:buChar char="•"/>
                      </a:pPr>
                      <a:r>
                        <a:rPr lang="en-US" sz="1000">
                          <a:effectLst/>
                          <a:latin typeface="Arial"/>
                        </a:rPr>
                        <a:t>2</a:t>
                      </a:r>
                    </a:p>
                    <a:p>
                      <a:pPr marL="171450" lvl="0" indent="-171450">
                        <a:spcAft>
                          <a:spcPts val="0"/>
                        </a:spcAft>
                        <a:buFont typeface="Arial"/>
                        <a:buChar char="•"/>
                      </a:pPr>
                      <a:r>
                        <a:rPr lang="en-US" sz="1000">
                          <a:effectLst/>
                          <a:latin typeface="Arial"/>
                        </a:rPr>
                        <a:t>3</a:t>
                      </a:r>
                    </a:p>
                  </a:txBody>
                  <a:tcPr marL="68580" marR="68580" marT="0" marB="0">
                    <a:solidFill>
                      <a:schemeClr val="bg1"/>
                    </a:solidFill>
                  </a:tcPr>
                </a:tc>
                <a:tc>
                  <a:txBody>
                    <a:bodyPr/>
                    <a:lstStyle/>
                    <a:p>
                      <a:pPr marL="171450" lvl="0" indent="-171450">
                        <a:spcAft>
                          <a:spcPts val="0"/>
                        </a:spcAft>
                        <a:buFont typeface="Arial"/>
                        <a:buChar char="•"/>
                      </a:pPr>
                      <a:r>
                        <a:rPr lang="en-US" sz="1000">
                          <a:effectLst/>
                          <a:latin typeface="Arial"/>
                        </a:rPr>
                        <a:t>1</a:t>
                      </a:r>
                    </a:p>
                    <a:p>
                      <a:pPr marL="171450" lvl="0" indent="-171450">
                        <a:spcAft>
                          <a:spcPts val="0"/>
                        </a:spcAft>
                        <a:buFont typeface="Arial"/>
                        <a:buChar char="•"/>
                      </a:pPr>
                      <a:r>
                        <a:rPr lang="en-US" sz="1000">
                          <a:effectLst/>
                          <a:latin typeface="Arial"/>
                        </a:rPr>
                        <a:t>2</a:t>
                      </a:r>
                    </a:p>
                    <a:p>
                      <a:pPr marL="171450" lvl="0" indent="-171450">
                        <a:spcAft>
                          <a:spcPts val="0"/>
                        </a:spcAft>
                        <a:buFont typeface="Arial"/>
                        <a:buChar char="•"/>
                      </a:pPr>
                      <a:r>
                        <a:rPr lang="en-US" sz="1000">
                          <a:effectLst/>
                          <a:latin typeface="Arial"/>
                        </a:rPr>
                        <a:t>3</a:t>
                      </a:r>
                    </a:p>
                    <a:p>
                      <a:pPr lvl="0">
                        <a:spcAft>
                          <a:spcPts val="0"/>
                        </a:spcAft>
                        <a:buNone/>
                      </a:pPr>
                      <a:endParaRPr lang="en-US" sz="1000">
                        <a:effectLst/>
                        <a:latin typeface="Arial"/>
                      </a:endParaRPr>
                    </a:p>
                  </a:txBody>
                  <a:tcPr marL="68580" marR="68580" marT="0" marB="0">
                    <a:solidFill>
                      <a:schemeClr val="bg1"/>
                    </a:solidFill>
                  </a:tcPr>
                </a:tc>
                <a:tc>
                  <a:txBody>
                    <a:bodyPr/>
                    <a:lstStyle/>
                    <a:p>
                      <a:pPr marL="171450" lvl="0" indent="-171450">
                        <a:spcAft>
                          <a:spcPts val="0"/>
                        </a:spcAft>
                        <a:buFont typeface="Arial"/>
                        <a:buChar char="•"/>
                      </a:pPr>
                      <a:r>
                        <a:rPr lang="en-US" sz="1000">
                          <a:effectLst/>
                          <a:latin typeface="Arial"/>
                        </a:rPr>
                        <a:t>1</a:t>
                      </a:r>
                    </a:p>
                    <a:p>
                      <a:pPr marL="171450" lvl="0" indent="-171450">
                        <a:spcAft>
                          <a:spcPts val="0"/>
                        </a:spcAft>
                        <a:buFont typeface="Arial"/>
                        <a:buChar char="•"/>
                      </a:pPr>
                      <a:r>
                        <a:rPr lang="en-US" sz="1000">
                          <a:effectLst/>
                          <a:latin typeface="Arial"/>
                        </a:rPr>
                        <a:t>2</a:t>
                      </a:r>
                    </a:p>
                    <a:p>
                      <a:pPr marL="171450" lvl="0" indent="-171450">
                        <a:spcAft>
                          <a:spcPts val="0"/>
                        </a:spcAft>
                        <a:buFont typeface="Arial"/>
                        <a:buChar char="•"/>
                      </a:pPr>
                      <a:r>
                        <a:rPr lang="en-US" sz="1000">
                          <a:effectLst/>
                          <a:latin typeface="Arial"/>
                        </a:rPr>
                        <a:t>3</a:t>
                      </a:r>
                    </a:p>
                  </a:txBody>
                  <a:tcPr marL="68580" marR="68580" marT="0" marB="0">
                    <a:solidFill>
                      <a:schemeClr val="bg1"/>
                    </a:solidFill>
                  </a:tcPr>
                </a:tc>
                <a:tc>
                  <a:txBody>
                    <a:bodyPr/>
                    <a:lstStyle/>
                    <a:p>
                      <a:pPr marL="171450" lvl="0" indent="-171450">
                        <a:spcAft>
                          <a:spcPts val="0"/>
                        </a:spcAft>
                        <a:buFont typeface="Arial"/>
                        <a:buChar char="•"/>
                      </a:pPr>
                      <a:r>
                        <a:rPr lang="en-US" sz="1000">
                          <a:effectLst/>
                          <a:latin typeface="Arial"/>
                        </a:rPr>
                        <a:t>1</a:t>
                      </a:r>
                    </a:p>
                    <a:p>
                      <a:pPr marL="171450" lvl="0" indent="-171450">
                        <a:spcAft>
                          <a:spcPts val="0"/>
                        </a:spcAft>
                        <a:buFont typeface="Arial"/>
                        <a:buChar char="•"/>
                      </a:pPr>
                      <a:r>
                        <a:rPr lang="en-US" sz="1000">
                          <a:effectLst/>
                          <a:latin typeface="Arial"/>
                        </a:rPr>
                        <a:t>2</a:t>
                      </a:r>
                    </a:p>
                    <a:p>
                      <a:pPr marL="171450" lvl="0" indent="-171450">
                        <a:spcAft>
                          <a:spcPts val="0"/>
                        </a:spcAft>
                        <a:buFont typeface="Arial"/>
                        <a:buChar char="•"/>
                      </a:pPr>
                      <a:r>
                        <a:rPr lang="en-US" sz="1000">
                          <a:effectLst/>
                          <a:latin typeface="Arial"/>
                        </a:rPr>
                        <a:t>3</a:t>
                      </a:r>
                    </a:p>
                  </a:txBody>
                  <a:tcPr marL="68580" marR="68580" marT="0" marB="0">
                    <a:solidFill>
                      <a:schemeClr val="bg1"/>
                    </a:solidFill>
                  </a:tcPr>
                </a:tc>
                <a:tc>
                  <a:txBody>
                    <a:bodyPr/>
                    <a:lstStyle/>
                    <a:p>
                      <a:pPr marL="171450" lvl="0" indent="-171450">
                        <a:spcAft>
                          <a:spcPts val="0"/>
                        </a:spcAft>
                        <a:buFont typeface="Arial"/>
                        <a:buChar char="•"/>
                      </a:pPr>
                      <a:r>
                        <a:rPr lang="en-US" sz="1000">
                          <a:effectLst/>
                          <a:latin typeface="Arial"/>
                        </a:rPr>
                        <a:t>1</a:t>
                      </a:r>
                    </a:p>
                    <a:p>
                      <a:pPr marL="171450" lvl="0" indent="-171450">
                        <a:spcAft>
                          <a:spcPts val="0"/>
                        </a:spcAft>
                        <a:buFont typeface="Arial"/>
                        <a:buChar char="•"/>
                      </a:pPr>
                      <a:r>
                        <a:rPr lang="en-US" sz="1000">
                          <a:effectLst/>
                          <a:latin typeface="Arial"/>
                        </a:rPr>
                        <a:t>2</a:t>
                      </a:r>
                    </a:p>
                    <a:p>
                      <a:pPr marL="171450" lvl="0" indent="-171450">
                        <a:spcAft>
                          <a:spcPts val="0"/>
                        </a:spcAft>
                        <a:buFont typeface="Arial"/>
                        <a:buChar char="•"/>
                      </a:pPr>
                      <a:endParaRPr lang="en-US" sz="1000">
                        <a:effectLst/>
                        <a:latin typeface="Arial"/>
                      </a:endParaRPr>
                    </a:p>
                  </a:txBody>
                  <a:tcPr marL="68580" marR="68580" marT="0" marB="0">
                    <a:solidFill>
                      <a:schemeClr val="bg1"/>
                    </a:solidFill>
                  </a:tcPr>
                </a:tc>
                <a:extLst>
                  <a:ext uri="{0D108BD9-81ED-4DB2-BD59-A6C34878D82A}">
                    <a16:rowId xmlns:a16="http://schemas.microsoft.com/office/drawing/2014/main" val="4030191401"/>
                  </a:ext>
                </a:extLst>
              </a:tr>
            </a:tbl>
          </a:graphicData>
        </a:graphic>
      </p:graphicFrame>
    </p:spTree>
    <p:extLst>
      <p:ext uri="{BB962C8B-B14F-4D97-AF65-F5344CB8AC3E}">
        <p14:creationId xmlns:p14="http://schemas.microsoft.com/office/powerpoint/2010/main" val="29203452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9052560" y="2566258"/>
            <a:ext cx="2529840" cy="1187862"/>
          </a:xfrm>
        </p:spPr>
        <p:txBody>
          <a:bodyPr>
            <a:normAutofit fontScale="90000"/>
          </a:bodyPr>
          <a:lstStyle/>
          <a:p>
            <a:r>
              <a:rPr lang="en-GB"/>
              <a:t>The </a:t>
            </a:r>
            <a:r>
              <a:rPr lang="en-GB" err="1"/>
              <a:t>aUB</a:t>
            </a:r>
            <a:r>
              <a:rPr lang="en-GB"/>
              <a:t> Experiment:</a:t>
            </a:r>
            <a:br>
              <a:rPr lang="en-GB"/>
            </a:br>
            <a:br>
              <a:rPr lang="en-GB"/>
            </a:br>
            <a:r>
              <a:rPr lang="en-GB"/>
              <a:t>Milestones</a:t>
            </a:r>
          </a:p>
        </p:txBody>
      </p:sp>
      <p:sp>
        <p:nvSpPr>
          <p:cNvPr id="3" name="Rectangle 2"/>
          <p:cNvSpPr/>
          <p:nvPr/>
        </p:nvSpPr>
        <p:spPr>
          <a:xfrm>
            <a:off x="395459" y="641246"/>
            <a:ext cx="7599680" cy="5555945"/>
          </a:xfrm>
          <a:prstGeom prst="rect">
            <a:avLst/>
          </a:prstGeom>
        </p:spPr>
        <p:txBody>
          <a:bodyPr wrap="square" anchor="t">
            <a:spAutoFit/>
          </a:bodyPr>
          <a:lstStyle/>
          <a:p>
            <a:pPr>
              <a:lnSpc>
                <a:spcPct val="107000"/>
              </a:lnSpc>
              <a:spcAft>
                <a:spcPts val="800"/>
              </a:spcAft>
            </a:pPr>
            <a:r>
              <a:rPr lang="en-GB" sz="1600" b="1">
                <a:latin typeface="Arial"/>
                <a:ea typeface="Calibri" panose="020F0502020204030204" pitchFamily="34" charset="0"/>
                <a:cs typeface="Times New Roman"/>
              </a:rPr>
              <a:t>2018-19</a:t>
            </a:r>
          </a:p>
          <a:p>
            <a:pPr marL="285750" indent="-285750">
              <a:lnSpc>
                <a:spcPct val="107000"/>
              </a:lnSpc>
              <a:spcAft>
                <a:spcPts val="800"/>
              </a:spcAft>
              <a:buFont typeface="Arial" panose="020B0604020202020204" pitchFamily="34" charset="0"/>
              <a:buChar char="•"/>
            </a:pPr>
            <a:r>
              <a:rPr lang="en-GB" sz="1600">
                <a:latin typeface="Arial"/>
                <a:ea typeface="Calibri" panose="020F0502020204030204" pitchFamily="34" charset="0"/>
                <a:cs typeface="Times New Roman"/>
              </a:rPr>
              <a:t>First cohort with 3-year scaffolded learning process</a:t>
            </a:r>
          </a:p>
          <a:p>
            <a:pPr marL="285750" indent="-285750">
              <a:lnSpc>
                <a:spcPct val="107000"/>
              </a:lnSpc>
              <a:spcAft>
                <a:spcPts val="800"/>
              </a:spcAft>
              <a:buFont typeface="Arial" panose="020B0604020202020204" pitchFamily="34" charset="0"/>
              <a:buChar char="•"/>
            </a:pPr>
            <a:r>
              <a:rPr lang="en-GB" sz="1600">
                <a:latin typeface="Arial"/>
                <a:ea typeface="Calibri" panose="020F0502020204030204" pitchFamily="34" charset="0"/>
                <a:cs typeface="Times New Roman"/>
              </a:rPr>
              <a:t>The average mark improved (65). Referral rate down.</a:t>
            </a:r>
          </a:p>
          <a:p>
            <a:pPr marL="285750" indent="-285750">
              <a:lnSpc>
                <a:spcPct val="107000"/>
              </a:lnSpc>
              <a:spcAft>
                <a:spcPts val="800"/>
              </a:spcAft>
              <a:buFont typeface="Arial" panose="020B0604020202020204" pitchFamily="34" charset="0"/>
              <a:buChar char="•"/>
            </a:pPr>
            <a:r>
              <a:rPr lang="en-GB" sz="1600">
                <a:latin typeface="Arial"/>
                <a:ea typeface="Calibri" panose="020F0502020204030204" pitchFamily="34" charset="0"/>
                <a:cs typeface="Times New Roman"/>
              </a:rPr>
              <a:t>98% student satisfaction for the unit.  </a:t>
            </a:r>
            <a:endParaRPr lang="en-GB" sz="1600">
              <a:latin typeface="Arial" panose="020B0604020202020204" pitchFamily="34" charset="0"/>
              <a:ea typeface="Calibri" panose="020F0502020204030204" pitchFamily="34" charset="0"/>
              <a:cs typeface="Times New Roman" panose="02020603050405020304" pitchFamily="18" charset="0"/>
            </a:endParaRPr>
          </a:p>
          <a:p>
            <a:pPr marL="285750" indent="-285750">
              <a:lnSpc>
                <a:spcPct val="107000"/>
              </a:lnSpc>
              <a:spcAft>
                <a:spcPts val="800"/>
              </a:spcAft>
              <a:buFont typeface="Arial" panose="020B0604020202020204" pitchFamily="34" charset="0"/>
              <a:buChar char="•"/>
            </a:pPr>
            <a:r>
              <a:rPr lang="en-GB" sz="1600">
                <a:latin typeface="Arial"/>
                <a:ea typeface="Calibri" panose="020F0502020204030204" pitchFamily="34" charset="0"/>
                <a:cs typeface="Times New Roman"/>
              </a:rPr>
              <a:t>Alternative assessment process offered to 12 students as a 'reasonable adjustment' according to their </a:t>
            </a:r>
            <a:r>
              <a:rPr lang="en-GB" sz="1600" b="1">
                <a:latin typeface="Arial"/>
                <a:ea typeface="Calibri" panose="020F0502020204030204" pitchFamily="34" charset="0"/>
                <a:cs typeface="Times New Roman"/>
              </a:rPr>
              <a:t>individual </a:t>
            </a:r>
            <a:r>
              <a:rPr lang="en-GB" sz="1600">
                <a:latin typeface="Arial"/>
                <a:ea typeface="Calibri" panose="020F0502020204030204" pitchFamily="34" charset="0"/>
                <a:cs typeface="Times New Roman"/>
              </a:rPr>
              <a:t>needs (repeated referral, 42-48 grade boundary, dyslexia, general literacy). </a:t>
            </a:r>
          </a:p>
          <a:p>
            <a:pPr marL="285750" indent="-285750">
              <a:buFont typeface="Arial"/>
              <a:buChar char="•"/>
            </a:pPr>
            <a:r>
              <a:rPr lang="en-GB" sz="1600">
                <a:latin typeface="Arial"/>
                <a:ea typeface="Calibri" panose="020F0502020204030204" pitchFamily="34" charset="0"/>
                <a:cs typeface="Times New Roman"/>
              </a:rPr>
              <a:t>NB  </a:t>
            </a:r>
            <a:r>
              <a:rPr lang="en-GB" sz="1600">
                <a:latin typeface="Arial"/>
                <a:ea typeface="+mn-lt"/>
                <a:cs typeface="+mn-lt"/>
              </a:rPr>
              <a:t>HEFCE review of policy (2009): A “blanket” policy of set adjustments according to certain impairments is likely to be unlawful because it cannot be material to the facts of the individual case. Therefore, there should be clear processes for making reasonable adjustments for </a:t>
            </a:r>
            <a:r>
              <a:rPr lang="en-GB" sz="1600" b="1">
                <a:latin typeface="Arial"/>
                <a:ea typeface="+mn-lt"/>
                <a:cs typeface="+mn-lt"/>
              </a:rPr>
              <a:t>individual </a:t>
            </a:r>
            <a:r>
              <a:rPr lang="en-GB" sz="1600">
                <a:latin typeface="Arial"/>
                <a:ea typeface="+mn-lt"/>
                <a:cs typeface="+mn-lt"/>
              </a:rPr>
              <a:t>students.</a:t>
            </a:r>
            <a:endParaRPr lang="en-GB">
              <a:latin typeface="Arial"/>
              <a:ea typeface="+mn-lt"/>
              <a:cs typeface="Times New Roman"/>
            </a:endParaRPr>
          </a:p>
          <a:p>
            <a:pPr marL="285750" indent="-285750">
              <a:buFont typeface="Arial"/>
              <a:buChar char="•"/>
            </a:pPr>
            <a:endParaRPr lang="en-GB" sz="1600">
              <a:latin typeface="Arial"/>
              <a:ea typeface="Calibri" panose="020F0502020204030204" pitchFamily="34" charset="0"/>
              <a:cs typeface="Times New Roman"/>
            </a:endParaRPr>
          </a:p>
          <a:p>
            <a:pPr marL="285750" indent="-285750">
              <a:lnSpc>
                <a:spcPct val="107000"/>
              </a:lnSpc>
              <a:spcAft>
                <a:spcPts val="800"/>
              </a:spcAft>
              <a:buFont typeface="Arial" panose="020B0604020202020204" pitchFamily="34" charset="0"/>
              <a:buChar char="•"/>
            </a:pPr>
            <a:r>
              <a:rPr lang="en-GB" sz="1600">
                <a:latin typeface="Arial"/>
                <a:ea typeface="Calibri" panose="020F0502020204030204" pitchFamily="34" charset="0"/>
                <a:cs typeface="Times New Roman"/>
              </a:rPr>
              <a:t>Option accepted by 4 students, with two passes at 58 / 62 and two Referrals. (40 / 38).</a:t>
            </a:r>
            <a:endParaRPr lang="en-GB"/>
          </a:p>
          <a:p>
            <a:pPr marL="285750" indent="-285750">
              <a:lnSpc>
                <a:spcPct val="107000"/>
              </a:lnSpc>
              <a:spcAft>
                <a:spcPts val="800"/>
              </a:spcAft>
              <a:buFont typeface="Arial" panose="020B0604020202020204" pitchFamily="34" charset="0"/>
              <a:buChar char="•"/>
            </a:pPr>
            <a:r>
              <a:rPr lang="en-GB" sz="1600">
                <a:latin typeface="Arial"/>
                <a:ea typeface="Calibri" panose="020F0502020204030204" pitchFamily="34" charset="0"/>
                <a:cs typeface="Times New Roman"/>
              </a:rPr>
              <a:t>Even dyslexic students can find it hard to let go of the written word.</a:t>
            </a:r>
          </a:p>
          <a:p>
            <a:pPr marL="285750" indent="-285750">
              <a:lnSpc>
                <a:spcPct val="107000"/>
              </a:lnSpc>
              <a:spcAft>
                <a:spcPts val="800"/>
              </a:spcAft>
              <a:buFont typeface="Arial" panose="020B0604020202020204" pitchFamily="34" charset="0"/>
              <a:buChar char="•"/>
            </a:pPr>
            <a:r>
              <a:rPr lang="en-GB" sz="1600">
                <a:latin typeface="Arial"/>
                <a:ea typeface="Calibri" panose="020F0502020204030204" pitchFamily="34" charset="0"/>
                <a:cs typeface="Times New Roman"/>
              </a:rPr>
              <a:t>This process has implications with regard to extra assessment time.</a:t>
            </a:r>
          </a:p>
          <a:p>
            <a:pPr marL="285750" indent="-285750">
              <a:lnSpc>
                <a:spcPct val="107000"/>
              </a:lnSpc>
              <a:spcAft>
                <a:spcPts val="800"/>
              </a:spcAft>
              <a:buFont typeface="Arial" panose="020B0604020202020204" pitchFamily="34" charset="0"/>
              <a:buChar char="•"/>
            </a:pPr>
            <a:r>
              <a:rPr lang="en-GB" sz="1600">
                <a:latin typeface="Arial"/>
                <a:ea typeface="Calibri" panose="020F0502020204030204" pitchFamily="34" charset="0"/>
                <a:cs typeface="Times New Roman"/>
              </a:rPr>
              <a:t>Extra teaching support is needed for students who choose this option, i.e: Presentation skills</a:t>
            </a:r>
            <a:endParaRPr lang="en-GB" sz="1600">
              <a:effectLst/>
              <a:latin typeface="Calibri"/>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182030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8808720" y="2448560"/>
            <a:ext cx="3017520" cy="1772920"/>
          </a:xfrm>
        </p:spPr>
        <p:txBody>
          <a:bodyPr>
            <a:normAutofit/>
          </a:bodyPr>
          <a:lstStyle/>
          <a:p>
            <a:r>
              <a:rPr lang="en-GB">
                <a:cs typeface="Times New Roman"/>
              </a:rPr>
              <a:t>TASK 2: Options</a:t>
            </a:r>
          </a:p>
        </p:txBody>
      </p:sp>
      <p:sp>
        <p:nvSpPr>
          <p:cNvPr id="2" name="TextBox 1">
            <a:extLst>
              <a:ext uri="{FF2B5EF4-FFF2-40B4-BE49-F238E27FC236}">
                <a16:creationId xmlns:a16="http://schemas.microsoft.com/office/drawing/2014/main" id="{59EE080F-88CC-4DF7-A391-DBB4D5D89D67}"/>
              </a:ext>
            </a:extLst>
          </p:cNvPr>
          <p:cNvSpPr txBox="1"/>
          <p:nvPr/>
        </p:nvSpPr>
        <p:spPr>
          <a:xfrm>
            <a:off x="796636" y="590061"/>
            <a:ext cx="6957290"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a:latin typeface="Arial"/>
              </a:rPr>
              <a:t>The AUB Costume experiment is still very tied to the written word as an outcome that demonstrates knowledge.</a:t>
            </a:r>
            <a:endParaRPr lang="en-US" sz="2400" dirty="0">
              <a:latin typeface="Arial"/>
              <a:cs typeface="Arial"/>
            </a:endParaRPr>
          </a:p>
          <a:p>
            <a:endParaRPr lang="en-US" sz="2400" dirty="0">
              <a:latin typeface="Arial"/>
              <a:cs typeface="Arial"/>
            </a:endParaRPr>
          </a:p>
          <a:p>
            <a:r>
              <a:rPr lang="en-US" sz="2400">
                <a:latin typeface="Arial"/>
              </a:rPr>
              <a:t>What appropriate options exist for alternative assessment in your context?</a:t>
            </a:r>
            <a:r>
              <a:rPr lang="en-US" dirty="0">
                <a:latin typeface="Arial"/>
              </a:rPr>
              <a:t>  </a:t>
            </a:r>
            <a:endParaRPr lang="en-US">
              <a:latin typeface="Arial"/>
              <a:cs typeface="Arial"/>
            </a:endParaRPr>
          </a:p>
        </p:txBody>
      </p:sp>
    </p:spTree>
    <p:extLst>
      <p:ext uri="{BB962C8B-B14F-4D97-AF65-F5344CB8AC3E}">
        <p14:creationId xmlns:p14="http://schemas.microsoft.com/office/powerpoint/2010/main" val="7241346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9" descr="A picture containing wooden, fence, building, outdoor&#10;&#10;Description generated with high confidence">
            <a:extLst>
              <a:ext uri="{FF2B5EF4-FFF2-40B4-BE49-F238E27FC236}">
                <a16:creationId xmlns:a16="http://schemas.microsoft.com/office/drawing/2014/main" id="{40DAAC81-BD76-4B0D-A28F-53137309A1FD}"/>
              </a:ext>
            </a:extLst>
          </p:cNvPr>
          <p:cNvPicPr>
            <a:picLocks noChangeAspect="1"/>
          </p:cNvPicPr>
          <p:nvPr/>
        </p:nvPicPr>
        <p:blipFill>
          <a:blip r:embed="rId3"/>
          <a:stretch>
            <a:fillRect/>
          </a:stretch>
        </p:blipFill>
        <p:spPr>
          <a:xfrm>
            <a:off x="600541" y="1461355"/>
            <a:ext cx="7303293" cy="5165407"/>
          </a:xfrm>
          <a:prstGeom prst="rect">
            <a:avLst/>
          </a:prstGeom>
        </p:spPr>
      </p:pic>
      <p:sp>
        <p:nvSpPr>
          <p:cNvPr id="5" name="TextBox 4">
            <a:extLst>
              <a:ext uri="{FF2B5EF4-FFF2-40B4-BE49-F238E27FC236}">
                <a16:creationId xmlns:a16="http://schemas.microsoft.com/office/drawing/2014/main" id="{08235541-D7C9-4A7A-9200-700C74AFD501}"/>
              </a:ext>
            </a:extLst>
          </p:cNvPr>
          <p:cNvSpPr txBox="1"/>
          <p:nvPr/>
        </p:nvSpPr>
        <p:spPr>
          <a:xfrm>
            <a:off x="810491" y="4805218"/>
            <a:ext cx="6899563"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endParaRPr lang="en-US">
              <a:latin typeface="Arial"/>
              <a:cs typeface="Arial"/>
            </a:endParaRPr>
          </a:p>
        </p:txBody>
      </p:sp>
      <p:sp>
        <p:nvSpPr>
          <p:cNvPr id="12" name="Title 9">
            <a:extLst>
              <a:ext uri="{FF2B5EF4-FFF2-40B4-BE49-F238E27FC236}">
                <a16:creationId xmlns:a16="http://schemas.microsoft.com/office/drawing/2014/main" id="{DF9071A0-29BF-4535-98A0-469961E75A42}"/>
              </a:ext>
            </a:extLst>
          </p:cNvPr>
          <p:cNvSpPr txBox="1">
            <a:spLocks/>
          </p:cNvSpPr>
          <p:nvPr/>
        </p:nvSpPr>
        <p:spPr>
          <a:xfrm>
            <a:off x="9052560" y="2037774"/>
            <a:ext cx="2861678" cy="151970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200" b="1" kern="1200" cap="all" baseline="0">
                <a:blipFill>
                  <a:blip r:embed="rId4">
                    <a:extLst>
                      <a:ext uri="{28A0092B-C50C-407E-A947-70E740481C1C}">
                        <a14:useLocalDpi xmlns:a14="http://schemas.microsoft.com/office/drawing/2010/main" val="0"/>
                      </a:ext>
                    </a:extLst>
                  </a:blip>
                  <a:tile tx="6350" ty="-127000" sx="65000" sy="64000" flip="none" algn="tl"/>
                </a:blipFill>
                <a:latin typeface="+mj-lt"/>
                <a:ea typeface="+mj-ea"/>
                <a:cs typeface="+mj-cs"/>
              </a:defRPr>
            </a:lvl1pPr>
          </a:lstStyle>
          <a:p>
            <a:r>
              <a:rPr lang="en-GB"/>
              <a:t>Alternatives to essays?</a:t>
            </a:r>
            <a:endParaRPr lang="en-GB">
              <a:latin typeface="Rockwell Condensed"/>
            </a:endParaRPr>
          </a:p>
        </p:txBody>
      </p:sp>
      <p:pic>
        <p:nvPicPr>
          <p:cNvPr id="4" name="Picture 5" descr="A close up of a flower&#10;&#10;Description generated with very high confidence">
            <a:extLst>
              <a:ext uri="{FF2B5EF4-FFF2-40B4-BE49-F238E27FC236}">
                <a16:creationId xmlns:a16="http://schemas.microsoft.com/office/drawing/2014/main" id="{0345F271-2209-4A9D-AA0F-E8127E6ED0BA}"/>
              </a:ext>
            </a:extLst>
          </p:cNvPr>
          <p:cNvPicPr>
            <a:picLocks noChangeAspect="1"/>
          </p:cNvPicPr>
          <p:nvPr/>
        </p:nvPicPr>
        <p:blipFill rotWithShape="1">
          <a:blip r:embed="rId5"/>
          <a:srcRect l="99" t="31655" r="10"/>
          <a:stretch/>
        </p:blipFill>
        <p:spPr>
          <a:xfrm>
            <a:off x="4183618" y="5047256"/>
            <a:ext cx="3644119" cy="1133898"/>
          </a:xfrm>
          <a:prstGeom prst="rect">
            <a:avLst/>
          </a:prstGeom>
        </p:spPr>
      </p:pic>
      <p:pic>
        <p:nvPicPr>
          <p:cNvPr id="7" name="Picture 7" descr="A group of stuffed animals on a bed&#10;&#10;Description generated with high confidence">
            <a:extLst>
              <a:ext uri="{FF2B5EF4-FFF2-40B4-BE49-F238E27FC236}">
                <a16:creationId xmlns:a16="http://schemas.microsoft.com/office/drawing/2014/main" id="{3A9B652B-26B2-4172-AFEB-479D1EFE81E8}"/>
              </a:ext>
            </a:extLst>
          </p:cNvPr>
          <p:cNvPicPr>
            <a:picLocks noChangeAspect="1"/>
          </p:cNvPicPr>
          <p:nvPr/>
        </p:nvPicPr>
        <p:blipFill>
          <a:blip r:embed="rId6"/>
          <a:stretch>
            <a:fillRect/>
          </a:stretch>
        </p:blipFill>
        <p:spPr>
          <a:xfrm>
            <a:off x="808720" y="1706150"/>
            <a:ext cx="2743200" cy="1898809"/>
          </a:xfrm>
          <a:prstGeom prst="rect">
            <a:avLst/>
          </a:prstGeom>
        </p:spPr>
      </p:pic>
      <p:pic>
        <p:nvPicPr>
          <p:cNvPr id="11" name="Picture 12">
            <a:extLst>
              <a:ext uri="{FF2B5EF4-FFF2-40B4-BE49-F238E27FC236}">
                <a16:creationId xmlns:a16="http://schemas.microsoft.com/office/drawing/2014/main" id="{67B007A9-9269-4A97-8822-0783CDCB6B9A}"/>
              </a:ext>
            </a:extLst>
          </p:cNvPr>
          <p:cNvPicPr>
            <a:picLocks noChangeAspect="1"/>
          </p:cNvPicPr>
          <p:nvPr/>
        </p:nvPicPr>
        <p:blipFill>
          <a:blip r:embed="rId7"/>
          <a:stretch>
            <a:fillRect/>
          </a:stretch>
        </p:blipFill>
        <p:spPr>
          <a:xfrm>
            <a:off x="4452022" y="1848278"/>
            <a:ext cx="3124200" cy="2082800"/>
          </a:xfrm>
          <a:prstGeom prst="rect">
            <a:avLst/>
          </a:prstGeom>
        </p:spPr>
      </p:pic>
      <p:pic>
        <p:nvPicPr>
          <p:cNvPr id="14" name="Picture 14" descr="A screen shot of a speaker&#10;&#10;Description generated with high confidence">
            <a:extLst>
              <a:ext uri="{FF2B5EF4-FFF2-40B4-BE49-F238E27FC236}">
                <a16:creationId xmlns:a16="http://schemas.microsoft.com/office/drawing/2014/main" id="{C36E8AF1-F7F6-44B5-A30E-E73E791B40DB}"/>
              </a:ext>
            </a:extLst>
          </p:cNvPr>
          <p:cNvPicPr>
            <a:picLocks noChangeAspect="1"/>
          </p:cNvPicPr>
          <p:nvPr/>
        </p:nvPicPr>
        <p:blipFill rotWithShape="1">
          <a:blip r:embed="rId8"/>
          <a:srcRect t="27638" r="-469" b="775"/>
          <a:stretch/>
        </p:blipFill>
        <p:spPr>
          <a:xfrm>
            <a:off x="1226304" y="5320192"/>
            <a:ext cx="2477688" cy="1062551"/>
          </a:xfrm>
          <a:prstGeom prst="rect">
            <a:avLst/>
          </a:prstGeom>
        </p:spPr>
      </p:pic>
      <p:pic>
        <p:nvPicPr>
          <p:cNvPr id="16" name="Picture 16" descr="A picture containing sky, man, person, object&#10;&#10;Description generated with very high confidence">
            <a:extLst>
              <a:ext uri="{FF2B5EF4-FFF2-40B4-BE49-F238E27FC236}">
                <a16:creationId xmlns:a16="http://schemas.microsoft.com/office/drawing/2014/main" id="{B1791926-E5F9-4CBE-A7A1-7F3778058003}"/>
              </a:ext>
            </a:extLst>
          </p:cNvPr>
          <p:cNvPicPr>
            <a:picLocks noChangeAspect="1"/>
          </p:cNvPicPr>
          <p:nvPr/>
        </p:nvPicPr>
        <p:blipFill>
          <a:blip r:embed="rId9"/>
          <a:stretch>
            <a:fillRect/>
          </a:stretch>
        </p:blipFill>
        <p:spPr>
          <a:xfrm>
            <a:off x="1350641" y="3131660"/>
            <a:ext cx="2743200" cy="1828800"/>
          </a:xfrm>
          <a:prstGeom prst="rect">
            <a:avLst/>
          </a:prstGeom>
        </p:spPr>
      </p:pic>
      <p:sp>
        <p:nvSpPr>
          <p:cNvPr id="18" name="TextBox 17">
            <a:extLst>
              <a:ext uri="{FF2B5EF4-FFF2-40B4-BE49-F238E27FC236}">
                <a16:creationId xmlns:a16="http://schemas.microsoft.com/office/drawing/2014/main" id="{001AECEE-ABF7-4FD3-AC23-F2B65855AE58}"/>
              </a:ext>
            </a:extLst>
          </p:cNvPr>
          <p:cNvSpPr txBox="1"/>
          <p:nvPr/>
        </p:nvSpPr>
        <p:spPr>
          <a:xfrm>
            <a:off x="694326" y="115099"/>
            <a:ext cx="7407563"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a:latin typeface="Arial"/>
                <a:cs typeface="Arial"/>
              </a:rPr>
              <a:t>Texts “should reflect the purposes of the arts, not those of the society or the institutions within which it is carried on” </a:t>
            </a:r>
            <a:r>
              <a:rPr lang="en-US">
                <a:latin typeface="Arial"/>
                <a:cs typeface="Arial"/>
              </a:rPr>
              <a:t>(Borg, 2007:99). </a:t>
            </a:r>
            <a:endParaRPr lang="en-US"/>
          </a:p>
        </p:txBody>
      </p:sp>
    </p:spTree>
    <p:extLst>
      <p:ext uri="{BB962C8B-B14F-4D97-AF65-F5344CB8AC3E}">
        <p14:creationId xmlns:p14="http://schemas.microsoft.com/office/powerpoint/2010/main" val="447798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9052560" y="2037774"/>
            <a:ext cx="2861678" cy="1519700"/>
          </a:xfrm>
        </p:spPr>
        <p:txBody>
          <a:bodyPr>
            <a:normAutofit/>
          </a:bodyPr>
          <a:lstStyle/>
          <a:p>
            <a:r>
              <a:rPr lang="en-GB"/>
              <a:t>Alternatives to essays?</a:t>
            </a:r>
            <a:endParaRPr lang="en-GB">
              <a:latin typeface="Rockwell Condensed"/>
            </a:endParaRPr>
          </a:p>
        </p:txBody>
      </p:sp>
      <p:sp>
        <p:nvSpPr>
          <p:cNvPr id="2" name="TextBox 1">
            <a:extLst>
              <a:ext uri="{FF2B5EF4-FFF2-40B4-BE49-F238E27FC236}">
                <a16:creationId xmlns:a16="http://schemas.microsoft.com/office/drawing/2014/main" id="{3B6D0488-1EDA-4C45-A052-81DE107964DC}"/>
              </a:ext>
            </a:extLst>
          </p:cNvPr>
          <p:cNvSpPr txBox="1"/>
          <p:nvPr/>
        </p:nvSpPr>
        <p:spPr>
          <a:xfrm>
            <a:off x="791497" y="452285"/>
            <a:ext cx="6282812"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dirty="0">
                <a:latin typeface="Arial"/>
                <a:cs typeface="Arial"/>
              </a:rPr>
              <a:t>Students in arts institutions often find writing "constraining and difficult … and at worst </a:t>
            </a:r>
            <a:r>
              <a:rPr lang="en-US" sz="2400">
                <a:latin typeface="Arial"/>
                <a:cs typeface="Arial"/>
              </a:rPr>
              <a:t>painful in itself" </a:t>
            </a:r>
            <a:r>
              <a:rPr lang="en-US">
                <a:latin typeface="Arial"/>
                <a:cs typeface="Arial"/>
              </a:rPr>
              <a:t>(Borg, 2012: 6)</a:t>
            </a:r>
          </a:p>
        </p:txBody>
      </p:sp>
      <p:sp>
        <p:nvSpPr>
          <p:cNvPr id="3" name="TextBox 2">
            <a:extLst>
              <a:ext uri="{FF2B5EF4-FFF2-40B4-BE49-F238E27FC236}">
                <a16:creationId xmlns:a16="http://schemas.microsoft.com/office/drawing/2014/main" id="{B4C5DB05-FE07-400E-A0A4-655B8EB3D63B}"/>
              </a:ext>
            </a:extLst>
          </p:cNvPr>
          <p:cNvSpPr txBox="1"/>
          <p:nvPr/>
        </p:nvSpPr>
        <p:spPr>
          <a:xfrm>
            <a:off x="865239" y="3200400"/>
            <a:ext cx="6602361"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latin typeface="Arial"/>
              <a:cs typeface="Arial"/>
            </a:endParaRPr>
          </a:p>
        </p:txBody>
      </p:sp>
      <p:pic>
        <p:nvPicPr>
          <p:cNvPr id="4" name="Picture 4" descr="A group of people riding skis down a snow covered mountain&#10;&#10;Description generated with very high confidence">
            <a:extLst>
              <a:ext uri="{FF2B5EF4-FFF2-40B4-BE49-F238E27FC236}">
                <a16:creationId xmlns:a16="http://schemas.microsoft.com/office/drawing/2014/main" id="{88E02786-89C9-4520-9C13-76BB8586B8D5}"/>
              </a:ext>
            </a:extLst>
          </p:cNvPr>
          <p:cNvPicPr>
            <a:picLocks noChangeAspect="1"/>
          </p:cNvPicPr>
          <p:nvPr/>
        </p:nvPicPr>
        <p:blipFill>
          <a:blip r:embed="rId3"/>
          <a:stretch>
            <a:fillRect/>
          </a:stretch>
        </p:blipFill>
        <p:spPr>
          <a:xfrm>
            <a:off x="791497" y="1923513"/>
            <a:ext cx="6909619" cy="4581832"/>
          </a:xfrm>
          <a:prstGeom prst="rect">
            <a:avLst/>
          </a:prstGeom>
        </p:spPr>
      </p:pic>
    </p:spTree>
    <p:extLst>
      <p:ext uri="{BB962C8B-B14F-4D97-AF65-F5344CB8AC3E}">
        <p14:creationId xmlns:p14="http://schemas.microsoft.com/office/powerpoint/2010/main" val="31453860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D7C0A76-5891-449F-A74C-30322BB69210}"/>
              </a:ext>
            </a:extLst>
          </p:cNvPr>
          <p:cNvSpPr txBox="1"/>
          <p:nvPr/>
        </p:nvSpPr>
        <p:spPr>
          <a:xfrm>
            <a:off x="815611" y="397072"/>
            <a:ext cx="6910086"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a:latin typeface="Arial"/>
                <a:cs typeface="Arial"/>
              </a:rPr>
              <a:t>Need a "range of alternative assessments scaffolded by early formative work and timely feedback"</a:t>
            </a:r>
            <a:r>
              <a:rPr lang="en-US">
                <a:latin typeface="Arial"/>
                <a:cs typeface="Arial"/>
              </a:rPr>
              <a:t> (Butcher et al., 2010)</a:t>
            </a:r>
            <a:endParaRPr lang="en-US"/>
          </a:p>
        </p:txBody>
      </p:sp>
      <p:pic>
        <p:nvPicPr>
          <p:cNvPr id="3" name="Picture 3" descr="A sign on the side of a mountain road&#10;&#10;Description generated with very high confidence">
            <a:extLst>
              <a:ext uri="{FF2B5EF4-FFF2-40B4-BE49-F238E27FC236}">
                <a16:creationId xmlns:a16="http://schemas.microsoft.com/office/drawing/2014/main" id="{3ED4701F-9D27-4191-9B81-C256DDB35ABC}"/>
              </a:ext>
            </a:extLst>
          </p:cNvPr>
          <p:cNvPicPr>
            <a:picLocks noChangeAspect="1"/>
          </p:cNvPicPr>
          <p:nvPr/>
        </p:nvPicPr>
        <p:blipFill>
          <a:blip r:embed="rId3"/>
          <a:stretch>
            <a:fillRect/>
          </a:stretch>
        </p:blipFill>
        <p:spPr>
          <a:xfrm>
            <a:off x="810136" y="1785338"/>
            <a:ext cx="7104184" cy="2653921"/>
          </a:xfrm>
          <a:prstGeom prst="rect">
            <a:avLst/>
          </a:prstGeom>
        </p:spPr>
      </p:pic>
      <p:sp>
        <p:nvSpPr>
          <p:cNvPr id="5" name="TextBox 4">
            <a:extLst>
              <a:ext uri="{FF2B5EF4-FFF2-40B4-BE49-F238E27FC236}">
                <a16:creationId xmlns:a16="http://schemas.microsoft.com/office/drawing/2014/main" id="{08235541-D7C9-4A7A-9200-700C74AFD501}"/>
              </a:ext>
            </a:extLst>
          </p:cNvPr>
          <p:cNvSpPr txBox="1"/>
          <p:nvPr/>
        </p:nvSpPr>
        <p:spPr>
          <a:xfrm>
            <a:off x="810491" y="4805218"/>
            <a:ext cx="6899563" cy="19389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2000">
                <a:latin typeface="Arial"/>
                <a:cs typeface="Arial"/>
              </a:rPr>
              <a:t>Constructive alignment</a:t>
            </a:r>
            <a:endParaRPr lang="en-US" sz="2000"/>
          </a:p>
          <a:p>
            <a:pPr marL="285750" indent="-285750">
              <a:buFont typeface="Arial"/>
              <a:buChar char="•"/>
            </a:pPr>
            <a:endParaRPr lang="en-US" sz="2000" dirty="0">
              <a:latin typeface="Arial"/>
              <a:cs typeface="Arial"/>
            </a:endParaRPr>
          </a:p>
          <a:p>
            <a:pPr marL="285750" indent="-285750">
              <a:buFont typeface="Arial"/>
              <a:buChar char="•"/>
            </a:pPr>
            <a:r>
              <a:rPr lang="en-US" sz="2000">
                <a:latin typeface="Arial"/>
                <a:cs typeface="Arial"/>
              </a:rPr>
              <a:t>Clear and transparent criteria</a:t>
            </a:r>
            <a:endParaRPr lang="en-US" sz="2000" dirty="0">
              <a:latin typeface="Arial"/>
              <a:cs typeface="Arial"/>
            </a:endParaRPr>
          </a:p>
          <a:p>
            <a:pPr marL="285750" indent="-285750">
              <a:buFont typeface="Arial"/>
              <a:buChar char="•"/>
            </a:pPr>
            <a:endParaRPr lang="en-US" sz="2000" dirty="0">
              <a:latin typeface="Arial"/>
              <a:cs typeface="Arial"/>
            </a:endParaRPr>
          </a:p>
          <a:p>
            <a:pPr marL="285750" indent="-285750">
              <a:buFont typeface="Arial"/>
              <a:buChar char="•"/>
            </a:pPr>
            <a:r>
              <a:rPr lang="en-US" sz="2000">
                <a:latin typeface="Arial"/>
                <a:cs typeface="Arial"/>
              </a:rPr>
              <a:t>Timely and constructive feedback (Craddock &amp; Matthias, 2009)</a:t>
            </a:r>
          </a:p>
        </p:txBody>
      </p:sp>
      <p:sp>
        <p:nvSpPr>
          <p:cNvPr id="12" name="Title 9">
            <a:extLst>
              <a:ext uri="{FF2B5EF4-FFF2-40B4-BE49-F238E27FC236}">
                <a16:creationId xmlns:a16="http://schemas.microsoft.com/office/drawing/2014/main" id="{DF9071A0-29BF-4535-98A0-469961E75A42}"/>
              </a:ext>
            </a:extLst>
          </p:cNvPr>
          <p:cNvSpPr txBox="1">
            <a:spLocks/>
          </p:cNvSpPr>
          <p:nvPr/>
        </p:nvSpPr>
        <p:spPr>
          <a:xfrm>
            <a:off x="9052560" y="2037774"/>
            <a:ext cx="2861678" cy="151970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200" b="1" kern="1200" cap="all" baseline="0">
                <a:blipFill>
                  <a:blip r:embed="rId4">
                    <a:extLst>
                      <a:ext uri="{28A0092B-C50C-407E-A947-70E740481C1C}">
                        <a14:useLocalDpi xmlns:a14="http://schemas.microsoft.com/office/drawing/2010/main" val="0"/>
                      </a:ext>
                    </a:extLst>
                  </a:blip>
                  <a:tile tx="6350" ty="-127000" sx="65000" sy="64000" flip="none" algn="tl"/>
                </a:blipFill>
                <a:latin typeface="+mj-lt"/>
                <a:ea typeface="+mj-ea"/>
                <a:cs typeface="+mj-cs"/>
              </a:defRPr>
            </a:lvl1pPr>
          </a:lstStyle>
          <a:p>
            <a:r>
              <a:rPr lang="en-GB"/>
              <a:t>Alternatives to essays?</a:t>
            </a:r>
            <a:endParaRPr lang="en-GB">
              <a:latin typeface="Rockwell Condensed"/>
            </a:endParaRPr>
          </a:p>
        </p:txBody>
      </p:sp>
    </p:spTree>
    <p:extLst>
      <p:ext uri="{BB962C8B-B14F-4D97-AF65-F5344CB8AC3E}">
        <p14:creationId xmlns:p14="http://schemas.microsoft.com/office/powerpoint/2010/main" val="2503473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8808720" y="2448560"/>
            <a:ext cx="3017520" cy="1772920"/>
          </a:xfrm>
        </p:spPr>
        <p:txBody>
          <a:bodyPr>
            <a:normAutofit/>
          </a:bodyPr>
          <a:lstStyle/>
          <a:p>
            <a:r>
              <a:rPr lang="en-GB">
                <a:cs typeface="Times New Roman"/>
              </a:rPr>
              <a:t>TASK 3: Challenges</a:t>
            </a:r>
          </a:p>
        </p:txBody>
      </p:sp>
      <p:sp>
        <p:nvSpPr>
          <p:cNvPr id="2" name="TextBox 1">
            <a:extLst>
              <a:ext uri="{FF2B5EF4-FFF2-40B4-BE49-F238E27FC236}">
                <a16:creationId xmlns:a16="http://schemas.microsoft.com/office/drawing/2014/main" id="{59EE080F-88CC-4DF7-A391-DBB4D5D89D67}"/>
              </a:ext>
            </a:extLst>
          </p:cNvPr>
          <p:cNvSpPr txBox="1"/>
          <p:nvPr/>
        </p:nvSpPr>
        <p:spPr>
          <a:xfrm>
            <a:off x="949036" y="660400"/>
            <a:ext cx="6957290"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a:latin typeface="Arial"/>
                <a:cs typeface="Arial"/>
              </a:rPr>
              <a:t>What are the challenges of adopting alternative or inclusive assessments in your context? </a:t>
            </a:r>
          </a:p>
        </p:txBody>
      </p:sp>
    </p:spTree>
    <p:extLst>
      <p:ext uri="{BB962C8B-B14F-4D97-AF65-F5344CB8AC3E}">
        <p14:creationId xmlns:p14="http://schemas.microsoft.com/office/powerpoint/2010/main" val="31185062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9052560" y="2566258"/>
            <a:ext cx="2774255" cy="1576050"/>
          </a:xfrm>
        </p:spPr>
        <p:txBody>
          <a:bodyPr>
            <a:normAutofit/>
          </a:bodyPr>
          <a:lstStyle/>
          <a:p>
            <a:r>
              <a:rPr lang="en-GB"/>
              <a:t>Challenges:</a:t>
            </a:r>
            <a:br>
              <a:rPr lang="en-GB"/>
            </a:br>
            <a:r>
              <a:rPr lang="en-GB"/>
              <a:t>disciplinary contexts</a:t>
            </a:r>
            <a:endParaRPr lang="en-US"/>
          </a:p>
        </p:txBody>
      </p:sp>
      <p:sp>
        <p:nvSpPr>
          <p:cNvPr id="2" name="TextBox 1">
            <a:extLst>
              <a:ext uri="{FF2B5EF4-FFF2-40B4-BE49-F238E27FC236}">
                <a16:creationId xmlns:a16="http://schemas.microsoft.com/office/drawing/2014/main" id="{6D7C0A76-5891-449F-A74C-30322BB69210}"/>
              </a:ext>
            </a:extLst>
          </p:cNvPr>
          <p:cNvSpPr txBox="1"/>
          <p:nvPr/>
        </p:nvSpPr>
        <p:spPr>
          <a:xfrm>
            <a:off x="815611" y="772211"/>
            <a:ext cx="6910086" cy="19389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a:latin typeface="Arial"/>
                <a:cs typeface="Arial"/>
              </a:rPr>
              <a:t>Inclusive approaches to pedagogy [and assessment] require a focus on collective exploration of how to learn (and how to demonstrate learning) in particular disciplinary contexts. </a:t>
            </a:r>
            <a:r>
              <a:rPr lang="en-US">
                <a:latin typeface="Arial"/>
                <a:cs typeface="Arial"/>
              </a:rPr>
              <a:t>(Haggis, 2006, p.530)</a:t>
            </a:r>
            <a:r>
              <a:rPr lang="en-US" dirty="0"/>
              <a:t> </a:t>
            </a:r>
            <a:endParaRPr lang="en-US" sz="2400"/>
          </a:p>
        </p:txBody>
      </p:sp>
      <p:pic>
        <p:nvPicPr>
          <p:cNvPr id="6" name="Picture 6">
            <a:extLst>
              <a:ext uri="{FF2B5EF4-FFF2-40B4-BE49-F238E27FC236}">
                <a16:creationId xmlns:a16="http://schemas.microsoft.com/office/drawing/2014/main" id="{6D24FBCA-3C52-4C97-8C6C-ED6DCC1CC43F}"/>
              </a:ext>
            </a:extLst>
          </p:cNvPr>
          <p:cNvPicPr>
            <a:picLocks noChangeAspect="1"/>
          </p:cNvPicPr>
          <p:nvPr/>
        </p:nvPicPr>
        <p:blipFill>
          <a:blip r:embed="rId3"/>
          <a:stretch>
            <a:fillRect/>
          </a:stretch>
        </p:blipFill>
        <p:spPr>
          <a:xfrm>
            <a:off x="2461491" y="3081616"/>
            <a:ext cx="2743200" cy="3163330"/>
          </a:xfrm>
          <a:prstGeom prst="rect">
            <a:avLst/>
          </a:prstGeom>
        </p:spPr>
      </p:pic>
    </p:spTree>
    <p:extLst>
      <p:ext uri="{BB962C8B-B14F-4D97-AF65-F5344CB8AC3E}">
        <p14:creationId xmlns:p14="http://schemas.microsoft.com/office/powerpoint/2010/main" val="12775326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9052560" y="2566258"/>
            <a:ext cx="2817387" cy="1705446"/>
          </a:xfrm>
        </p:spPr>
        <p:txBody>
          <a:bodyPr>
            <a:normAutofit fontScale="90000"/>
          </a:bodyPr>
          <a:lstStyle/>
          <a:p>
            <a:r>
              <a:rPr lang="en-GB"/>
              <a:t>Challenges: </a:t>
            </a:r>
            <a:br>
              <a:rPr lang="en-GB"/>
            </a:br>
            <a:r>
              <a:rPr lang="en-GB"/>
              <a:t>learning how to 'do' your subject</a:t>
            </a:r>
          </a:p>
        </p:txBody>
      </p:sp>
      <p:sp>
        <p:nvSpPr>
          <p:cNvPr id="2" name="TextBox 1">
            <a:extLst>
              <a:ext uri="{FF2B5EF4-FFF2-40B4-BE49-F238E27FC236}">
                <a16:creationId xmlns:a16="http://schemas.microsoft.com/office/drawing/2014/main" id="{6D7C0A76-5891-449F-A74C-30322BB69210}"/>
              </a:ext>
            </a:extLst>
          </p:cNvPr>
          <p:cNvSpPr txBox="1"/>
          <p:nvPr/>
        </p:nvSpPr>
        <p:spPr>
          <a:xfrm>
            <a:off x="663211" y="819103"/>
            <a:ext cx="6910086" cy="563231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a:latin typeface="Arial"/>
                <a:cs typeface="Arial"/>
              </a:rPr>
              <a:t>Subject lecturers need to engage students in pedagogic situations which explore how we:</a:t>
            </a:r>
            <a:endParaRPr lang="en-US" sz="2400">
              <a:latin typeface="Rockwell" panose="02060603020205020403"/>
              <a:cs typeface="Arial"/>
            </a:endParaRPr>
          </a:p>
          <a:p>
            <a:endParaRPr lang="en-US">
              <a:ea typeface="+mn-lt"/>
              <a:cs typeface="+mn-lt"/>
            </a:endParaRPr>
          </a:p>
          <a:p>
            <a:endParaRPr lang="en-US">
              <a:ea typeface="+mn-lt"/>
              <a:cs typeface="+mn-lt"/>
            </a:endParaRPr>
          </a:p>
          <a:p>
            <a:pPr marL="285750" indent="-285750">
              <a:buFont typeface="Arial,Sans-Serif"/>
              <a:buChar char="•"/>
            </a:pPr>
            <a:endParaRPr lang="en-US">
              <a:latin typeface="Rockwell" panose="02060603020205020403"/>
              <a:cs typeface="Arial"/>
            </a:endParaRPr>
          </a:p>
          <a:p>
            <a:pPr marL="285750" indent="-285750">
              <a:buFont typeface="Arial,Sans-Serif"/>
              <a:buChar char="•"/>
            </a:pPr>
            <a:endParaRPr lang="en-US">
              <a:latin typeface="Rockwell" panose="02060603020205020403"/>
              <a:cs typeface="Arial"/>
            </a:endParaRPr>
          </a:p>
          <a:p>
            <a:pPr marL="285750" indent="-285750">
              <a:buFont typeface="Arial,Sans-Serif"/>
              <a:buChar char="•"/>
            </a:pPr>
            <a:endParaRPr lang="en-US">
              <a:latin typeface="Rockwell" panose="02060603020205020403"/>
              <a:cs typeface="Arial"/>
            </a:endParaRPr>
          </a:p>
          <a:p>
            <a:pPr marL="285750" indent="-285750">
              <a:buFont typeface="Arial,Sans-Serif"/>
              <a:buChar char="•"/>
            </a:pPr>
            <a:r>
              <a:rPr lang="en-US" sz="2400">
                <a:latin typeface="Arial"/>
                <a:cs typeface="Arial"/>
              </a:rPr>
              <a:t>think</a:t>
            </a:r>
            <a:endParaRPr lang="en-US" sz="2400">
              <a:ea typeface="+mn-lt"/>
              <a:cs typeface="+mn-lt"/>
            </a:endParaRPr>
          </a:p>
          <a:p>
            <a:pPr marL="285750" indent="-285750">
              <a:buFont typeface="Arial,Sans-Serif"/>
              <a:buChar char="•"/>
            </a:pPr>
            <a:r>
              <a:rPr lang="en-US" sz="2400">
                <a:latin typeface="Arial"/>
                <a:cs typeface="Arial"/>
              </a:rPr>
              <a:t>research</a:t>
            </a:r>
            <a:endParaRPr lang="en-US" sz="2400">
              <a:ea typeface="+mn-lt"/>
              <a:cs typeface="+mn-lt"/>
            </a:endParaRPr>
          </a:p>
          <a:p>
            <a:pPr marL="285750" indent="-285750">
              <a:buFont typeface="Arial,Sans-Serif"/>
              <a:buChar char="•"/>
            </a:pPr>
            <a:r>
              <a:rPr lang="en-US" sz="2400">
                <a:latin typeface="Arial"/>
                <a:cs typeface="Arial"/>
              </a:rPr>
              <a:t>question</a:t>
            </a:r>
            <a:endParaRPr lang="en-US" sz="2400">
              <a:ea typeface="+mn-lt"/>
              <a:cs typeface="+mn-lt"/>
            </a:endParaRPr>
          </a:p>
          <a:p>
            <a:pPr marL="285750" indent="-285750">
              <a:buFont typeface="Arial,Sans-Serif"/>
              <a:buChar char="•"/>
            </a:pPr>
            <a:r>
              <a:rPr lang="en-US" sz="2400">
                <a:latin typeface="Arial"/>
                <a:cs typeface="Arial"/>
              </a:rPr>
              <a:t>argue</a:t>
            </a:r>
            <a:endParaRPr lang="en-US" sz="2400">
              <a:ea typeface="+mn-lt"/>
              <a:cs typeface="+mn-lt"/>
            </a:endParaRPr>
          </a:p>
          <a:p>
            <a:pPr marL="285750" indent="-285750">
              <a:buFont typeface="Arial,Sans-Serif"/>
              <a:buChar char="•"/>
            </a:pPr>
            <a:r>
              <a:rPr lang="en-US" sz="2400">
                <a:latin typeface="Arial"/>
                <a:cs typeface="Arial"/>
              </a:rPr>
              <a:t>work </a:t>
            </a:r>
            <a:endParaRPr lang="en-US" sz="2400">
              <a:ea typeface="+mn-lt"/>
              <a:cs typeface="+mn-lt"/>
            </a:endParaRPr>
          </a:p>
          <a:p>
            <a:pPr marL="285750" indent="-285750">
              <a:buFont typeface="Arial,Sans-Serif"/>
              <a:buChar char="•"/>
            </a:pPr>
            <a:r>
              <a:rPr lang="en-US" sz="2400">
                <a:latin typeface="Arial"/>
                <a:cs typeface="Arial"/>
              </a:rPr>
              <a:t>value</a:t>
            </a:r>
            <a:endParaRPr lang="en-US" sz="2400">
              <a:ea typeface="+mn-lt"/>
              <a:cs typeface="+mn-lt"/>
            </a:endParaRPr>
          </a:p>
          <a:p>
            <a:endParaRPr lang="en-US">
              <a:ea typeface="+mn-lt"/>
              <a:cs typeface="+mn-lt"/>
            </a:endParaRPr>
          </a:p>
          <a:p>
            <a:endParaRPr lang="en-US">
              <a:latin typeface="Arial"/>
              <a:cs typeface="Arial"/>
            </a:endParaRPr>
          </a:p>
          <a:p>
            <a:endParaRPr lang="en-US">
              <a:latin typeface="Arial"/>
              <a:cs typeface="Arial"/>
            </a:endParaRPr>
          </a:p>
          <a:p>
            <a:r>
              <a:rPr lang="en-US" sz="2400">
                <a:latin typeface="Arial"/>
                <a:cs typeface="Arial"/>
              </a:rPr>
              <a:t>… in [e.g.] Costume and Performance Design</a:t>
            </a:r>
            <a:endParaRPr lang="en-US" sz="2400"/>
          </a:p>
        </p:txBody>
      </p:sp>
      <p:pic>
        <p:nvPicPr>
          <p:cNvPr id="3" name="Picture 3">
            <a:extLst>
              <a:ext uri="{FF2B5EF4-FFF2-40B4-BE49-F238E27FC236}">
                <a16:creationId xmlns:a16="http://schemas.microsoft.com/office/drawing/2014/main" id="{C54B2D2A-3479-4686-BAFA-98165313ED66}"/>
              </a:ext>
            </a:extLst>
          </p:cNvPr>
          <p:cNvPicPr>
            <a:picLocks noChangeAspect="1"/>
          </p:cNvPicPr>
          <p:nvPr/>
        </p:nvPicPr>
        <p:blipFill>
          <a:blip r:embed="rId3"/>
          <a:stretch>
            <a:fillRect/>
          </a:stretch>
        </p:blipFill>
        <p:spPr>
          <a:xfrm>
            <a:off x="3235037" y="1709922"/>
            <a:ext cx="4475018" cy="3576702"/>
          </a:xfrm>
          <a:prstGeom prst="rect">
            <a:avLst/>
          </a:prstGeom>
        </p:spPr>
      </p:pic>
    </p:spTree>
    <p:extLst>
      <p:ext uri="{BB962C8B-B14F-4D97-AF65-F5344CB8AC3E}">
        <p14:creationId xmlns:p14="http://schemas.microsoft.com/office/powerpoint/2010/main" val="4766917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9052560" y="2566258"/>
            <a:ext cx="2529840" cy="1187862"/>
          </a:xfrm>
        </p:spPr>
        <p:txBody>
          <a:bodyPr>
            <a:normAutofit/>
          </a:bodyPr>
          <a:lstStyle/>
          <a:p>
            <a:r>
              <a:rPr lang="en-GB"/>
              <a:t>Challenges: standards</a:t>
            </a:r>
            <a:endParaRPr lang="en-US"/>
          </a:p>
        </p:txBody>
      </p:sp>
      <p:sp>
        <p:nvSpPr>
          <p:cNvPr id="2" name="TextBox 1">
            <a:extLst>
              <a:ext uri="{FF2B5EF4-FFF2-40B4-BE49-F238E27FC236}">
                <a16:creationId xmlns:a16="http://schemas.microsoft.com/office/drawing/2014/main" id="{6D7C0A76-5891-449F-A74C-30322BB69210}"/>
              </a:ext>
            </a:extLst>
          </p:cNvPr>
          <p:cNvSpPr txBox="1"/>
          <p:nvPr/>
        </p:nvSpPr>
        <p:spPr>
          <a:xfrm>
            <a:off x="815611" y="561195"/>
            <a:ext cx="6910086" cy="14773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a:latin typeface="Arial"/>
                <a:cs typeface="Arial"/>
              </a:rPr>
              <a:t>There is a concern that "inclusive assessment practices may reduce academic standards and erode educational quality"</a:t>
            </a:r>
            <a:endParaRPr lang="en-US" sz="2400"/>
          </a:p>
          <a:p>
            <a:r>
              <a:rPr lang="en-US">
                <a:latin typeface="Arial"/>
                <a:cs typeface="Arial"/>
              </a:rPr>
              <a:t>(Lawrie et al., 2017: 8)</a:t>
            </a:r>
            <a:endParaRPr lang="en-US"/>
          </a:p>
        </p:txBody>
      </p:sp>
      <p:sp>
        <p:nvSpPr>
          <p:cNvPr id="5" name="TextBox 4">
            <a:extLst>
              <a:ext uri="{FF2B5EF4-FFF2-40B4-BE49-F238E27FC236}">
                <a16:creationId xmlns:a16="http://schemas.microsoft.com/office/drawing/2014/main" id="{11030EA0-28F1-4F6E-816B-D03296D0FCDA}"/>
              </a:ext>
            </a:extLst>
          </p:cNvPr>
          <p:cNvSpPr txBox="1"/>
          <p:nvPr/>
        </p:nvSpPr>
        <p:spPr>
          <a:xfrm>
            <a:off x="815610" y="3089786"/>
            <a:ext cx="691008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latin typeface="Arial"/>
              <a:cs typeface="Arial"/>
            </a:endParaRPr>
          </a:p>
        </p:txBody>
      </p:sp>
      <p:pic>
        <p:nvPicPr>
          <p:cNvPr id="3" name="Picture 3" descr="A hot dog on a bun&#10;&#10;Description generated with very high confidence">
            <a:extLst>
              <a:ext uri="{FF2B5EF4-FFF2-40B4-BE49-F238E27FC236}">
                <a16:creationId xmlns:a16="http://schemas.microsoft.com/office/drawing/2014/main" id="{D7AE5448-D048-4336-95F9-3E430FA16CBC}"/>
              </a:ext>
            </a:extLst>
          </p:cNvPr>
          <p:cNvPicPr>
            <a:picLocks noChangeAspect="1"/>
          </p:cNvPicPr>
          <p:nvPr/>
        </p:nvPicPr>
        <p:blipFill>
          <a:blip r:embed="rId3"/>
          <a:stretch>
            <a:fillRect/>
          </a:stretch>
        </p:blipFill>
        <p:spPr>
          <a:xfrm>
            <a:off x="1111034" y="2479964"/>
            <a:ext cx="5779293" cy="3852862"/>
          </a:xfrm>
          <a:prstGeom prst="rect">
            <a:avLst/>
          </a:prstGeom>
        </p:spPr>
      </p:pic>
    </p:spTree>
    <p:extLst>
      <p:ext uri="{BB962C8B-B14F-4D97-AF65-F5344CB8AC3E}">
        <p14:creationId xmlns:p14="http://schemas.microsoft.com/office/powerpoint/2010/main" val="4113383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9052560" y="2566258"/>
            <a:ext cx="2529840" cy="1187862"/>
          </a:xfrm>
        </p:spPr>
        <p:txBody>
          <a:bodyPr>
            <a:normAutofit fontScale="90000"/>
          </a:bodyPr>
          <a:lstStyle/>
          <a:p>
            <a:r>
              <a:rPr lang="en-GB"/>
              <a:t>Challenges: Whole institution approach</a:t>
            </a:r>
          </a:p>
        </p:txBody>
      </p:sp>
      <p:sp>
        <p:nvSpPr>
          <p:cNvPr id="2" name="TextBox 1">
            <a:extLst>
              <a:ext uri="{FF2B5EF4-FFF2-40B4-BE49-F238E27FC236}">
                <a16:creationId xmlns:a16="http://schemas.microsoft.com/office/drawing/2014/main" id="{6D7C0A76-5891-449F-A74C-30322BB69210}"/>
              </a:ext>
            </a:extLst>
          </p:cNvPr>
          <p:cNvSpPr txBox="1"/>
          <p:nvPr/>
        </p:nvSpPr>
        <p:spPr>
          <a:xfrm>
            <a:off x="956288" y="701872"/>
            <a:ext cx="6910086"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a:latin typeface="Arial"/>
                <a:cs typeface="Arial"/>
              </a:rPr>
              <a:t>Need to understand the disconnect between diverse student populations and their institutions </a:t>
            </a:r>
            <a:endParaRPr lang="en-US">
              <a:latin typeface="Arial"/>
              <a:cs typeface="Arial"/>
            </a:endParaRPr>
          </a:p>
          <a:p>
            <a:endParaRPr lang="en-US">
              <a:latin typeface="Arial"/>
              <a:cs typeface="Arial"/>
            </a:endParaRPr>
          </a:p>
          <a:p>
            <a:r>
              <a:rPr lang="en-US">
                <a:latin typeface="Arial"/>
                <a:cs typeface="Arial"/>
              </a:rPr>
              <a:t>(Lawrie et al., 2017)</a:t>
            </a:r>
          </a:p>
        </p:txBody>
      </p:sp>
      <p:sp>
        <p:nvSpPr>
          <p:cNvPr id="5" name="TextBox 4">
            <a:extLst>
              <a:ext uri="{FF2B5EF4-FFF2-40B4-BE49-F238E27FC236}">
                <a16:creationId xmlns:a16="http://schemas.microsoft.com/office/drawing/2014/main" id="{11030EA0-28F1-4F6E-816B-D03296D0FCDA}"/>
              </a:ext>
            </a:extLst>
          </p:cNvPr>
          <p:cNvSpPr txBox="1"/>
          <p:nvPr/>
        </p:nvSpPr>
        <p:spPr>
          <a:xfrm>
            <a:off x="815610" y="3089786"/>
            <a:ext cx="691008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latin typeface="Arial"/>
              <a:cs typeface="Arial"/>
            </a:endParaRPr>
          </a:p>
        </p:txBody>
      </p:sp>
      <p:pic>
        <p:nvPicPr>
          <p:cNvPr id="3" name="Picture 3" descr="A picture containing LEGO, toy, indoor&#10;&#10;Description generated with very high confidence">
            <a:extLst>
              <a:ext uri="{FF2B5EF4-FFF2-40B4-BE49-F238E27FC236}">
                <a16:creationId xmlns:a16="http://schemas.microsoft.com/office/drawing/2014/main" id="{7DD115E9-3010-495A-B419-28EE3AF72D7D}"/>
              </a:ext>
            </a:extLst>
          </p:cNvPr>
          <p:cNvPicPr>
            <a:picLocks noChangeAspect="1"/>
          </p:cNvPicPr>
          <p:nvPr/>
        </p:nvPicPr>
        <p:blipFill>
          <a:blip r:embed="rId3"/>
          <a:stretch>
            <a:fillRect/>
          </a:stretch>
        </p:blipFill>
        <p:spPr>
          <a:xfrm>
            <a:off x="1045369" y="2696652"/>
            <a:ext cx="6422231" cy="3453038"/>
          </a:xfrm>
          <a:prstGeom prst="rect">
            <a:avLst/>
          </a:prstGeom>
        </p:spPr>
      </p:pic>
    </p:spTree>
    <p:extLst>
      <p:ext uri="{BB962C8B-B14F-4D97-AF65-F5344CB8AC3E}">
        <p14:creationId xmlns:p14="http://schemas.microsoft.com/office/powerpoint/2010/main" val="37000888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8818880" y="2844800"/>
            <a:ext cx="3017520" cy="675640"/>
          </a:xfrm>
        </p:spPr>
        <p:txBody>
          <a:bodyPr>
            <a:normAutofit fontScale="90000"/>
          </a:bodyPr>
          <a:lstStyle/>
          <a:p>
            <a:r>
              <a:rPr lang="en-GB">
                <a:ea typeface="Calibri" panose="020F0502020204030204" pitchFamily="34" charset="0"/>
                <a:cs typeface="Times New Roman" panose="02020603050405020304" pitchFamily="18" charset="0"/>
              </a:rPr>
              <a:t>AUB: Next Steps</a:t>
            </a:r>
            <a:endParaRPr lang="en-GB"/>
          </a:p>
        </p:txBody>
      </p:sp>
      <p:sp>
        <p:nvSpPr>
          <p:cNvPr id="2" name="TextBox 1"/>
          <p:cNvSpPr txBox="1"/>
          <p:nvPr/>
        </p:nvSpPr>
        <p:spPr>
          <a:xfrm>
            <a:off x="755748" y="1052429"/>
            <a:ext cx="6695440" cy="4524315"/>
          </a:xfrm>
          <a:prstGeom prst="rect">
            <a:avLst/>
          </a:prstGeom>
          <a:noFill/>
        </p:spPr>
        <p:txBody>
          <a:bodyPr wrap="square" rtlCol="0" anchor="t">
            <a:spAutoFit/>
          </a:bodyPr>
          <a:lstStyle/>
          <a:p>
            <a:pPr marL="285750" indent="-285750">
              <a:buFont typeface="Arial" panose="020B0604020202020204" pitchFamily="34" charset="0"/>
              <a:buChar char="•"/>
            </a:pPr>
            <a:r>
              <a:rPr lang="en-GB">
                <a:latin typeface="Arial"/>
                <a:cs typeface="Arial"/>
              </a:rPr>
              <a:t>Continue the experiment.</a:t>
            </a:r>
          </a:p>
          <a:p>
            <a:pPr marL="285750" indent="-285750">
              <a:buFont typeface="Arial" panose="020B0604020202020204" pitchFamily="34" charset="0"/>
              <a:buChar char="•"/>
            </a:pPr>
            <a:endParaRPr lang="en-GB">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a:latin typeface="Arial"/>
                <a:cs typeface="Arial"/>
              </a:rPr>
              <a:t>Offer </a:t>
            </a:r>
            <a:r>
              <a:rPr lang="en-GB" strike="sngStrike">
                <a:latin typeface="Arial"/>
                <a:ea typeface="+mn-lt"/>
                <a:cs typeface="+mn-lt"/>
              </a:rPr>
              <a:t>alternative</a:t>
            </a:r>
            <a:r>
              <a:rPr lang="en-GB">
                <a:latin typeface="Arial"/>
                <a:cs typeface="Arial"/>
              </a:rPr>
              <a:t> inclusive assessment to ALL students?</a:t>
            </a:r>
          </a:p>
          <a:p>
            <a:pPr marL="285750" indent="-285750">
              <a:buFont typeface="Arial" panose="020B0604020202020204" pitchFamily="34" charset="0"/>
              <a:buChar char="•"/>
            </a:pPr>
            <a:endParaRPr lang="en-GB">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a:latin typeface="Arial"/>
                <a:cs typeface="Arial"/>
              </a:rPr>
              <a:t>Include seminar teaching on presentation skills and methods  in collaboration with academic literacies team.</a:t>
            </a:r>
          </a:p>
          <a:p>
            <a:pPr marL="285750" indent="-285750">
              <a:buFont typeface="Arial" panose="020B0604020202020204" pitchFamily="34" charset="0"/>
              <a:buChar char="•"/>
            </a:pPr>
            <a:endParaRPr lang="en-GB">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a:latin typeface="Arial"/>
                <a:cs typeface="Arial"/>
              </a:rPr>
              <a:t>‘First Draft’ presentation feedback (formative).</a:t>
            </a:r>
          </a:p>
          <a:p>
            <a:pPr marL="285750" indent="-285750">
              <a:buFont typeface="Arial" panose="020B0604020202020204" pitchFamily="34" charset="0"/>
              <a:buChar char="•"/>
            </a:pPr>
            <a:endParaRPr lang="en-GB">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a:latin typeface="Arial"/>
                <a:cs typeface="Arial"/>
              </a:rPr>
              <a:t>Consider timetabling implications for assessment.</a:t>
            </a:r>
          </a:p>
          <a:p>
            <a:pPr marL="285750" indent="-285750">
              <a:buFont typeface="Arial" panose="020B0604020202020204" pitchFamily="34" charset="0"/>
              <a:buChar char="•"/>
            </a:pPr>
            <a:endParaRPr lang="en-GB">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a:latin typeface="Arial"/>
                <a:cs typeface="Arial"/>
              </a:rPr>
              <a:t>Consider Parity issues – double marking and equivalence. </a:t>
            </a:r>
          </a:p>
          <a:p>
            <a:pPr marL="285750" indent="-285750">
              <a:buFont typeface="Arial" panose="020B0604020202020204" pitchFamily="34" charset="0"/>
              <a:buChar char="•"/>
            </a:pPr>
            <a:endParaRPr lang="en-GB">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a:latin typeface="Arial"/>
                <a:cs typeface="Arial"/>
              </a:rPr>
              <a:t>Move towards entirely non-written outcomes? </a:t>
            </a:r>
            <a:endParaRPr lang="en-GB">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GB">
              <a:latin typeface="Arial"/>
              <a:cs typeface="Arial"/>
            </a:endParaRPr>
          </a:p>
          <a:p>
            <a:pPr marL="285750" indent="-285750">
              <a:buFont typeface="Arial" panose="020B0604020202020204" pitchFamily="34" charset="0"/>
              <a:buChar char="•"/>
            </a:pPr>
            <a:r>
              <a:rPr lang="en-GB">
                <a:latin typeface="Arial"/>
                <a:cs typeface="Arial"/>
              </a:rPr>
              <a:t>Artwork / exegesis.</a:t>
            </a:r>
            <a:endParaRPr lang="en-GB">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097588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8808720" y="2448560"/>
            <a:ext cx="3017520" cy="1772920"/>
          </a:xfrm>
        </p:spPr>
        <p:txBody>
          <a:bodyPr>
            <a:normAutofit/>
          </a:bodyPr>
          <a:lstStyle/>
          <a:p>
            <a:r>
              <a:rPr lang="en-GB">
                <a:cs typeface="Times New Roman"/>
              </a:rPr>
              <a:t>TASK 4:</a:t>
            </a:r>
          </a:p>
        </p:txBody>
      </p:sp>
      <p:sp>
        <p:nvSpPr>
          <p:cNvPr id="2" name="TextBox 1">
            <a:extLst>
              <a:ext uri="{FF2B5EF4-FFF2-40B4-BE49-F238E27FC236}">
                <a16:creationId xmlns:a16="http://schemas.microsoft.com/office/drawing/2014/main" id="{59EE080F-88CC-4DF7-A391-DBB4D5D89D67}"/>
              </a:ext>
            </a:extLst>
          </p:cNvPr>
          <p:cNvSpPr txBox="1"/>
          <p:nvPr/>
        </p:nvSpPr>
        <p:spPr>
          <a:xfrm>
            <a:off x="949036" y="660400"/>
            <a:ext cx="6957290"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a:latin typeface="Arial"/>
              </a:rPr>
              <a:t>How can you make alternative assessment work at the level of your particular units? </a:t>
            </a:r>
            <a:endParaRPr lang="en-US" sz="2000">
              <a:latin typeface="Arial"/>
              <a:cs typeface="Arial"/>
            </a:endParaRPr>
          </a:p>
        </p:txBody>
      </p:sp>
    </p:spTree>
    <p:extLst>
      <p:ext uri="{BB962C8B-B14F-4D97-AF65-F5344CB8AC3E}">
        <p14:creationId xmlns:p14="http://schemas.microsoft.com/office/powerpoint/2010/main" val="22176858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1D9AFF-14C4-7243-8F61-02E6F6FA451B}"/>
              </a:ext>
            </a:extLst>
          </p:cNvPr>
          <p:cNvSpPr>
            <a:spLocks noGrp="1"/>
          </p:cNvSpPr>
          <p:nvPr>
            <p:ph type="title"/>
          </p:nvPr>
        </p:nvSpPr>
        <p:spPr>
          <a:xfrm>
            <a:off x="328168" y="258064"/>
            <a:ext cx="9281160" cy="573024"/>
          </a:xfrm>
        </p:spPr>
        <p:txBody>
          <a:bodyPr anchor="t">
            <a:normAutofit/>
          </a:bodyPr>
          <a:lstStyle/>
          <a:p>
            <a:r>
              <a:rPr lang="en-US" sz="3200"/>
              <a:t>references</a:t>
            </a:r>
            <a:r>
              <a:rPr lang="en-US" sz="2400"/>
              <a:t> </a:t>
            </a:r>
          </a:p>
        </p:txBody>
      </p:sp>
      <p:sp>
        <p:nvSpPr>
          <p:cNvPr id="3" name="Text Placeholder 2">
            <a:extLst>
              <a:ext uri="{FF2B5EF4-FFF2-40B4-BE49-F238E27FC236}">
                <a16:creationId xmlns:a16="http://schemas.microsoft.com/office/drawing/2014/main" id="{F5442B0C-265A-2945-AB00-6188CA358C29}"/>
              </a:ext>
            </a:extLst>
          </p:cNvPr>
          <p:cNvSpPr>
            <a:spLocks noGrp="1"/>
          </p:cNvSpPr>
          <p:nvPr>
            <p:ph type="body" idx="1"/>
          </p:nvPr>
        </p:nvSpPr>
        <p:spPr>
          <a:xfrm>
            <a:off x="2287300" y="5921324"/>
            <a:ext cx="9052560" cy="1066800"/>
          </a:xfrm>
        </p:spPr>
        <p:txBody>
          <a:bodyPr>
            <a:normAutofit/>
          </a:bodyPr>
          <a:lstStyle/>
          <a:p>
            <a:r>
              <a:rPr lang="en-US" err="1"/>
              <a:t>Dr</a:t>
            </a:r>
            <a:r>
              <a:rPr lang="en-US"/>
              <a:t> Steven White: swhite@aub.ac.uk</a:t>
            </a:r>
          </a:p>
          <a:p>
            <a:r>
              <a:rPr lang="en-US" err="1"/>
              <a:t>Dr</a:t>
            </a:r>
            <a:r>
              <a:rPr lang="en-US"/>
              <a:t> Jon Croose:  jcroose@aub.ac.uk</a:t>
            </a:r>
          </a:p>
        </p:txBody>
      </p:sp>
      <p:sp>
        <p:nvSpPr>
          <p:cNvPr id="4" name="TextBox 3">
            <a:extLst>
              <a:ext uri="{FF2B5EF4-FFF2-40B4-BE49-F238E27FC236}">
                <a16:creationId xmlns:a16="http://schemas.microsoft.com/office/drawing/2014/main" id="{8F7C67F0-D5E4-41A5-88C3-9E533930B58E}"/>
              </a:ext>
            </a:extLst>
          </p:cNvPr>
          <p:cNvSpPr txBox="1"/>
          <p:nvPr/>
        </p:nvSpPr>
        <p:spPr>
          <a:xfrm>
            <a:off x="2239107" y="70338"/>
            <a:ext cx="8607835" cy="489364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latin typeface="Rockwell"/>
                <a:cs typeface="Arial"/>
              </a:rPr>
              <a:t>Borg</a:t>
            </a:r>
            <a:r>
              <a:rPr lang="en-US" sz="1200" dirty="0">
                <a:ea typeface="+mn-lt"/>
                <a:cs typeface="+mn-lt"/>
              </a:rPr>
              <a:t>, E. (2012). Writing differently in Art and Design: Innovative approaches to writing tasks. In C. Hardy &amp; L. </a:t>
            </a:r>
            <a:r>
              <a:rPr lang="en-US" sz="1200" dirty="0" err="1">
                <a:ea typeface="+mn-lt"/>
                <a:cs typeface="+mn-lt"/>
              </a:rPr>
              <a:t>Clughen</a:t>
            </a:r>
            <a:r>
              <a:rPr lang="en-US" sz="1200" dirty="0">
                <a:ea typeface="+mn-lt"/>
                <a:cs typeface="+mn-lt"/>
              </a:rPr>
              <a:t> (Eds.), </a:t>
            </a:r>
            <a:r>
              <a:rPr lang="en-US" sz="1200" i="1" dirty="0">
                <a:ea typeface="+mn-lt"/>
                <a:cs typeface="+mn-lt"/>
              </a:rPr>
              <a:t>Writing in the Disciplines: Building Supportive Cultures for Student Writing in UK Higher Education.</a:t>
            </a:r>
            <a:r>
              <a:rPr lang="en-US" sz="1200" dirty="0">
                <a:ea typeface="+mn-lt"/>
                <a:cs typeface="+mn-lt"/>
              </a:rPr>
              <a:t> (pp. 169–187). </a:t>
            </a:r>
            <a:endParaRPr lang="en-US" sz="1200" dirty="0">
              <a:latin typeface="Rockwell" panose="02060603020205020403"/>
              <a:cs typeface="Arial"/>
            </a:endParaRPr>
          </a:p>
          <a:p>
            <a:endParaRPr lang="en-US" sz="1200" dirty="0">
              <a:ea typeface="+mn-lt"/>
              <a:cs typeface="+mn-lt"/>
            </a:endParaRPr>
          </a:p>
          <a:p>
            <a:r>
              <a:rPr lang="en-US" sz="1200" dirty="0">
                <a:ea typeface="+mn-lt"/>
                <a:cs typeface="+mn-lt"/>
              </a:rPr>
              <a:t>Borg, E. (2007). Writing in fine arts and design education in context. </a:t>
            </a:r>
            <a:r>
              <a:rPr lang="en-US" sz="1200" i="1" dirty="0">
                <a:ea typeface="+mn-lt"/>
                <a:cs typeface="+mn-lt"/>
              </a:rPr>
              <a:t>Journal of Writing in Creative Practice</a:t>
            </a:r>
            <a:r>
              <a:rPr lang="en-US" sz="1200" dirty="0">
                <a:ea typeface="+mn-lt"/>
                <a:cs typeface="+mn-lt"/>
              </a:rPr>
              <a:t>, </a:t>
            </a:r>
            <a:r>
              <a:rPr lang="en-US" sz="1200" i="1" dirty="0">
                <a:ea typeface="+mn-lt"/>
                <a:cs typeface="+mn-lt"/>
              </a:rPr>
              <a:t>1</a:t>
            </a:r>
            <a:r>
              <a:rPr lang="en-US" sz="1200" dirty="0">
                <a:ea typeface="+mn-lt"/>
                <a:cs typeface="+mn-lt"/>
              </a:rPr>
              <a:t>(1), 85–101. </a:t>
            </a:r>
            <a:endParaRPr lang="en-US" sz="1200" dirty="0"/>
          </a:p>
          <a:p>
            <a:endParaRPr lang="en-US" sz="1200" dirty="0">
              <a:ea typeface="+mn-lt"/>
              <a:cs typeface="+mn-lt"/>
            </a:endParaRPr>
          </a:p>
          <a:p>
            <a:r>
              <a:rPr lang="en-US" sz="1200" dirty="0">
                <a:ea typeface="+mn-lt"/>
                <a:cs typeface="+mn-lt"/>
              </a:rPr>
              <a:t>Butcher, J., Sedgwick, P., &amp; Lazard, L. (2010). </a:t>
            </a:r>
            <a:r>
              <a:rPr lang="en-US" sz="1200" i="1" dirty="0">
                <a:ea typeface="+mn-lt"/>
                <a:cs typeface="+mn-lt"/>
              </a:rPr>
              <a:t>Enhancing the Learner Experience in Higher Education</a:t>
            </a:r>
            <a:r>
              <a:rPr lang="en-US" sz="1200" dirty="0">
                <a:ea typeface="+mn-lt"/>
                <a:cs typeface="+mn-lt"/>
              </a:rPr>
              <a:t> (Vol. 2). </a:t>
            </a:r>
            <a:endParaRPr lang="en-US" sz="1200" dirty="0"/>
          </a:p>
          <a:p>
            <a:endParaRPr lang="en-US" sz="1200" dirty="0">
              <a:ea typeface="+mn-lt"/>
              <a:cs typeface="+mn-lt"/>
            </a:endParaRPr>
          </a:p>
          <a:p>
            <a:r>
              <a:rPr lang="en-US" sz="1200" dirty="0">
                <a:ea typeface="+mn-lt"/>
                <a:cs typeface="+mn-lt"/>
              </a:rPr>
              <a:t>Craddock, D., &amp; Mathias, H. (2009). Assessment options in higher education. </a:t>
            </a:r>
            <a:r>
              <a:rPr lang="en-US" sz="1200" i="1" dirty="0">
                <a:ea typeface="+mn-lt"/>
                <a:cs typeface="+mn-lt"/>
              </a:rPr>
              <a:t>Assessment &amp; Evaluation in Higher Education</a:t>
            </a:r>
            <a:r>
              <a:rPr lang="en-US" sz="1200" dirty="0">
                <a:ea typeface="+mn-lt"/>
                <a:cs typeface="+mn-lt"/>
              </a:rPr>
              <a:t>, </a:t>
            </a:r>
            <a:r>
              <a:rPr lang="en-US" sz="1200" i="1" dirty="0">
                <a:ea typeface="+mn-lt"/>
                <a:cs typeface="+mn-lt"/>
              </a:rPr>
              <a:t>34</a:t>
            </a:r>
            <a:r>
              <a:rPr lang="en-US" sz="1200" dirty="0">
                <a:ea typeface="+mn-lt"/>
                <a:cs typeface="+mn-lt"/>
              </a:rPr>
              <a:t>(2), 127–140. </a:t>
            </a:r>
            <a:endParaRPr lang="en-US" sz="1200" dirty="0"/>
          </a:p>
          <a:p>
            <a:endParaRPr lang="en-US" sz="1200" dirty="0">
              <a:ea typeface="+mn-lt"/>
              <a:cs typeface="+mn-lt"/>
            </a:endParaRPr>
          </a:p>
          <a:p>
            <a:r>
              <a:rPr lang="en-US" sz="1200" dirty="0">
                <a:ea typeface="+mn-lt"/>
                <a:cs typeface="+mn-lt"/>
              </a:rPr>
              <a:t>Haggis, T. (2006). Pedagogies for diversity: retaining critical challenge amidst fears of ‘dumbing down.’ </a:t>
            </a:r>
            <a:r>
              <a:rPr lang="en-US" sz="1200" i="1" dirty="0">
                <a:ea typeface="+mn-lt"/>
                <a:cs typeface="+mn-lt"/>
              </a:rPr>
              <a:t>Studies in Higher Education</a:t>
            </a:r>
            <a:r>
              <a:rPr lang="en-US" sz="1200" dirty="0">
                <a:ea typeface="+mn-lt"/>
                <a:cs typeface="+mn-lt"/>
              </a:rPr>
              <a:t>, </a:t>
            </a:r>
            <a:r>
              <a:rPr lang="en-US" sz="1200" i="1" dirty="0">
                <a:ea typeface="+mn-lt"/>
                <a:cs typeface="+mn-lt"/>
              </a:rPr>
              <a:t>31</a:t>
            </a:r>
            <a:r>
              <a:rPr lang="en-US" sz="1200" dirty="0">
                <a:ea typeface="+mn-lt"/>
                <a:cs typeface="+mn-lt"/>
              </a:rPr>
              <a:t>(5), 521–535. </a:t>
            </a:r>
            <a:endParaRPr lang="en-US" sz="1200" dirty="0"/>
          </a:p>
          <a:p>
            <a:endParaRPr lang="en-US" sz="1200" dirty="0">
              <a:ea typeface="+mn-lt"/>
              <a:cs typeface="+mn-lt"/>
            </a:endParaRPr>
          </a:p>
          <a:p>
            <a:r>
              <a:rPr lang="en-US" sz="1200" dirty="0">
                <a:ea typeface="+mn-lt"/>
                <a:cs typeface="+mn-lt"/>
              </a:rPr>
              <a:t>Harrison, M., Hemingway, L., Sheldon, A., Pawson, R., &amp; Barnes, C. (2009). </a:t>
            </a:r>
            <a:r>
              <a:rPr lang="en-US" sz="1200" i="1" dirty="0">
                <a:ea typeface="+mn-lt"/>
                <a:cs typeface="+mn-lt"/>
              </a:rPr>
              <a:t>Evaluation of Provision and Support for Disabled Students in Higher Education Report to HEFCE and HEFCW by the Centre for Disability Studies and School of Sociology and Social Policy at the University of Leeds ii</a:t>
            </a:r>
            <a:r>
              <a:rPr lang="en-US" sz="1200" dirty="0">
                <a:ea typeface="+mn-lt"/>
                <a:cs typeface="+mn-lt"/>
              </a:rPr>
              <a:t>. Retrieved from </a:t>
            </a:r>
            <a:r>
              <a:rPr lang="en-US" sz="1200" dirty="0">
                <a:ea typeface="+mn-lt"/>
                <a:cs typeface="+mn-lt"/>
                <a:hlinkClick r:id="rId2"/>
              </a:rPr>
              <a:t>www.hefce.ac.uk</a:t>
            </a:r>
            <a:r>
              <a:rPr lang="en-US" sz="1200" dirty="0">
                <a:ea typeface="+mn-lt"/>
                <a:cs typeface="+mn-lt"/>
              </a:rPr>
              <a:t> </a:t>
            </a:r>
          </a:p>
          <a:p>
            <a:endParaRPr lang="en-US" sz="1200" dirty="0">
              <a:ea typeface="+mn-lt"/>
              <a:cs typeface="+mn-lt"/>
            </a:endParaRPr>
          </a:p>
          <a:p>
            <a:r>
              <a:rPr lang="en-US" sz="1200" dirty="0">
                <a:ea typeface="+mn-lt"/>
                <a:cs typeface="+mn-lt"/>
              </a:rPr>
              <a:t>Hockings, C. (2010). </a:t>
            </a:r>
            <a:r>
              <a:rPr lang="en-US" sz="1200" i="1" dirty="0">
                <a:ea typeface="+mn-lt"/>
                <a:cs typeface="+mn-lt"/>
              </a:rPr>
              <a:t>Inclusive learning and teaching in higher education: a synthesis of research</a:t>
            </a:r>
            <a:r>
              <a:rPr lang="en-US" sz="1200" dirty="0">
                <a:ea typeface="+mn-lt"/>
                <a:cs typeface="+mn-lt"/>
              </a:rPr>
              <a:t>. Retrieved from </a:t>
            </a:r>
            <a:r>
              <a:rPr lang="en-US" sz="1200" dirty="0">
                <a:ea typeface="+mn-lt"/>
                <a:cs typeface="+mn-lt"/>
                <a:hlinkClick r:id="rId3"/>
              </a:rPr>
              <a:t>https://www.heacademy.ac.uk/system/files/inclusive_teaching_and_learning_in_he_synthesis_200410_0.pdf</a:t>
            </a:r>
            <a:r>
              <a:rPr lang="en-US" sz="1200" dirty="0">
                <a:ea typeface="+mn-lt"/>
                <a:cs typeface="+mn-lt"/>
              </a:rPr>
              <a:t> </a:t>
            </a:r>
            <a:endParaRPr lang="en-US" sz="1200" dirty="0"/>
          </a:p>
          <a:p>
            <a:endParaRPr lang="en-US" sz="1200" dirty="0">
              <a:ea typeface="+mn-lt"/>
              <a:cs typeface="+mn-lt"/>
            </a:endParaRPr>
          </a:p>
          <a:p>
            <a:r>
              <a:rPr lang="en-US" sz="1200" dirty="0">
                <a:ea typeface="+mn-lt"/>
                <a:cs typeface="+mn-lt"/>
              </a:rPr>
              <a:t>Lawrie, G., Marquis, E., Fuller, E., Newman, T., </a:t>
            </a:r>
            <a:r>
              <a:rPr lang="en-US" sz="1200" dirty="0" err="1">
                <a:ea typeface="+mn-lt"/>
                <a:cs typeface="+mn-lt"/>
              </a:rPr>
              <a:t>Qiu</a:t>
            </a:r>
            <a:r>
              <a:rPr lang="en-US" sz="1200" dirty="0">
                <a:ea typeface="+mn-lt"/>
                <a:cs typeface="+mn-lt"/>
              </a:rPr>
              <a:t>, M., </a:t>
            </a:r>
            <a:r>
              <a:rPr lang="en-US" sz="1200" dirty="0" err="1">
                <a:ea typeface="+mn-lt"/>
                <a:cs typeface="+mn-lt"/>
              </a:rPr>
              <a:t>Nomikoudis</a:t>
            </a:r>
            <a:r>
              <a:rPr lang="en-US" sz="1200" dirty="0">
                <a:ea typeface="+mn-lt"/>
                <a:cs typeface="+mn-lt"/>
              </a:rPr>
              <a:t>, M.,  Van Dam, L. (2017). Moving towards inclusive learning and teaching: a synthesis of recent literature. </a:t>
            </a:r>
            <a:r>
              <a:rPr lang="en-US" sz="1200" i="1" dirty="0">
                <a:ea typeface="+mn-lt"/>
                <a:cs typeface="+mn-lt"/>
              </a:rPr>
              <a:t>Teaching and Learning Inquiry</a:t>
            </a:r>
            <a:r>
              <a:rPr lang="en-US" sz="1200" dirty="0">
                <a:ea typeface="+mn-lt"/>
                <a:cs typeface="+mn-lt"/>
              </a:rPr>
              <a:t>, </a:t>
            </a:r>
            <a:r>
              <a:rPr lang="en-US" sz="1200" i="1" dirty="0">
                <a:ea typeface="+mn-lt"/>
                <a:cs typeface="+mn-lt"/>
              </a:rPr>
              <a:t>5</a:t>
            </a:r>
            <a:r>
              <a:rPr lang="en-US" sz="1200" dirty="0">
                <a:ea typeface="+mn-lt"/>
                <a:cs typeface="+mn-lt"/>
              </a:rPr>
              <a:t>(1), 1–13. </a:t>
            </a:r>
            <a:endParaRPr lang="en-US" sz="1200" dirty="0"/>
          </a:p>
          <a:p>
            <a:endParaRPr lang="en-US" sz="1200" dirty="0">
              <a:ea typeface="+mn-lt"/>
              <a:cs typeface="+mn-lt"/>
            </a:endParaRPr>
          </a:p>
          <a:p>
            <a:r>
              <a:rPr lang="en-US" sz="1200" dirty="0">
                <a:ea typeface="+mn-lt"/>
                <a:cs typeface="+mn-lt"/>
              </a:rPr>
              <a:t>Waterfield, J., &amp; West B. (2006). </a:t>
            </a:r>
            <a:r>
              <a:rPr lang="en-US" sz="1200" i="1" dirty="0">
                <a:ea typeface="+mn-lt"/>
                <a:cs typeface="+mn-lt"/>
              </a:rPr>
              <a:t>Inclusive Assessment in Higher Education: A Resource for Change Staff-Student Partnership for Assessment Change and Evaluation (SPACE)</a:t>
            </a:r>
            <a:r>
              <a:rPr lang="en-US" sz="1200" dirty="0">
                <a:ea typeface="+mn-lt"/>
                <a:cs typeface="+mn-lt"/>
              </a:rPr>
              <a:t>. Retrieved from https://www.plymouth.ac.uk/uploads/production/document/path/3/3026/Space_toolkit.pdf </a:t>
            </a:r>
            <a:endParaRPr lang="en-US" sz="1200" dirty="0"/>
          </a:p>
        </p:txBody>
      </p:sp>
    </p:spTree>
    <p:extLst>
      <p:ext uri="{BB962C8B-B14F-4D97-AF65-F5344CB8AC3E}">
        <p14:creationId xmlns:p14="http://schemas.microsoft.com/office/powerpoint/2010/main" val="32242824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1185</Words>
  <Application>Microsoft Office PowerPoint</Application>
  <PresentationFormat>Widescreen</PresentationFormat>
  <Paragraphs>293</Paragraphs>
  <Slides>22</Slides>
  <Notes>8</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22</vt:i4>
      </vt:variant>
    </vt:vector>
  </HeadingPairs>
  <TitlesOfParts>
    <vt:vector size="31" baseType="lpstr">
      <vt:lpstr>Arial</vt:lpstr>
      <vt:lpstr>Arial,Sans-Serif</vt:lpstr>
      <vt:lpstr>Calibri</vt:lpstr>
      <vt:lpstr>Rockwell</vt:lpstr>
      <vt:lpstr>Rockwell Condensed</vt:lpstr>
      <vt:lpstr>Rockwell Extra Bold</vt:lpstr>
      <vt:lpstr>Symbol</vt:lpstr>
      <vt:lpstr>Wingdings</vt:lpstr>
      <vt:lpstr>Wood Type</vt:lpstr>
      <vt:lpstr>Learning By Doing:   Experiments In Alternative Assessment  At The Arts University, Bournemouth.</vt:lpstr>
      <vt:lpstr>Workshop Aims</vt:lpstr>
      <vt:lpstr>TASK 1: Definition(s)</vt:lpstr>
      <vt:lpstr>Types of alternative assessment</vt:lpstr>
      <vt:lpstr>What is Alternative assessment?</vt:lpstr>
      <vt:lpstr>The aUB Experiment:  context</vt:lpstr>
      <vt:lpstr>The aUB Experiment:  Milestones</vt:lpstr>
      <vt:lpstr>The aUB Experiment:  Milestones</vt:lpstr>
      <vt:lpstr>The aUB Experiment:  Milestones</vt:lpstr>
      <vt:lpstr>The aUB Experiment:  Milestones</vt:lpstr>
      <vt:lpstr>TASK 2: Options</vt:lpstr>
      <vt:lpstr>PowerPoint Presentation</vt:lpstr>
      <vt:lpstr>Alternatives to essays?</vt:lpstr>
      <vt:lpstr>PowerPoint Presentation</vt:lpstr>
      <vt:lpstr>TASK 3: Challenges</vt:lpstr>
      <vt:lpstr>Challenges: disciplinary contexts</vt:lpstr>
      <vt:lpstr>Challenges:  learning how to 'do' your subject</vt:lpstr>
      <vt:lpstr>Challenges: standards</vt:lpstr>
      <vt:lpstr>Challenges: Whole institution approach</vt:lpstr>
      <vt:lpstr>AUB: Next Steps</vt:lpstr>
      <vt:lpstr>TASK 4:</vt:lpstr>
      <vt:lpstr>references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a LEB?</dc:title>
  <dc:creator>AUB Staff</dc:creator>
  <cp:lastModifiedBy>Mike Wray</cp:lastModifiedBy>
  <cp:revision>58</cp:revision>
  <dcterms:created xsi:type="dcterms:W3CDTF">1601-01-01T00:00:00Z</dcterms:created>
  <dcterms:modified xsi:type="dcterms:W3CDTF">2019-06-19T10:46:19Z</dcterms:modified>
</cp:coreProperties>
</file>