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1" r:id="rId3"/>
    <p:sldId id="257" r:id="rId4"/>
    <p:sldId id="258" r:id="rId5"/>
    <p:sldId id="286" r:id="rId6"/>
    <p:sldId id="262" r:id="rId7"/>
    <p:sldId id="259" r:id="rId8"/>
    <p:sldId id="260" r:id="rId9"/>
    <p:sldId id="263" r:id="rId10"/>
    <p:sldId id="284" r:id="rId11"/>
    <p:sldId id="264" r:id="rId12"/>
    <p:sldId id="265"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5" r:id="rId29"/>
  </p:sldIdLst>
  <p:sldSz cx="9144000" cy="6858000" type="screen4x3"/>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73" d="100"/>
          <a:sy n="73" d="100"/>
        </p:scale>
        <p:origin x="-1063" y="226"/>
      </p:cViewPr>
      <p:guideLst>
        <p:guide orient="horz" pos="2160"/>
        <p:guide pos="2880"/>
      </p:guideLst>
    </p:cSldViewPr>
  </p:slideViewPr>
  <p:outlineViewPr>
    <p:cViewPr>
      <p:scale>
        <a:sx n="33" d="100"/>
        <a:sy n="33" d="100"/>
      </p:scale>
      <p:origin x="36" y="274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0142"/>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sz="quarter" idx="1"/>
          </p:nvPr>
        </p:nvSpPr>
        <p:spPr>
          <a:xfrm>
            <a:off x="3898102" y="0"/>
            <a:ext cx="2982119" cy="500142"/>
          </a:xfrm>
          <a:prstGeom prst="rect">
            <a:avLst/>
          </a:prstGeom>
        </p:spPr>
        <p:txBody>
          <a:bodyPr vert="horz" lIns="96478" tIns="48239" rIns="96478" bIns="48239" rtlCol="0"/>
          <a:lstStyle>
            <a:lvl1pPr algn="r">
              <a:defRPr sz="1300"/>
            </a:lvl1pPr>
          </a:lstStyle>
          <a:p>
            <a:fld id="{D3072D52-DC82-49E1-B55D-90EDCC06B360}" type="datetimeFigureOut">
              <a:rPr lang="en-GB" smtClean="0"/>
              <a:pPr/>
              <a:t>08/06/2017</a:t>
            </a:fld>
            <a:endParaRPr lang="en-GB"/>
          </a:p>
        </p:txBody>
      </p:sp>
      <p:sp>
        <p:nvSpPr>
          <p:cNvPr id="4" name="Footer Placeholder 3"/>
          <p:cNvSpPr>
            <a:spLocks noGrp="1"/>
          </p:cNvSpPr>
          <p:nvPr>
            <p:ph type="ftr" sz="quarter" idx="2"/>
          </p:nvPr>
        </p:nvSpPr>
        <p:spPr>
          <a:xfrm>
            <a:off x="0" y="9500960"/>
            <a:ext cx="2982119" cy="500142"/>
          </a:xfrm>
          <a:prstGeom prst="rect">
            <a:avLst/>
          </a:prstGeom>
        </p:spPr>
        <p:txBody>
          <a:bodyPr vert="horz" lIns="96478" tIns="48239" rIns="96478" bIns="48239" rtlCol="0" anchor="b"/>
          <a:lstStyle>
            <a:lvl1pPr algn="l">
              <a:defRPr sz="1300"/>
            </a:lvl1pPr>
          </a:lstStyle>
          <a:p>
            <a:endParaRPr lang="en-GB"/>
          </a:p>
        </p:txBody>
      </p:sp>
      <p:sp>
        <p:nvSpPr>
          <p:cNvPr id="5" name="Slide Number Placeholder 4"/>
          <p:cNvSpPr>
            <a:spLocks noGrp="1"/>
          </p:cNvSpPr>
          <p:nvPr>
            <p:ph type="sldNum" sz="quarter" idx="3"/>
          </p:nvPr>
        </p:nvSpPr>
        <p:spPr>
          <a:xfrm>
            <a:off x="3898102" y="9500960"/>
            <a:ext cx="2982119" cy="500142"/>
          </a:xfrm>
          <a:prstGeom prst="rect">
            <a:avLst/>
          </a:prstGeom>
        </p:spPr>
        <p:txBody>
          <a:bodyPr vert="horz" lIns="96478" tIns="48239" rIns="96478" bIns="48239" rtlCol="0" anchor="b"/>
          <a:lstStyle>
            <a:lvl1pPr algn="r">
              <a:defRPr sz="1300"/>
            </a:lvl1pPr>
          </a:lstStyle>
          <a:p>
            <a:fld id="{941D04E0-080D-47C0-B359-6AAFBACD1B74}" type="slidenum">
              <a:rPr lang="en-GB" smtClean="0"/>
              <a:pPr/>
              <a:t>‹#›</a:t>
            </a:fld>
            <a:endParaRPr lang="en-GB"/>
          </a:p>
        </p:txBody>
      </p:sp>
    </p:spTree>
    <p:extLst>
      <p:ext uri="{BB962C8B-B14F-4D97-AF65-F5344CB8AC3E}">
        <p14:creationId xmlns:p14="http://schemas.microsoft.com/office/powerpoint/2010/main" val="1924772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0142"/>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0142"/>
          </a:xfrm>
          <a:prstGeom prst="rect">
            <a:avLst/>
          </a:prstGeom>
        </p:spPr>
        <p:txBody>
          <a:bodyPr vert="horz" lIns="96478" tIns="48239" rIns="96478" bIns="48239" rtlCol="0"/>
          <a:lstStyle>
            <a:lvl1pPr algn="r">
              <a:defRPr sz="1300"/>
            </a:lvl1pPr>
          </a:lstStyle>
          <a:p>
            <a:fld id="{ED119FF7-F591-4C9A-845C-FBC53CFB2B95}" type="datetimeFigureOut">
              <a:rPr lang="en-GB" smtClean="0"/>
              <a:pPr/>
              <a:t>08/06/2017</a:t>
            </a:fld>
            <a:endParaRPr lang="en-GB"/>
          </a:p>
        </p:txBody>
      </p:sp>
      <p:sp>
        <p:nvSpPr>
          <p:cNvPr id="4" name="Slide Image Placeholder 3"/>
          <p:cNvSpPr>
            <a:spLocks noGrp="1" noRot="1" noChangeAspect="1"/>
          </p:cNvSpPr>
          <p:nvPr>
            <p:ph type="sldImg" idx="2"/>
          </p:nvPr>
        </p:nvSpPr>
        <p:spPr>
          <a:xfrm>
            <a:off x="942975" y="750888"/>
            <a:ext cx="4997450" cy="374967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751348"/>
            <a:ext cx="5505450" cy="4501277"/>
          </a:xfrm>
          <a:prstGeom prst="rect">
            <a:avLst/>
          </a:prstGeom>
        </p:spPr>
        <p:txBody>
          <a:bodyPr vert="horz" lIns="96478" tIns="48239" rIns="96478" bIns="4823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00960"/>
            <a:ext cx="2982119" cy="500142"/>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0"/>
            <a:ext cx="2982119" cy="500142"/>
          </a:xfrm>
          <a:prstGeom prst="rect">
            <a:avLst/>
          </a:prstGeom>
        </p:spPr>
        <p:txBody>
          <a:bodyPr vert="horz" lIns="96478" tIns="48239" rIns="96478" bIns="48239" rtlCol="0" anchor="b"/>
          <a:lstStyle>
            <a:lvl1pPr algn="r">
              <a:defRPr sz="1300"/>
            </a:lvl1pPr>
          </a:lstStyle>
          <a:p>
            <a:fld id="{39E1AF88-C113-49FA-8D31-EABFE2197257}" type="slidenum">
              <a:rPr lang="en-GB" smtClean="0"/>
              <a:pPr/>
              <a:t>‹#›</a:t>
            </a:fld>
            <a:endParaRPr lang="en-GB"/>
          </a:p>
        </p:txBody>
      </p:sp>
    </p:spTree>
    <p:extLst>
      <p:ext uri="{BB962C8B-B14F-4D97-AF65-F5344CB8AC3E}">
        <p14:creationId xmlns:p14="http://schemas.microsoft.com/office/powerpoint/2010/main" val="1275953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9E1AF88-C113-49FA-8D31-EABFE2197257}"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9FFAE81D-ADED-4BBB-806A-FF6D3A68B66D}" type="slidenum">
              <a:rPr lang="en-US" smtClean="0"/>
              <a:pPr/>
              <a:t>13</a:t>
            </a:fld>
            <a:endParaRPr lang="en-US" smtClean="0"/>
          </a:p>
        </p:txBody>
      </p:sp>
      <p:sp>
        <p:nvSpPr>
          <p:cNvPr id="49155" name="Rectangle 7"/>
          <p:cNvSpPr txBox="1">
            <a:spLocks noGrp="1" noChangeArrowheads="1"/>
          </p:cNvSpPr>
          <p:nvPr/>
        </p:nvSpPr>
        <p:spPr bwMode="auto">
          <a:xfrm>
            <a:off x="3898102" y="9500960"/>
            <a:ext cx="2982119" cy="500142"/>
          </a:xfrm>
          <a:prstGeom prst="rect">
            <a:avLst/>
          </a:prstGeom>
          <a:noFill/>
          <a:ln w="9525">
            <a:noFill/>
            <a:miter lim="800000"/>
            <a:headEnd/>
            <a:tailEnd/>
          </a:ln>
        </p:spPr>
        <p:txBody>
          <a:bodyPr lIns="96478" tIns="48239" rIns="96478" bIns="48239" anchor="b"/>
          <a:lstStyle/>
          <a:p>
            <a:pPr algn="r"/>
            <a:fld id="{88A449EC-9A93-4E54-A1AE-70E90D0EAB12}" type="slidenum">
              <a:rPr lang="en-US" sz="1300"/>
              <a:pPr algn="r"/>
              <a:t>13</a:t>
            </a:fld>
            <a:endParaRPr lang="en-US" sz="1300" dirty="0"/>
          </a:p>
        </p:txBody>
      </p:sp>
      <p:sp>
        <p:nvSpPr>
          <p:cNvPr id="49156" name="Rectangle 2"/>
          <p:cNvSpPr>
            <a:spLocks noGrp="1" noRot="1" noChangeAspect="1" noChangeArrowheads="1" noTextEdit="1"/>
          </p:cNvSpPr>
          <p:nvPr>
            <p:ph type="sldImg"/>
          </p:nvPr>
        </p:nvSpPr>
        <p:spPr>
          <a:ln/>
        </p:spPr>
      </p:sp>
      <p:sp>
        <p:nvSpPr>
          <p:cNvPr id="4915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3856DCF-A35C-402E-9C5F-C46DB200AED3}" type="slidenum">
              <a:rPr lang="en-US" smtClean="0"/>
              <a:pPr/>
              <a:t>14</a:t>
            </a:fld>
            <a:endParaRPr lang="en-US" smtClean="0"/>
          </a:p>
        </p:txBody>
      </p:sp>
      <p:sp>
        <p:nvSpPr>
          <p:cNvPr id="50179" name="Rectangle 7"/>
          <p:cNvSpPr txBox="1">
            <a:spLocks noGrp="1" noChangeArrowheads="1"/>
          </p:cNvSpPr>
          <p:nvPr/>
        </p:nvSpPr>
        <p:spPr bwMode="auto">
          <a:xfrm>
            <a:off x="3898102" y="9500960"/>
            <a:ext cx="2982119" cy="500142"/>
          </a:xfrm>
          <a:prstGeom prst="rect">
            <a:avLst/>
          </a:prstGeom>
          <a:noFill/>
          <a:ln w="9525">
            <a:noFill/>
            <a:miter lim="800000"/>
            <a:headEnd/>
            <a:tailEnd/>
          </a:ln>
        </p:spPr>
        <p:txBody>
          <a:bodyPr lIns="96478" tIns="48239" rIns="96478" bIns="48239" anchor="b"/>
          <a:lstStyle/>
          <a:p>
            <a:pPr algn="r"/>
            <a:fld id="{85188771-69E0-4845-AD66-13F0E380FA82}" type="slidenum">
              <a:rPr lang="en-US" sz="1300"/>
              <a:pPr algn="r"/>
              <a:t>14</a:t>
            </a:fld>
            <a:endParaRPr lang="en-US" sz="1300" dirty="0"/>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9E1AF88-C113-49FA-8D31-EABFE2197257}" type="slidenum">
              <a:rPr lang="en-GB" smtClean="0"/>
              <a:pPr/>
              <a:t>24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Q			</a:t>
            </a:r>
            <a:endParaRPr lang="en-GB" dirty="0"/>
          </a:p>
        </p:txBody>
      </p:sp>
      <p:sp>
        <p:nvSpPr>
          <p:cNvPr id="4" name="Slide Number Placeholder 3"/>
          <p:cNvSpPr>
            <a:spLocks noGrp="1"/>
          </p:cNvSpPr>
          <p:nvPr>
            <p:ph type="sldNum" sz="quarter" idx="10"/>
          </p:nvPr>
        </p:nvSpPr>
        <p:spPr/>
        <p:txBody>
          <a:bodyPr/>
          <a:lstStyle/>
          <a:p>
            <a:fld id="{39E1AF88-C113-49FA-8D31-EABFE2197257}" type="slidenum">
              <a:rPr lang="en-GB" smtClean="0"/>
              <a:pPr/>
              <a:t>27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82C5E90-5916-4488-9EE0-94A4F69DFAF2}" type="datetimeFigureOut">
              <a:rPr lang="en-GB" smtClean="0"/>
              <a:pPr/>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B37EDE-FEB3-48F9-99B7-572F23323EA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C5E90-5916-4488-9EE0-94A4F69DFAF2}" type="datetimeFigureOut">
              <a:rPr lang="en-GB" smtClean="0"/>
              <a:pPr/>
              <a:t>08/06/2017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37EDE-FEB3-48F9-99B7-572F23323EA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ncsu.edu/ncsu/design/cud/about_u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udlleurope.files.wordpress.com/2016/10/bpg-web-version.pdf"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052737"/>
            <a:ext cx="7702624" cy="2547714"/>
          </a:xfrm>
        </p:spPr>
        <p:txBody>
          <a:bodyPr>
            <a:normAutofit/>
          </a:bodyPr>
          <a:lstStyle/>
          <a:p>
            <a:r>
              <a:rPr lang="en-GB" dirty="0" smtClean="0"/>
              <a:t>71 – 17</a:t>
            </a:r>
            <a:br>
              <a:rPr lang="en-GB" dirty="0" smtClean="0"/>
            </a:br>
            <a:r>
              <a:rPr lang="en-GB" dirty="0"/>
              <a:t/>
            </a:r>
            <a:br>
              <a:rPr lang="en-GB" dirty="0"/>
            </a:br>
            <a:r>
              <a:rPr lang="en-GB" dirty="0" smtClean="0"/>
              <a:t>From Then To Now</a:t>
            </a:r>
            <a:endParaRPr lang="en-GB" dirty="0"/>
          </a:p>
        </p:txBody>
      </p:sp>
      <p:sp>
        <p:nvSpPr>
          <p:cNvPr id="3" name="Subtitle 2"/>
          <p:cNvSpPr>
            <a:spLocks noGrp="1"/>
          </p:cNvSpPr>
          <p:nvPr>
            <p:ph type="subTitle" idx="1"/>
          </p:nvPr>
        </p:nvSpPr>
        <p:spPr>
          <a:xfrm>
            <a:off x="1371600" y="3573016"/>
            <a:ext cx="6400800" cy="2065784"/>
          </a:xfrm>
        </p:spPr>
        <p:txBody>
          <a:bodyPr>
            <a:normAutofit fontScale="32500" lnSpcReduction="20000"/>
          </a:bodyPr>
          <a:lstStyle/>
          <a:p>
            <a:endParaRPr lang="en-GB" dirty="0" smtClean="0"/>
          </a:p>
          <a:p>
            <a:r>
              <a:rPr lang="en-GB" sz="8000" dirty="0" smtClean="0"/>
              <a:t>Personal reflections on a career spent developing inclusive learning for disabled students</a:t>
            </a:r>
          </a:p>
          <a:p>
            <a:r>
              <a:rPr lang="en-GB" sz="8000" dirty="0" smtClean="0"/>
              <a:t>Alan Hurst</a:t>
            </a:r>
          </a:p>
          <a:p>
            <a:r>
              <a:rPr lang="en-GB" sz="8000" dirty="0" smtClean="0"/>
              <a:t>(hahurst@yahoo.co.uk)</a:t>
            </a:r>
          </a:p>
          <a:p>
            <a:endParaRPr lang="en-GB" dirty="0"/>
          </a:p>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8000" dirty="0" smtClean="0"/>
              <a:t>1971</a:t>
            </a:r>
            <a:endParaRPr lang="en-GB" sz="8000" dirty="0"/>
          </a:p>
        </p:txBody>
      </p:sp>
      <p:sp>
        <p:nvSpPr>
          <p:cNvPr id="3" name="Subtitle 2"/>
          <p:cNvSpPr>
            <a:spLocks noGrp="1"/>
          </p:cNvSpPr>
          <p:nvPr>
            <p:ph type="subTitle" idx="1"/>
          </p:nvPr>
        </p:nvSpPr>
        <p:spPr/>
        <p:txBody>
          <a:bodyPr>
            <a:normAutofit/>
          </a:bodyPr>
          <a:lstStyle/>
          <a:p>
            <a:r>
              <a:rPr lang="en-GB" sz="3600" dirty="0" smtClean="0"/>
              <a:t>Challenging the Dominance of the Lecture as the Prime Mode of Learning</a:t>
            </a:r>
            <a:endParaRPr lang="en-GB"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1971</a:t>
            </a:r>
            <a:endParaRPr lang="en-GB" dirty="0"/>
          </a:p>
        </p:txBody>
      </p:sp>
      <p:sp>
        <p:nvSpPr>
          <p:cNvPr id="3" name="Content Placeholder 2"/>
          <p:cNvSpPr>
            <a:spLocks noGrp="1"/>
          </p:cNvSpPr>
          <p:nvPr>
            <p:ph idx="1"/>
          </p:nvPr>
        </p:nvSpPr>
        <p:spPr/>
        <p:txBody>
          <a:bodyPr/>
          <a:lstStyle/>
          <a:p>
            <a:pPr>
              <a:buNone/>
            </a:pPr>
            <a:endParaRPr lang="en-GB" dirty="0" smtClean="0"/>
          </a:p>
          <a:p>
            <a:pPr>
              <a:buNone/>
            </a:pPr>
            <a:r>
              <a:rPr lang="en-GB" dirty="0" smtClean="0"/>
              <a:t>“What’s the Use of Lectures?” Donald Bligh</a:t>
            </a:r>
            <a:endParaRPr lang="en-GB" dirty="0"/>
          </a:p>
        </p:txBody>
      </p:sp>
      <p:pic>
        <p:nvPicPr>
          <p:cNvPr id="5" name="Picture 4" descr="IMG_1151 (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What’s the Use of Lectures</a:t>
            </a:r>
            <a:br>
              <a:rPr lang="en-GB" dirty="0" smtClean="0"/>
            </a:br>
            <a:r>
              <a:rPr lang="en-GB" dirty="0" smtClean="0"/>
              <a:t>Donald Bligh</a:t>
            </a:r>
            <a:endParaRPr lang="en-GB" dirty="0"/>
          </a:p>
        </p:txBody>
      </p:sp>
      <p:sp>
        <p:nvSpPr>
          <p:cNvPr id="3" name="Content Placeholder 2"/>
          <p:cNvSpPr>
            <a:spLocks noGrp="1"/>
          </p:cNvSpPr>
          <p:nvPr>
            <p:ph idx="1"/>
          </p:nvPr>
        </p:nvSpPr>
        <p:spPr/>
        <p:txBody>
          <a:bodyPr/>
          <a:lstStyle/>
          <a:p>
            <a:pPr>
              <a:buNone/>
            </a:pPr>
            <a:r>
              <a:rPr lang="en-GB" dirty="0" smtClean="0"/>
              <a:t>Issue</a:t>
            </a:r>
          </a:p>
          <a:p>
            <a:pPr>
              <a:buNone/>
            </a:pPr>
            <a:r>
              <a:rPr lang="en-GB" dirty="0" smtClean="0"/>
              <a:t>Attention span – about 20 minutes</a:t>
            </a:r>
          </a:p>
          <a:p>
            <a:pPr>
              <a:buNone/>
            </a:pPr>
            <a:r>
              <a:rPr lang="en-GB" dirty="0" smtClean="0"/>
              <a:t>Content retention – from first 5 minutes</a:t>
            </a:r>
          </a:p>
          <a:p>
            <a:pPr>
              <a:buNone/>
            </a:pPr>
            <a:r>
              <a:rPr lang="en-GB" dirty="0" smtClean="0"/>
              <a:t>Solution</a:t>
            </a:r>
          </a:p>
          <a:p>
            <a:pPr>
              <a:buNone/>
            </a:pPr>
            <a:r>
              <a:rPr lang="en-GB" dirty="0" smtClean="0"/>
              <a:t>Application of some key principles underpinning effective learning – active involvement, variety of task, clear relevance, moving from known to unknown, learning as a fun activity</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1970s</a:t>
            </a:r>
            <a:endParaRPr lang="en-GB" dirty="0"/>
          </a:p>
        </p:txBody>
      </p:sp>
      <p:sp>
        <p:nvSpPr>
          <p:cNvPr id="3" name="Subtitle 2"/>
          <p:cNvSpPr>
            <a:spLocks noGrp="1"/>
          </p:cNvSpPr>
          <p:nvPr>
            <p:ph idx="1"/>
          </p:nvPr>
        </p:nvSpPr>
        <p:spPr/>
        <p:txBody>
          <a:bodyPr>
            <a:normAutofit/>
          </a:bodyPr>
          <a:lstStyle/>
          <a:p>
            <a:pPr>
              <a:buNone/>
            </a:pPr>
            <a:r>
              <a:rPr lang="en-GB" sz="2800" dirty="0" smtClean="0"/>
              <a:t>1974 – “Disabled Students in Higher Education” – published by the National Innovations Centre -a quantitative research study, the first investigation of the topic in the United Kingdom</a:t>
            </a:r>
          </a:p>
          <a:p>
            <a:endParaRPr lang="en-GB" sz="2800" dirty="0" smtClean="0"/>
          </a:p>
          <a:p>
            <a:pPr>
              <a:buNone/>
            </a:pPr>
            <a:r>
              <a:rPr lang="en-GB" sz="2800" dirty="0" smtClean="0"/>
              <a:t>1976 – the founding of the National Bureau for Handicapped Students which was renamed Skill: National Bureau for Students with Disabilities and which was forced to close in 2011 </a:t>
            </a:r>
          </a:p>
          <a:p>
            <a:endParaRPr lang="en-GB" dirty="0" smtClean="0"/>
          </a:p>
          <a:p>
            <a:endParaRPr lang="en-GB"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smtClean="0"/>
              <a:t>1990</a:t>
            </a:r>
            <a:endParaRPr lang="en-GB" sz="8000" dirty="0"/>
          </a:p>
        </p:txBody>
      </p:sp>
      <p:sp>
        <p:nvSpPr>
          <p:cNvPr id="3" name="Subtitle 2"/>
          <p:cNvSpPr>
            <a:spLocks noGrp="1"/>
          </p:cNvSpPr>
          <p:nvPr>
            <p:ph type="subTitle" idx="1"/>
          </p:nvPr>
        </p:nvSpPr>
        <p:spPr/>
        <p:txBody>
          <a:bodyPr>
            <a:normAutofit/>
          </a:bodyPr>
          <a:lstStyle/>
          <a:p>
            <a:r>
              <a:rPr lang="en-GB" sz="3600" dirty="0" smtClean="0"/>
              <a:t>Challenging the Traditional Approach to Disability</a:t>
            </a:r>
            <a:endParaRPr lang="en-GB"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 name="Content Placeholder 9" descr="IMG_1149 (2).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Politics of Disablement</a:t>
            </a:r>
            <a:br>
              <a:rPr lang="en-GB" dirty="0" smtClean="0"/>
            </a:br>
            <a:r>
              <a:rPr lang="en-GB" dirty="0" smtClean="0"/>
              <a:t>Michael Oliver</a:t>
            </a:r>
            <a:endParaRPr lang="en-GB" dirty="0"/>
          </a:p>
        </p:txBody>
      </p:sp>
      <p:sp>
        <p:nvSpPr>
          <p:cNvPr id="3" name="Content Placeholder 2"/>
          <p:cNvSpPr>
            <a:spLocks noGrp="1"/>
          </p:cNvSpPr>
          <p:nvPr>
            <p:ph idx="1"/>
          </p:nvPr>
        </p:nvSpPr>
        <p:spPr/>
        <p:txBody>
          <a:bodyPr/>
          <a:lstStyle/>
          <a:p>
            <a:pPr>
              <a:buNone/>
            </a:pPr>
            <a:endParaRPr lang="en-GB" dirty="0" smtClean="0"/>
          </a:p>
          <a:p>
            <a:pPr>
              <a:buNone/>
            </a:pPr>
            <a:r>
              <a:rPr lang="en-GB" dirty="0" smtClean="0"/>
              <a:t>Moving from an individual/medical deficit model of disability</a:t>
            </a:r>
          </a:p>
          <a:p>
            <a:pPr>
              <a:buNone/>
            </a:pPr>
            <a:endParaRPr lang="en-GB" dirty="0"/>
          </a:p>
          <a:p>
            <a:pPr>
              <a:buNone/>
            </a:pPr>
            <a:r>
              <a:rPr lang="en-GB" dirty="0" smtClean="0"/>
              <a:t>to</a:t>
            </a:r>
          </a:p>
          <a:p>
            <a:pPr>
              <a:buNone/>
            </a:pPr>
            <a:endParaRPr lang="en-GB" dirty="0" smtClean="0"/>
          </a:p>
          <a:p>
            <a:pPr>
              <a:buNone/>
            </a:pPr>
            <a:r>
              <a:rPr lang="en-GB" dirty="0" smtClean="0"/>
              <a:t>A social/political/educational model of disability</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Legislative Developments </a:t>
            </a:r>
            <a:endParaRPr lang="en-GB" dirty="0"/>
          </a:p>
        </p:txBody>
      </p:sp>
      <p:sp>
        <p:nvSpPr>
          <p:cNvPr id="3" name="Content Placeholder 2"/>
          <p:cNvSpPr>
            <a:spLocks noGrp="1"/>
          </p:cNvSpPr>
          <p:nvPr>
            <p:ph idx="1"/>
          </p:nvPr>
        </p:nvSpPr>
        <p:spPr/>
        <p:txBody>
          <a:bodyPr>
            <a:normAutofit fontScale="92500"/>
          </a:bodyPr>
          <a:lstStyle/>
          <a:p>
            <a:pPr>
              <a:buNone/>
            </a:pPr>
            <a:r>
              <a:rPr lang="en-GB" dirty="0" smtClean="0"/>
              <a:t>1992 – the Further and Higher Education Act</a:t>
            </a:r>
          </a:p>
          <a:p>
            <a:pPr>
              <a:buNone/>
            </a:pPr>
            <a:r>
              <a:rPr lang="en-GB" dirty="0" smtClean="0"/>
              <a:t>Creation of HEFCE, QAA, HEA</a:t>
            </a:r>
          </a:p>
          <a:p>
            <a:pPr>
              <a:buNone/>
            </a:pPr>
            <a:endParaRPr lang="en-GB" dirty="0"/>
          </a:p>
          <a:p>
            <a:pPr>
              <a:buNone/>
            </a:pPr>
            <a:r>
              <a:rPr lang="en-GB" dirty="0" smtClean="0"/>
              <a:t>1995 – the Disability Discrimination Act</a:t>
            </a:r>
          </a:p>
          <a:p>
            <a:pPr>
              <a:buNone/>
            </a:pPr>
            <a:r>
              <a:rPr lang="en-GB" dirty="0" smtClean="0"/>
              <a:t>Requirement for reasonable adjustments and  the responsibility for anticipatory duties</a:t>
            </a:r>
          </a:p>
          <a:p>
            <a:pPr>
              <a:buNone/>
            </a:pPr>
            <a:r>
              <a:rPr lang="en-GB" dirty="0" smtClean="0"/>
              <a:t>(although at this time, education not covered by law; DDA revised in 2005 to include education)</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Relevant Resources 1999 and later</a:t>
            </a:r>
            <a:endParaRPr lang="en-GB" dirty="0"/>
          </a:p>
        </p:txBody>
      </p:sp>
      <p:sp>
        <p:nvSpPr>
          <p:cNvPr id="3" name="Content Placeholder 2"/>
          <p:cNvSpPr>
            <a:spLocks noGrp="1"/>
          </p:cNvSpPr>
          <p:nvPr>
            <p:ph idx="1"/>
          </p:nvPr>
        </p:nvSpPr>
        <p:spPr/>
        <p:txBody>
          <a:bodyPr/>
          <a:lstStyle/>
          <a:p>
            <a:pPr>
              <a:buNone/>
            </a:pPr>
            <a:r>
              <a:rPr lang="en-GB" dirty="0" smtClean="0"/>
              <a:t>1999 – HEFCE guidance on base-level provision</a:t>
            </a:r>
          </a:p>
          <a:p>
            <a:pPr>
              <a:buNone/>
            </a:pPr>
            <a:r>
              <a:rPr lang="en-GB" dirty="0" smtClean="0"/>
              <a:t>1999 – QAA Code of Practice: Section Three Students with Disabilities (subsequently revised then incorporated into the Quality Code</a:t>
            </a:r>
          </a:p>
          <a:p>
            <a:pPr>
              <a:buNone/>
            </a:pPr>
            <a:r>
              <a:rPr lang="en-GB" dirty="0" smtClean="0"/>
              <a:t>2014 – SLC  Non-Medical Helpers Manual</a:t>
            </a:r>
          </a:p>
          <a:p>
            <a:pPr>
              <a:buNone/>
            </a:pPr>
            <a:r>
              <a:rPr lang="en-GB" dirty="0" smtClean="0"/>
              <a:t>2015 – ECU  Competence Standards and Reasonable Adjustments </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268761"/>
            <a:ext cx="7702624" cy="2331690"/>
          </a:xfrm>
        </p:spPr>
        <p:txBody>
          <a:bodyPr>
            <a:normAutofit/>
          </a:bodyPr>
          <a:lstStyle/>
          <a:p>
            <a:r>
              <a:rPr lang="en-GB" sz="8000" dirty="0" smtClean="0"/>
              <a:t>2000</a:t>
            </a:r>
            <a:endParaRPr lang="en-GB" sz="8000" dirty="0"/>
          </a:p>
        </p:txBody>
      </p:sp>
      <p:sp>
        <p:nvSpPr>
          <p:cNvPr id="3" name="Subtitle 2"/>
          <p:cNvSpPr>
            <a:spLocks noGrp="1"/>
          </p:cNvSpPr>
          <p:nvPr>
            <p:ph type="subTitle" idx="1"/>
          </p:nvPr>
        </p:nvSpPr>
        <p:spPr/>
        <p:txBody>
          <a:bodyPr>
            <a:normAutofit fontScale="85000" lnSpcReduction="20000"/>
          </a:bodyPr>
          <a:lstStyle/>
          <a:p>
            <a:r>
              <a:rPr lang="en-GB" dirty="0" smtClean="0"/>
              <a:t>The first significant indication of the need     for attention to be given to  the challenges faced by disabled students resulting from curriculum design and pedagogical approaches in the United Kingdom</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194593"/>
            <a:ext cx="184731" cy="846386"/>
          </a:xfrm>
          <a:prstGeom prst="rect">
            <a:avLst/>
          </a:prstGeom>
          <a:noFill/>
          <a:ln w="9525">
            <a:noFill/>
            <a:miter lim="800000"/>
            <a:headEnd/>
            <a:tailEnd/>
          </a:ln>
          <a:effectLst/>
        </p:spPr>
        <p:txBody>
          <a:bodyPr vert="horz" wrap="non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0000FF"/>
                </a:solidFill>
                <a:effectLst/>
                <a:latin typeface="Times New Roman" pitchFamily="18" charset="0"/>
                <a:ea typeface="Times New Roman" pitchFamily="18" charset="0"/>
                <a:cs typeface="Courier New" pitchFamily="49" charset="0"/>
                <a:sym typeface="Symbol" pitchFamily="18" charset="2"/>
              </a:rPr>
              <a:t/>
            </a:r>
            <a:br>
              <a:rPr kumimoji="0" lang="en-GB" sz="2000" b="1" i="0" u="none" strike="noStrike" cap="none" normalizeH="0" baseline="0" dirty="0" smtClean="0">
                <a:ln>
                  <a:noFill/>
                </a:ln>
                <a:solidFill>
                  <a:srgbClr val="0000FF"/>
                </a:solidFill>
                <a:effectLst/>
                <a:latin typeface="Times New Roman" pitchFamily="18" charset="0"/>
                <a:ea typeface="Times New Roman" pitchFamily="18" charset="0"/>
                <a:cs typeface="Courier New" pitchFamily="49" charset="0"/>
                <a:sym typeface="Symbol" pitchFamily="18" charset="2"/>
              </a:rPr>
            </a:br>
            <a:endParaRPr kumimoji="0" lang="en-GB" sz="1200" b="1" i="0" u="sng" strike="noStrike" cap="none" normalizeH="0" baseline="0" dirty="0" smtClean="0">
              <a:ln>
                <a:noFill/>
              </a:ln>
              <a:solidFill>
                <a:srgbClr val="000080"/>
              </a:solidFill>
              <a:effectLst/>
              <a:latin typeface="Times New Roman" pitchFamily="18" charset="0"/>
              <a:cs typeface="Times New Roman" pitchFamily="18"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Times New Roman" pitchFamily="18" charset="0"/>
              <a:ea typeface="Times New Roman" pitchFamily="18" charset="0"/>
              <a:cs typeface="Courier New" pitchFamily="49" charset="0"/>
              <a:sym typeface="Symbol" pitchFamily="18" charset="2"/>
            </a:endParaRPr>
          </a:p>
        </p:txBody>
      </p:sp>
      <p:sp>
        <p:nvSpPr>
          <p:cNvPr id="20482" name="Rectangle 2"/>
          <p:cNvSpPr>
            <a:spLocks noChangeArrowheads="1"/>
          </p:cNvSpPr>
          <p:nvPr/>
        </p:nvSpPr>
        <p:spPr bwMode="auto">
          <a:xfrm>
            <a:off x="395536" y="1349451"/>
            <a:ext cx="9228765" cy="5278368"/>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ln>
                  <a:noFill/>
                </a:ln>
                <a:solidFill>
                  <a:srgbClr val="000080"/>
                </a:solidFill>
                <a:effectLst/>
                <a:latin typeface="Times New Roman" pitchFamily="18" charset="0"/>
                <a:ea typeface="Times New Roman" pitchFamily="18" charset="0"/>
                <a:cs typeface="Times New Roman" pitchFamily="18" charset="0"/>
              </a:rPr>
              <a:t>TEACH</a:t>
            </a:r>
            <a:r>
              <a:rPr kumimoji="0" lang="en-GB"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ABILITY</a:t>
            </a:r>
            <a:r>
              <a:rPr kumimoji="0" lang="en-GB"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PROJECT</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CREATING AN ACCESSIBLE CURRICULUM FOR STUDENTS WITH DISABILITIES</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Project funded by the Scottish Higher Education Funding Council</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Lead Institution</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University of Strathclyde</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Any queries or comments in relation to this publication should be addressed to: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Anne E. Simpson, Project Manager,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Special Needs Service, University of Strathclyde,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Room 4.41 Graham Hills Building.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50 George Street, Glasgow G1 1QE.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Telephone 0141548 3402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Email a.simpson@mis.strath.ac.uk </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ea typeface="Times New Roman" pitchFamily="18" charset="0"/>
                <a:cs typeface="Courier New" pitchFamily="49" charset="0"/>
                <a:sym typeface="Symbol" pitchFamily="18" charset="2"/>
              </a:rPr>
              <a:t></a:t>
            </a:r>
            <a:r>
              <a:rPr kumimoji="0" lang="en-GB"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GB"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Copyright: </a:t>
            </a:r>
            <a:r>
              <a:rPr kumimoji="0" lang="en-GB" sz="1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ThUniversity</a:t>
            </a:r>
            <a:r>
              <a:rPr kumimoji="0" lang="en-GB"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of Strathclyde 2000 </a:t>
            </a:r>
            <a:endParaRPr kumimoji="0" lang="en-GB" sz="800" b="0" i="0" u="none" strike="noStrike" cap="none" normalizeH="0" baseline="0" dirty="0" smtClean="0">
              <a:ln>
                <a:noFill/>
              </a:ln>
              <a:solidFill>
                <a:schemeClr val="tx1"/>
              </a:solidFill>
              <a:effectLst/>
              <a:latin typeface="Arial" pitchFamily="34" charset="0"/>
              <a:cs typeface="Arial"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Extracts from this document may be reproduced for education or training purposes on condition that its source is acknowledged.</a:t>
            </a:r>
            <a:r>
              <a:rPr kumimoji="0" lang="en-GB"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sym typeface="Symbol" pitchFamily="18" charset="2"/>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GB" sz="1000" dirty="0" smtClean="0">
              <a:latin typeface="Times New Roman" pitchFamily="18" charset="0"/>
              <a:ea typeface="Times New Roman" pitchFamily="18" charset="0"/>
              <a:cs typeface="Times New Roman" pitchFamily="18"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sym typeface="Symbol" pitchFamily="18" charset="2"/>
              </a:rPr>
              <a:t>www.teachability.strath.ac.uk</a:t>
            </a:r>
            <a:endParaRPr kumimoji="0" lang="en-GB" sz="2000" b="1" i="0" u="none" strike="noStrike" cap="none" normalizeH="0" baseline="0" dirty="0" smtClean="0">
              <a:ln>
                <a:noFill/>
              </a:ln>
              <a:solidFill>
                <a:srgbClr val="0000FF"/>
              </a:solidFill>
              <a:effectLst/>
              <a:latin typeface="Arial" pitchFamily="34" charset="0"/>
              <a:ea typeface="Times New Roman" pitchFamily="18" charset="0"/>
              <a:cs typeface="Arial" pitchFamily="34"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0000FF"/>
                </a:solidFill>
                <a:effectLst/>
                <a:latin typeface="Times New Roman" pitchFamily="18" charset="0"/>
                <a:ea typeface="Times New Roman" pitchFamily="18" charset="0"/>
                <a:cs typeface="Courier New" pitchFamily="49" charset="0"/>
                <a:sym typeface="Symbol" pitchFamily="18" charset="2"/>
              </a:rPr>
              <a:t/>
            </a:r>
            <a:br>
              <a:rPr kumimoji="0" lang="en-GB" sz="2000" b="1" i="0" u="none" strike="noStrike" cap="none" normalizeH="0" baseline="0" dirty="0" smtClean="0">
                <a:ln>
                  <a:noFill/>
                </a:ln>
                <a:solidFill>
                  <a:srgbClr val="0000FF"/>
                </a:solidFill>
                <a:effectLst/>
                <a:latin typeface="Times New Roman" pitchFamily="18" charset="0"/>
                <a:ea typeface="Times New Roman" pitchFamily="18" charset="0"/>
                <a:cs typeface="Courier New" pitchFamily="49" charset="0"/>
                <a:sym typeface="Symbol" pitchFamily="18" charset="2"/>
              </a:rPr>
            </a:br>
            <a:endParaRPr kumimoji="0" lang="en-GB" sz="1200" b="1" i="0" u="sng" strike="noStrike" cap="none" normalizeH="0" baseline="0" dirty="0" smtClean="0">
              <a:ln>
                <a:noFill/>
              </a:ln>
              <a:solidFill>
                <a:srgbClr val="000080"/>
              </a:solidFill>
              <a:effectLst/>
              <a:latin typeface="Times New Roman" pitchFamily="18" charset="0"/>
              <a:cs typeface="Times New Roman" pitchFamily="18" charset="0"/>
              <a:sym typeface="Symbol"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dirty="0" smtClean="0">
              <a:ln>
                <a:noFill/>
              </a:ln>
              <a:solidFill>
                <a:schemeClr val="tx1"/>
              </a:solidFill>
              <a:effectLst/>
              <a:latin typeface="Times New Roman" pitchFamily="18" charset="0"/>
              <a:ea typeface="Times New Roman" pitchFamily="18" charset="0"/>
              <a:cs typeface="Courier New" pitchFamily="49" charset="0"/>
              <a:sym typeface="Symbol" pitchFamily="18" charset="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pPr eaLnBrk="1" hangingPunct="1"/>
            <a:r>
              <a:rPr lang="en-GB" dirty="0" smtClean="0"/>
              <a:t>Course Teaching Staff Asked to:</a:t>
            </a:r>
          </a:p>
        </p:txBody>
      </p:sp>
      <p:sp>
        <p:nvSpPr>
          <p:cNvPr id="13315" name="Rectangle 3"/>
          <p:cNvSpPr>
            <a:spLocks noGrp="1" noChangeArrowheads="1"/>
          </p:cNvSpPr>
          <p:nvPr>
            <p:ph type="body" idx="4294967295"/>
          </p:nvPr>
        </p:nvSpPr>
        <p:spPr>
          <a:xfrm>
            <a:off x="468313" y="1989138"/>
            <a:ext cx="8218487" cy="4137025"/>
          </a:xfrm>
        </p:spPr>
        <p:txBody>
          <a:bodyPr>
            <a:normAutofit lnSpcReduction="10000"/>
          </a:bodyPr>
          <a:lstStyle/>
          <a:p>
            <a:pPr marL="609600" indent="-609600" eaLnBrk="1" hangingPunct="1">
              <a:lnSpc>
                <a:spcPct val="80000"/>
              </a:lnSpc>
            </a:pPr>
            <a:r>
              <a:rPr lang="en-US" sz="2000" dirty="0" smtClean="0"/>
              <a:t>identify ways in which the subject/course/</a:t>
            </a:r>
            <a:r>
              <a:rPr lang="en-US" sz="2000" dirty="0" err="1" smtClean="0"/>
              <a:t>programme</a:t>
            </a:r>
            <a:r>
              <a:rPr lang="en-US" sz="2000" dirty="0" smtClean="0"/>
              <a:t> for which you have responsibility or with which you are associated closely is accessible to students with a range of impairments ( i.e. impaired hearing/mobility/vision/intellectual functioning et al)</a:t>
            </a:r>
          </a:p>
          <a:p>
            <a:pPr marL="609600" indent="-609600" eaLnBrk="1" hangingPunct="1">
              <a:lnSpc>
                <a:spcPct val="80000"/>
              </a:lnSpc>
            </a:pPr>
            <a:endParaRPr lang="en-US" sz="2000" dirty="0" smtClean="0"/>
          </a:p>
          <a:p>
            <a:pPr marL="609600" indent="-609600" eaLnBrk="1" hangingPunct="1">
              <a:lnSpc>
                <a:spcPct val="80000"/>
              </a:lnSpc>
            </a:pPr>
            <a:r>
              <a:rPr lang="en-US" sz="2000" dirty="0" smtClean="0"/>
              <a:t>identify barriers to prevent the participation of students with a range of impairments and if so what are they?</a:t>
            </a:r>
          </a:p>
          <a:p>
            <a:pPr marL="609600" indent="-609600" eaLnBrk="1" hangingPunct="1">
              <a:lnSpc>
                <a:spcPct val="80000"/>
              </a:lnSpc>
            </a:pPr>
            <a:endParaRPr lang="en-US" sz="2000" dirty="0" smtClean="0"/>
          </a:p>
          <a:p>
            <a:pPr marL="609600" indent="-609600" eaLnBrk="1" hangingPunct="1">
              <a:lnSpc>
                <a:spcPct val="80000"/>
              </a:lnSpc>
            </a:pPr>
            <a:r>
              <a:rPr lang="en-US" sz="2000" dirty="0" smtClean="0"/>
              <a:t>suggest how might these barriers be overcome?</a:t>
            </a:r>
          </a:p>
          <a:p>
            <a:pPr marL="609600" indent="-609600" eaLnBrk="1" hangingPunct="1">
              <a:lnSpc>
                <a:spcPct val="80000"/>
              </a:lnSpc>
            </a:pPr>
            <a:endParaRPr lang="en-US" sz="2000" dirty="0" smtClean="0"/>
          </a:p>
          <a:p>
            <a:pPr marL="609600" indent="-609600" eaLnBrk="1" hangingPunct="1">
              <a:lnSpc>
                <a:spcPct val="80000"/>
              </a:lnSpc>
            </a:pPr>
            <a:r>
              <a:rPr lang="en-US" sz="2000" dirty="0" smtClean="0"/>
              <a:t>outline what needs to be done in order to implement the strategies you have identified for overcoming the barriers?</a:t>
            </a:r>
          </a:p>
          <a:p>
            <a:pPr marL="609600" indent="-609600" eaLnBrk="1" hangingPunct="1">
              <a:lnSpc>
                <a:spcPct val="80000"/>
              </a:lnSpc>
            </a:pPr>
            <a:endParaRPr lang="en-US" sz="2000" dirty="0" smtClean="0"/>
          </a:p>
          <a:p>
            <a:pPr marL="609600" indent="-609600" eaLnBrk="1" hangingPunct="1">
              <a:lnSpc>
                <a:spcPct val="80000"/>
              </a:lnSpc>
            </a:pPr>
            <a:r>
              <a:rPr lang="en-US" sz="2000" dirty="0" smtClean="0"/>
              <a:t>say how attention can be drawn in an honest way to the possibilities and challenges posed by our current subjects/courses/</a:t>
            </a:r>
            <a:r>
              <a:rPr lang="en-US" sz="2000" dirty="0" err="1" smtClean="0"/>
              <a:t>programmes</a:t>
            </a:r>
            <a:r>
              <a:rPr lang="en-US" sz="2000" dirty="0" smtClean="0"/>
              <a:t> of study?</a:t>
            </a:r>
            <a:endParaRPr lang="en-GB" sz="20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GB" smtClean="0"/>
              <a:t>The “Teachability” Project</a:t>
            </a:r>
          </a:p>
        </p:txBody>
      </p:sp>
      <p:sp>
        <p:nvSpPr>
          <p:cNvPr id="14339" name="Rectangle 3"/>
          <p:cNvSpPr>
            <a:spLocks noGrp="1" noChangeArrowheads="1"/>
          </p:cNvSpPr>
          <p:nvPr>
            <p:ph type="body" idx="4294967295"/>
          </p:nvPr>
        </p:nvSpPr>
        <p:spPr/>
        <p:txBody>
          <a:bodyPr/>
          <a:lstStyle/>
          <a:p>
            <a:pPr eaLnBrk="1" hangingPunct="1">
              <a:lnSpc>
                <a:spcPct val="90000"/>
              </a:lnSpc>
              <a:buFontTx/>
              <a:buNone/>
            </a:pPr>
            <a:r>
              <a:rPr lang="en-US" sz="2800" dirty="0" smtClean="0"/>
              <a:t>    Experience in Scotland suggests that sometimes teaching staff need more assistance at the start of the tasks. If this is the case then the key question they need to address is: </a:t>
            </a:r>
          </a:p>
          <a:p>
            <a:pPr eaLnBrk="1" hangingPunct="1">
              <a:lnSpc>
                <a:spcPct val="90000"/>
              </a:lnSpc>
              <a:buFontTx/>
              <a:buNone/>
            </a:pPr>
            <a:endParaRPr lang="en-US" sz="2800" dirty="0" smtClean="0"/>
          </a:p>
          <a:p>
            <a:pPr eaLnBrk="1" hangingPunct="1">
              <a:lnSpc>
                <a:spcPct val="90000"/>
              </a:lnSpc>
              <a:buFontTx/>
              <a:buNone/>
            </a:pPr>
            <a:r>
              <a:rPr lang="en-US" sz="2800" b="1" dirty="0" smtClean="0"/>
              <a:t>    What do you consider to be the core requirements/ core skills which all students must have on completing the subject/course/</a:t>
            </a:r>
            <a:r>
              <a:rPr lang="en-US" sz="2800" b="1" dirty="0" err="1" smtClean="0"/>
              <a:t>programme</a:t>
            </a:r>
            <a:r>
              <a:rPr lang="en-US" sz="2800" b="1" dirty="0" smtClean="0"/>
              <a:t> of study successfully?   </a:t>
            </a:r>
          </a:p>
          <a:p>
            <a:pPr eaLnBrk="1" hangingPunct="1">
              <a:lnSpc>
                <a:spcPct val="90000"/>
              </a:lnSpc>
              <a:buFontTx/>
              <a:buNone/>
            </a:pPr>
            <a:endParaRPr lang="en-GB" sz="2800" b="1" dirty="0" smtClean="0"/>
          </a:p>
        </p:txBody>
      </p:sp>
      <p:sp>
        <p:nvSpPr>
          <p:cNvPr id="14340" name="Rectangle 5"/>
          <p:cNvSpPr>
            <a:spLocks noChangeArrowheads="1"/>
          </p:cNvSpPr>
          <p:nvPr/>
        </p:nvSpPr>
        <p:spPr bwMode="auto">
          <a:xfrm>
            <a:off x="673100" y="1816100"/>
            <a:ext cx="8229600" cy="4525963"/>
          </a:xfrm>
          <a:prstGeom prst="rect">
            <a:avLst/>
          </a:prstGeom>
          <a:noFill/>
          <a:ln w="9525">
            <a:noFill/>
            <a:miter lim="800000"/>
            <a:headEnd/>
            <a:tailEnd/>
          </a:ln>
        </p:spPr>
        <p:txBody>
          <a:bodyPr/>
          <a:lstStyle/>
          <a:p>
            <a:pPr marL="342900" indent="-342900">
              <a:lnSpc>
                <a:spcPct val="90000"/>
              </a:lnSpc>
              <a:spcBef>
                <a:spcPct val="20000"/>
              </a:spcBef>
              <a:buFontTx/>
              <a:buChar char="•"/>
            </a:pPr>
            <a:endParaRPr lang="en-GB" sz="32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8000" dirty="0" smtClean="0"/>
              <a:t>2006</a:t>
            </a:r>
            <a:endParaRPr lang="en-GB" sz="8000" dirty="0"/>
          </a:p>
        </p:txBody>
      </p:sp>
      <p:sp>
        <p:nvSpPr>
          <p:cNvPr id="3" name="Subtitle 2"/>
          <p:cNvSpPr>
            <a:spLocks noGrp="1"/>
          </p:cNvSpPr>
          <p:nvPr>
            <p:ph type="subTitle" idx="1"/>
          </p:nvPr>
        </p:nvSpPr>
        <p:spPr/>
        <p:txBody>
          <a:bodyPr>
            <a:normAutofit/>
          </a:bodyPr>
          <a:lstStyle/>
          <a:p>
            <a:r>
              <a:rPr lang="en-GB" sz="3600" dirty="0" smtClean="0"/>
              <a:t>Marking the Success of the HEFCE Special Initiatives</a:t>
            </a:r>
            <a:endParaRPr lang="en-GB"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8" name="Content Placeholder 7" descr="IMG_1150 (2).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19256" cy="580926"/>
          </a:xfrm>
        </p:spPr>
        <p:txBody>
          <a:bodyPr>
            <a:normAutofit fontScale="90000"/>
          </a:bodyPr>
          <a:lstStyle/>
          <a:p>
            <a:r>
              <a:rPr lang="en-GB" dirty="0" smtClean="0"/>
              <a:t>Towards Inclusive Learning in Higher Education: Developing Curricula for Disabled Students</a:t>
            </a:r>
            <a:endParaRPr lang="en-GB" dirty="0"/>
          </a:p>
        </p:txBody>
      </p:sp>
      <p:sp>
        <p:nvSpPr>
          <p:cNvPr id="3" name="Content Placeholder 2"/>
          <p:cNvSpPr>
            <a:spLocks noGrp="1"/>
          </p:cNvSpPr>
          <p:nvPr>
            <p:ph idx="1"/>
          </p:nvPr>
        </p:nvSpPr>
        <p:spPr>
          <a:xfrm>
            <a:off x="467544" y="2132856"/>
            <a:ext cx="8229600" cy="4525963"/>
          </a:xfrm>
        </p:spPr>
        <p:txBody>
          <a:bodyPr/>
          <a:lstStyle/>
          <a:p>
            <a:pPr>
              <a:buNone/>
            </a:pPr>
            <a:endParaRPr lang="en-GB" dirty="0" smtClean="0"/>
          </a:p>
          <a:p>
            <a:pPr>
              <a:buNone/>
            </a:pPr>
            <a:r>
              <a:rPr lang="en-GB" dirty="0" smtClean="0"/>
              <a:t>Collection of 15 papers, most stemming from HEFCE-funded “Special Initiative” projects and which included the paper by Hall and Stahl titled ‘Using Universal Design for Learning to expand access to higher education’</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19256" cy="652934"/>
          </a:xfrm>
        </p:spPr>
        <p:txBody>
          <a:bodyPr>
            <a:noAutofit/>
          </a:bodyPr>
          <a:lstStyle/>
          <a:p>
            <a:r>
              <a:rPr lang="en-GB" sz="8000" dirty="0" smtClean="0"/>
              <a:t>2009</a:t>
            </a:r>
            <a:endParaRPr lang="en-GB" sz="8000" dirty="0"/>
          </a:p>
        </p:txBody>
      </p:sp>
      <p:sp>
        <p:nvSpPr>
          <p:cNvPr id="3" name="Content Placeholder 2"/>
          <p:cNvSpPr>
            <a:spLocks noGrp="1"/>
          </p:cNvSpPr>
          <p:nvPr>
            <p:ph idx="1"/>
          </p:nvPr>
        </p:nvSpPr>
        <p:spPr>
          <a:xfrm>
            <a:off x="611560" y="2204864"/>
            <a:ext cx="8075240" cy="3921299"/>
          </a:xfrm>
        </p:spPr>
        <p:txBody>
          <a:bodyPr>
            <a:normAutofit/>
          </a:bodyPr>
          <a:lstStyle/>
          <a:p>
            <a:pPr>
              <a:buNone/>
            </a:pPr>
            <a:r>
              <a:rPr lang="en-GB" dirty="0" smtClean="0"/>
              <a:t>    </a:t>
            </a:r>
          </a:p>
          <a:p>
            <a:pPr>
              <a:buNone/>
            </a:pPr>
            <a:r>
              <a:rPr lang="en-GB" dirty="0" smtClean="0"/>
              <a:t>    </a:t>
            </a:r>
            <a:r>
              <a:rPr lang="en-GB" sz="3600" dirty="0" smtClean="0"/>
              <a:t>The need for research  to demonstrate the  positive impact and success of inclusive learning      </a:t>
            </a:r>
            <a:endParaRPr lang="en-GB"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1152 (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Improving Disabled Students’ Learning</a:t>
            </a:r>
            <a:endParaRPr lang="en-GB" dirty="0"/>
          </a:p>
        </p:txBody>
      </p:sp>
      <p:sp>
        <p:nvSpPr>
          <p:cNvPr id="3" name="Content Placeholder 2"/>
          <p:cNvSpPr>
            <a:spLocks noGrp="1"/>
          </p:cNvSpPr>
          <p:nvPr>
            <p:ph idx="1"/>
          </p:nvPr>
        </p:nvSpPr>
        <p:spPr/>
        <p:txBody>
          <a:bodyPr/>
          <a:lstStyle/>
          <a:p>
            <a:pPr>
              <a:buNone/>
            </a:pPr>
            <a:endParaRPr lang="en-GB" dirty="0" smtClean="0"/>
          </a:p>
          <a:p>
            <a:pPr>
              <a:buNone/>
            </a:pPr>
            <a:r>
              <a:rPr lang="en-GB" dirty="0" smtClean="0"/>
              <a:t>    The most recent, comprehensive research study on the experiences of disabled students in higher education in the United Kingdom although it did not explore universal design in any detail</a:t>
            </a: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8000" dirty="0" smtClean="0"/>
              <a:t/>
            </a:r>
            <a:br>
              <a:rPr lang="en-GB" sz="8000" dirty="0" smtClean="0"/>
            </a:br>
            <a:r>
              <a:rPr lang="en-GB" sz="8000" dirty="0" smtClean="0"/>
              <a:t>2015</a:t>
            </a:r>
            <a:endParaRPr lang="en-GB" sz="8000" dirty="0"/>
          </a:p>
        </p:txBody>
      </p:sp>
      <p:sp>
        <p:nvSpPr>
          <p:cNvPr id="3" name="Content Placeholder 2"/>
          <p:cNvSpPr>
            <a:spLocks noGrp="1"/>
          </p:cNvSpPr>
          <p:nvPr>
            <p:ph idx="1"/>
          </p:nvPr>
        </p:nvSpPr>
        <p:spPr/>
        <p:txBody>
          <a:bodyPr>
            <a:normAutofit/>
          </a:bodyPr>
          <a:lstStyle/>
          <a:p>
            <a:pPr>
              <a:buNone/>
            </a:pPr>
            <a:r>
              <a:rPr lang="en-GB" sz="8000" dirty="0" smtClean="0"/>
              <a:t>            </a:t>
            </a:r>
          </a:p>
          <a:p>
            <a:pPr>
              <a:buNone/>
            </a:pPr>
            <a:r>
              <a:rPr lang="en-GB" dirty="0" smtClean="0"/>
              <a:t>        </a:t>
            </a:r>
            <a:r>
              <a:rPr lang="en-GB" sz="3600" dirty="0" smtClean="0"/>
              <a:t>The growing recognition of the value of</a:t>
            </a:r>
          </a:p>
          <a:p>
            <a:pPr>
              <a:buNone/>
            </a:pPr>
            <a:r>
              <a:rPr lang="en-GB" sz="3600" dirty="0" smtClean="0"/>
              <a:t>        universal design of curriculum and of </a:t>
            </a:r>
          </a:p>
          <a:p>
            <a:pPr>
              <a:buNone/>
            </a:pPr>
            <a:r>
              <a:rPr lang="en-GB" sz="3600" dirty="0" smtClean="0"/>
              <a:t>        pedagogy</a:t>
            </a:r>
            <a:endParaRPr lang="en-GB"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153 (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692696"/>
            <a:ext cx="7774632" cy="1755626"/>
          </a:xfrm>
        </p:spPr>
        <p:txBody>
          <a:bodyPr>
            <a:normAutofit fontScale="90000"/>
          </a:bodyPr>
          <a:lstStyle/>
          <a:p>
            <a:r>
              <a:rPr lang="en-GB" dirty="0" smtClean="0"/>
              <a:t>Universal Design in Higher Education: From Principles to Practice</a:t>
            </a:r>
            <a:br>
              <a:rPr lang="en-GB" dirty="0" smtClean="0"/>
            </a:br>
            <a:r>
              <a:rPr lang="en-GB" dirty="0" smtClean="0"/>
              <a:t>Sheryl </a:t>
            </a:r>
            <a:r>
              <a:rPr lang="en-GB" dirty="0" err="1" smtClean="0"/>
              <a:t>Burgstahler</a:t>
            </a:r>
            <a:endParaRPr lang="en-GB" dirty="0"/>
          </a:p>
        </p:txBody>
      </p:sp>
      <p:sp>
        <p:nvSpPr>
          <p:cNvPr id="3" name="Subtitle 2"/>
          <p:cNvSpPr>
            <a:spLocks noGrp="1"/>
          </p:cNvSpPr>
          <p:nvPr>
            <p:ph type="subTitle" idx="1"/>
          </p:nvPr>
        </p:nvSpPr>
        <p:spPr/>
        <p:txBody>
          <a:bodyPr>
            <a:noAutofit/>
          </a:bodyPr>
          <a:lstStyle/>
          <a:p>
            <a:r>
              <a:rPr lang="en-GB" dirty="0" smtClean="0"/>
              <a:t>An updated collection of papers outlining how universal design for learning (UDL) has made progress in North America since 2000</a:t>
            </a:r>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91264" cy="1417638"/>
          </a:xfrm>
        </p:spPr>
        <p:txBody>
          <a:bodyPr>
            <a:noAutofit/>
          </a:bodyPr>
          <a:lstStyle/>
          <a:p>
            <a:r>
              <a:rPr lang="en-GB" sz="8000" dirty="0" smtClean="0"/>
              <a:t>2017</a:t>
            </a:r>
            <a:endParaRPr lang="en-GB" sz="8000" dirty="0"/>
          </a:p>
        </p:txBody>
      </p:sp>
      <p:sp>
        <p:nvSpPr>
          <p:cNvPr id="3" name="Content Placeholder 2"/>
          <p:cNvSpPr>
            <a:spLocks noGrp="1"/>
          </p:cNvSpPr>
          <p:nvPr>
            <p:ph idx="1"/>
          </p:nvPr>
        </p:nvSpPr>
        <p:spPr>
          <a:xfrm>
            <a:off x="755576" y="1340768"/>
            <a:ext cx="7931224" cy="5001419"/>
          </a:xfrm>
        </p:spPr>
        <p:txBody>
          <a:bodyPr>
            <a:normAutofit fontScale="25000" lnSpcReduction="20000"/>
          </a:bodyPr>
          <a:lstStyle/>
          <a:p>
            <a:pPr>
              <a:buNone/>
            </a:pPr>
            <a:r>
              <a:rPr lang="en-GB" sz="4400" dirty="0" smtClean="0"/>
              <a:t>           </a:t>
            </a:r>
            <a:r>
              <a:rPr lang="en-GB" sz="9600" dirty="0" smtClean="0"/>
              <a:t>Increasing availability of clear, practical, easily-accessed information on how to implement universal design for learning  from the USA and –belatedly - from Europe</a:t>
            </a:r>
          </a:p>
          <a:p>
            <a:pPr>
              <a:buNone/>
            </a:pPr>
            <a:r>
              <a:rPr lang="en-GB" sz="9600" dirty="0" smtClean="0"/>
              <a:t>    </a:t>
            </a:r>
          </a:p>
          <a:p>
            <a:pPr>
              <a:buNone/>
            </a:pPr>
            <a:r>
              <a:rPr lang="en-GB" sz="9600" dirty="0" smtClean="0"/>
              <a:t>     see the work of David Rose and the </a:t>
            </a:r>
            <a:r>
              <a:rPr lang="en-GB" sz="9600" dirty="0" err="1" smtClean="0"/>
              <a:t>Center</a:t>
            </a:r>
            <a:r>
              <a:rPr lang="en-GB" sz="9600" dirty="0" smtClean="0"/>
              <a:t> for Applied Special Technology (CAST)  - use Google to find the </a:t>
            </a:r>
            <a:r>
              <a:rPr lang="en-GB" sz="9600" dirty="0" err="1" smtClean="0"/>
              <a:t>Center</a:t>
            </a:r>
            <a:r>
              <a:rPr lang="en-GB" sz="9600" dirty="0" smtClean="0"/>
              <a:t> for Universal Design (CUD) at North Carolina State University or start with the university site at www.ncsu.edu</a:t>
            </a:r>
          </a:p>
          <a:p>
            <a:pPr>
              <a:buNone/>
            </a:pPr>
            <a:r>
              <a:rPr lang="en-GB" sz="9600" dirty="0" smtClean="0"/>
              <a:t>    </a:t>
            </a:r>
          </a:p>
          <a:p>
            <a:pPr>
              <a:buNone/>
            </a:pPr>
            <a:r>
              <a:rPr lang="en-GB" sz="9600" dirty="0" smtClean="0"/>
              <a:t>     From a huge number of sources  look at for example:</a:t>
            </a:r>
          </a:p>
          <a:p>
            <a:pPr>
              <a:buNone/>
            </a:pPr>
            <a:r>
              <a:rPr lang="en-GB" sz="9600" u="sng" dirty="0" smtClean="0">
                <a:hlinkClick r:id="rId3"/>
              </a:rPr>
              <a:t>  ww.ncsu.edu/</a:t>
            </a:r>
            <a:r>
              <a:rPr lang="en-GB" sz="9600" u="sng" dirty="0" err="1" smtClean="0">
                <a:hlinkClick r:id="rId3"/>
              </a:rPr>
              <a:t>ncsu</a:t>
            </a:r>
            <a:r>
              <a:rPr lang="en-GB" sz="9600" u="sng" dirty="0" smtClean="0">
                <a:hlinkClick r:id="rId3"/>
              </a:rPr>
              <a:t>/design/cud/</a:t>
            </a:r>
            <a:r>
              <a:rPr lang="en-GB" sz="9600" u="sng" dirty="0" err="1" smtClean="0">
                <a:hlinkClick r:id="rId3"/>
              </a:rPr>
              <a:t>about_ud</a:t>
            </a:r>
            <a:r>
              <a:rPr lang="en-GB" sz="9600" u="sng" dirty="0" smtClean="0">
                <a:hlinkClick r:id="rId3"/>
              </a:rPr>
              <a:t>/</a:t>
            </a:r>
            <a:r>
              <a:rPr lang="en-GB" sz="9600" u="sng" dirty="0" smtClean="0"/>
              <a:t>u</a:t>
            </a:r>
            <a:r>
              <a:rPr lang="en-GB" sz="9600" dirty="0" smtClean="0"/>
              <a:t>dprinciplestext.htm   and      </a:t>
            </a:r>
            <a:r>
              <a:rPr lang="en-GB" sz="9600" u="sng" dirty="0" smtClean="0">
                <a:solidFill>
                  <a:schemeClr val="tx2">
                    <a:lumMod val="60000"/>
                    <a:lumOff val="40000"/>
                  </a:schemeClr>
                </a:solidFill>
              </a:rPr>
              <a:t>www.udlcenter.org/research/researchevidence.htm </a:t>
            </a:r>
          </a:p>
          <a:p>
            <a:pPr>
              <a:buNone/>
            </a:pPr>
            <a:endParaRPr lang="en-GB" sz="9600" dirty="0" smtClean="0"/>
          </a:p>
          <a:p>
            <a:pPr>
              <a:buNone/>
            </a:pPr>
            <a:r>
              <a:rPr lang="en-GB" sz="9600" dirty="0" smtClean="0"/>
              <a:t>      Save time and effort  - why “re-invent the wheel”?</a:t>
            </a:r>
          </a:p>
          <a:p>
            <a:pPr>
              <a:buNone/>
            </a:pPr>
            <a:endParaRPr lang="en-GB" dirty="0" smtClean="0"/>
          </a:p>
          <a:p>
            <a:pPr>
              <a:buNone/>
            </a:pPr>
            <a:endParaRPr lang="en-GB" dirty="0" smtClean="0"/>
          </a:p>
          <a:p>
            <a:pPr>
              <a:buNone/>
            </a:pPr>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1156 (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0"/>
            <a:ext cx="7774632" cy="3600451"/>
          </a:xfrm>
        </p:spPr>
        <p:txBody>
          <a:bodyPr/>
          <a:lstStyle/>
          <a:p>
            <a:r>
              <a:rPr lang="en-GB" dirty="0" smtClean="0"/>
              <a:t>Universal Design for Learning: A Best Practice Guide</a:t>
            </a:r>
            <a:endParaRPr lang="en-GB" dirty="0"/>
          </a:p>
        </p:txBody>
      </p:sp>
      <p:sp>
        <p:nvSpPr>
          <p:cNvPr id="3" name="Subtitle 2"/>
          <p:cNvSpPr>
            <a:spLocks noGrp="1"/>
          </p:cNvSpPr>
          <p:nvPr>
            <p:ph type="subTitle" idx="1"/>
          </p:nvPr>
        </p:nvSpPr>
        <p:spPr>
          <a:xfrm>
            <a:off x="1403648" y="2924944"/>
            <a:ext cx="6368752" cy="2713856"/>
          </a:xfrm>
        </p:spPr>
        <p:txBody>
          <a:bodyPr>
            <a:normAutofit fontScale="85000" lnSpcReduction="20000"/>
          </a:bodyPr>
          <a:lstStyle/>
          <a:p>
            <a:r>
              <a:rPr lang="en-GB" dirty="0" smtClean="0"/>
              <a:t>The outcome of an EU-funded project led by UNIVERSELL in Norway which contains 80 pages of practical help for those seeking to promote and implement UDL</a:t>
            </a:r>
          </a:p>
          <a:p>
            <a:r>
              <a:rPr lang="en-GB" dirty="0" smtClean="0"/>
              <a:t> see </a:t>
            </a:r>
            <a:r>
              <a:rPr lang="en-GB" dirty="0" smtClean="0">
                <a:hlinkClick r:id="rId2"/>
              </a:rPr>
              <a:t>https://udlleurope.files.wordpress.com/2016/10/bpg-web-version.pdf</a:t>
            </a:r>
            <a:endParaRPr lang="en-GB" dirty="0" smtClean="0"/>
          </a:p>
          <a:p>
            <a:endParaRPr lang="en-GB" dirty="0" smtClean="0"/>
          </a:p>
          <a:p>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               Closing Remarks</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dirty="0" smtClean="0"/>
              <a:t>    Changes to the way support for disabled students are funded since 2015 continues to pose many unanswered and important questions BUT it presents the opportunity to make progress in creating genuine access to many more courses through adopting the UDL approach</a:t>
            </a:r>
          </a:p>
          <a:p>
            <a:pPr>
              <a:buNone/>
            </a:pPr>
            <a:endParaRPr lang="en-GB" dirty="0" smtClean="0"/>
          </a:p>
          <a:p>
            <a:pPr>
              <a:buNone/>
            </a:pPr>
            <a:r>
              <a:rPr lang="en-GB" dirty="0" smtClean="0"/>
              <a:t>    71 – 17 a palindrome but are we going to continue going round in circles or will we move forward to secure genuine and full inclusion? </a:t>
            </a:r>
          </a:p>
          <a:p>
            <a:pPr>
              <a:buNone/>
            </a:pP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76672"/>
            <a:ext cx="7630616" cy="3123779"/>
          </a:xfrm>
        </p:spPr>
        <p:txBody>
          <a:bodyPr/>
          <a:lstStyle/>
          <a:p>
            <a:r>
              <a:rPr lang="en-GB" dirty="0" smtClean="0"/>
              <a:t>Final Comment</a:t>
            </a:r>
            <a:endParaRPr lang="en-GB" dirty="0"/>
          </a:p>
        </p:txBody>
      </p:sp>
      <p:sp>
        <p:nvSpPr>
          <p:cNvPr id="3" name="Subtitle 2"/>
          <p:cNvSpPr>
            <a:spLocks noGrp="1"/>
          </p:cNvSpPr>
          <p:nvPr>
            <p:ph type="subTitle" idx="1"/>
          </p:nvPr>
        </p:nvSpPr>
        <p:spPr>
          <a:xfrm>
            <a:off x="1547664" y="2708920"/>
            <a:ext cx="6224736" cy="2929880"/>
          </a:xfrm>
        </p:spPr>
        <p:txBody>
          <a:bodyPr>
            <a:normAutofit/>
          </a:bodyPr>
          <a:lstStyle/>
          <a:p>
            <a:r>
              <a:rPr lang="en-GB" sz="3600" dirty="0" smtClean="0"/>
              <a:t>“People with disabilities do not wish to ’be included’; they wish it to be acknowledged that they  already belong.” (Hastings 1997)</a:t>
            </a:r>
            <a:endParaRPr lang="en-GB"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1004</Words>
  <Application>Microsoft Office PowerPoint</Application>
  <PresentationFormat>On-screen Show (4:3)</PresentationFormat>
  <Paragraphs>121</Paragraphs>
  <Slides>28</Slides>
  <Notes>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71 – 17  From Then To Now</vt:lpstr>
      <vt:lpstr>1971</vt:lpstr>
      <vt:lpstr>1971</vt:lpstr>
      <vt:lpstr>What’s the Use of Lectures Donald Bligh</vt:lpstr>
      <vt:lpstr>The 1970s</vt:lpstr>
      <vt:lpstr>1990</vt:lpstr>
      <vt:lpstr>PowerPoint Presentation</vt:lpstr>
      <vt:lpstr>The Politics of Disablement Michael Oliver</vt:lpstr>
      <vt:lpstr>Legislative Developments </vt:lpstr>
      <vt:lpstr>Relevant Resources 1999 and later</vt:lpstr>
      <vt:lpstr>2000</vt:lpstr>
      <vt:lpstr>PowerPoint Presentation</vt:lpstr>
      <vt:lpstr>Course Teaching Staff Asked to:</vt:lpstr>
      <vt:lpstr>The “Teachability” Project</vt:lpstr>
      <vt:lpstr>2006</vt:lpstr>
      <vt:lpstr>PowerPoint Presentation</vt:lpstr>
      <vt:lpstr>Towards Inclusive Learning in Higher Education: Developing Curricula for Disabled Students</vt:lpstr>
      <vt:lpstr>2009</vt:lpstr>
      <vt:lpstr>PowerPoint Presentation</vt:lpstr>
      <vt:lpstr>Improving Disabled Students’ Learning</vt:lpstr>
      <vt:lpstr> 2015</vt:lpstr>
      <vt:lpstr>PowerPoint Presentation</vt:lpstr>
      <vt:lpstr>Universal Design in Higher Education: From Principles to Practice Sheryl Burgstahler</vt:lpstr>
      <vt:lpstr>2017</vt:lpstr>
      <vt:lpstr>PowerPoint Presentation</vt:lpstr>
      <vt:lpstr>Universal Design for Learning: A Best Practice Guide</vt:lpstr>
      <vt:lpstr>               Closing Remarks</vt:lpstr>
      <vt:lpstr>Final Comment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71 – 17  From Then To Now</dc:title>
  <dc:creator>Hurst</dc:creator>
  <cp:lastModifiedBy>YorkSJ</cp:lastModifiedBy>
  <cp:revision>43</cp:revision>
  <dcterms:created xsi:type="dcterms:W3CDTF">2017-04-16T07:51:15Z</dcterms:created>
  <dcterms:modified xsi:type="dcterms:W3CDTF">2017-06-08T14:15:03Z</dcterms:modified>
</cp:coreProperties>
</file>