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96" r:id="rId3"/>
    <p:sldId id="323" r:id="rId4"/>
    <p:sldId id="329" r:id="rId5"/>
    <p:sldId id="330" r:id="rId6"/>
    <p:sldId id="331" r:id="rId7"/>
    <p:sldId id="334" r:id="rId8"/>
    <p:sldId id="335" r:id="rId9"/>
    <p:sldId id="332" r:id="rId10"/>
    <p:sldId id="336" r:id="rId11"/>
    <p:sldId id="333" r:id="rId12"/>
    <p:sldId id="337" r:id="rId13"/>
    <p:sldId id="338" r:id="rId14"/>
    <p:sldId id="339" r:id="rId15"/>
    <p:sldId id="340" r:id="rId16"/>
    <p:sldId id="319" r:id="rId17"/>
    <p:sldId id="299" r:id="rId18"/>
    <p:sldId id="300" r:id="rId19"/>
    <p:sldId id="341" r:id="rId20"/>
    <p:sldId id="284" r:id="rId21"/>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81829" autoAdjust="0"/>
  </p:normalViewPr>
  <p:slideViewPr>
    <p:cSldViewPr>
      <p:cViewPr varScale="1">
        <p:scale>
          <a:sx n="59" d="100"/>
          <a:sy n="59" d="100"/>
        </p:scale>
        <p:origin x="1710" y="66"/>
      </p:cViewPr>
      <p:guideLst>
        <p:guide orient="horz" pos="2160"/>
        <p:guide pos="2880"/>
      </p:guideLst>
    </p:cSldViewPr>
  </p:slideViewPr>
  <p:notesTextViewPr>
    <p:cViewPr>
      <p:scale>
        <a:sx n="1" d="1"/>
        <a:sy n="1" d="1"/>
      </p:scale>
      <p:origin x="0" y="0"/>
    </p:cViewPr>
  </p:notesTextViewPr>
  <p:notesViewPr>
    <p:cSldViewPr>
      <p:cViewPr varScale="1">
        <p:scale>
          <a:sx n="51" d="100"/>
          <a:sy n="51" d="100"/>
        </p:scale>
        <p:origin x="-2970" y="-108"/>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Wray" userId="9cd76b3b01089f07" providerId="LiveId" clId="{006B3402-E685-4F55-98DA-ECC5D47D8427}"/>
    <pc:docChg chg="modSld">
      <pc:chgData name="Mike Wray" userId="9cd76b3b01089f07" providerId="LiveId" clId="{006B3402-E685-4F55-98DA-ECC5D47D8427}" dt="2019-01-31T12:44:13.963" v="236" actId="20577"/>
      <pc:docMkLst>
        <pc:docMk/>
      </pc:docMkLst>
      <pc:sldChg chg="modNotesTx">
        <pc:chgData name="Mike Wray" userId="9cd76b3b01089f07" providerId="LiveId" clId="{006B3402-E685-4F55-98DA-ECC5D47D8427}" dt="2019-01-31T12:43:30.384" v="0" actId="20577"/>
        <pc:sldMkLst>
          <pc:docMk/>
          <pc:sldMk cId="437254970" sldId="323"/>
        </pc:sldMkLst>
      </pc:sldChg>
      <pc:sldChg chg="modNotesTx">
        <pc:chgData name="Mike Wray" userId="9cd76b3b01089f07" providerId="LiveId" clId="{006B3402-E685-4F55-98DA-ECC5D47D8427}" dt="2019-01-31T12:43:40.780" v="4" actId="20577"/>
        <pc:sldMkLst>
          <pc:docMk/>
          <pc:sldMk cId="750367031" sldId="329"/>
        </pc:sldMkLst>
      </pc:sldChg>
      <pc:sldChg chg="modNotesTx">
        <pc:chgData name="Mike Wray" userId="9cd76b3b01089f07" providerId="LiveId" clId="{006B3402-E685-4F55-98DA-ECC5D47D8427}" dt="2019-01-31T12:43:46.080" v="23" actId="20577"/>
        <pc:sldMkLst>
          <pc:docMk/>
          <pc:sldMk cId="659109153" sldId="331"/>
        </pc:sldMkLst>
      </pc:sldChg>
      <pc:sldChg chg="modNotesTx">
        <pc:chgData name="Mike Wray" userId="9cd76b3b01089f07" providerId="LiveId" clId="{006B3402-E685-4F55-98DA-ECC5D47D8427}" dt="2019-01-31T12:43:58.930" v="173" actId="20577"/>
        <pc:sldMkLst>
          <pc:docMk/>
          <pc:sldMk cId="2006058757" sldId="332"/>
        </pc:sldMkLst>
      </pc:sldChg>
      <pc:sldChg chg="modNotesTx">
        <pc:chgData name="Mike Wray" userId="9cd76b3b01089f07" providerId="LiveId" clId="{006B3402-E685-4F55-98DA-ECC5D47D8427}" dt="2019-01-31T12:44:04.853" v="234" actId="20577"/>
        <pc:sldMkLst>
          <pc:docMk/>
          <pc:sldMk cId="1510758534" sldId="333"/>
        </pc:sldMkLst>
      </pc:sldChg>
      <pc:sldChg chg="modNotesTx">
        <pc:chgData name="Mike Wray" userId="9cd76b3b01089f07" providerId="LiveId" clId="{006B3402-E685-4F55-98DA-ECC5D47D8427}" dt="2019-01-31T12:44:10.103" v="235" actId="20577"/>
        <pc:sldMkLst>
          <pc:docMk/>
          <pc:sldMk cId="267845367" sldId="338"/>
        </pc:sldMkLst>
      </pc:sldChg>
      <pc:sldChg chg="modNotesTx">
        <pc:chgData name="Mike Wray" userId="9cd76b3b01089f07" providerId="LiveId" clId="{006B3402-E685-4F55-98DA-ECC5D47D8427}" dt="2019-01-31T12:44:13.963" v="236" actId="20577"/>
        <pc:sldMkLst>
          <pc:docMk/>
          <pc:sldMk cId="4113452872" sldId="33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747DA5-70E2-4298-95F5-F4423929A654}" type="doc">
      <dgm:prSet loTypeId="urn:microsoft.com/office/officeart/2005/8/layout/process1" loCatId="process" qsTypeId="urn:microsoft.com/office/officeart/2005/8/quickstyle/simple1" qsCatId="simple" csTypeId="urn:microsoft.com/office/officeart/2005/8/colors/accent1_2" csCatId="accent1" phldr="1"/>
      <dgm:spPr/>
    </dgm:pt>
    <dgm:pt modelId="{9D711252-6391-49A7-A35C-338F4A64CA68}">
      <dgm:prSet phldrT="[Text]" custT="1"/>
      <dgm:spPr/>
      <dgm:t>
        <a:bodyPr/>
        <a:lstStyle/>
        <a:p>
          <a:r>
            <a:rPr lang="en-GB" sz="2800" b="1" dirty="0">
              <a:solidFill>
                <a:schemeClr val="bg1"/>
              </a:solidFill>
              <a:latin typeface="Arial" pitchFamily="34" charset="0"/>
              <a:cs typeface="Arial" pitchFamily="34" charset="0"/>
            </a:rPr>
            <a:t>Contingent approach  </a:t>
          </a:r>
        </a:p>
        <a:p>
          <a:r>
            <a:rPr lang="en-GB" sz="2800" dirty="0">
              <a:solidFill>
                <a:schemeClr val="bg1"/>
              </a:solidFill>
              <a:latin typeface="Arial" pitchFamily="34" charset="0"/>
              <a:cs typeface="Arial" pitchFamily="34" charset="0"/>
            </a:rPr>
            <a:t>offers</a:t>
          </a:r>
          <a:r>
            <a:rPr lang="en-GB" sz="2800" b="1" dirty="0">
              <a:solidFill>
                <a:schemeClr val="bg1"/>
              </a:solidFill>
              <a:latin typeface="Arial" pitchFamily="34" charset="0"/>
              <a:cs typeface="Arial" pitchFamily="34" charset="0"/>
            </a:rPr>
            <a:t> </a:t>
          </a:r>
          <a:r>
            <a:rPr lang="en-GB" sz="2800" dirty="0">
              <a:solidFill>
                <a:schemeClr val="bg1"/>
              </a:solidFill>
              <a:latin typeface="Arial" pitchFamily="34" charset="0"/>
              <a:cs typeface="Arial" pitchFamily="34" charset="0"/>
            </a:rPr>
            <a:t>provision of special arrangements  or adjustments  within existing systems </a:t>
          </a:r>
          <a:endParaRPr lang="en-GB" sz="2800" dirty="0">
            <a:solidFill>
              <a:schemeClr val="bg1"/>
            </a:solidFill>
          </a:endParaRPr>
        </a:p>
      </dgm:t>
    </dgm:pt>
    <dgm:pt modelId="{BC585FA1-1C1D-4C2F-A784-E7A0A3B02844}" type="parTrans" cxnId="{91F0B2E6-E4BC-47D3-974A-0DEB177B7F7B}">
      <dgm:prSet/>
      <dgm:spPr/>
      <dgm:t>
        <a:bodyPr/>
        <a:lstStyle/>
        <a:p>
          <a:endParaRPr lang="en-GB"/>
        </a:p>
      </dgm:t>
    </dgm:pt>
    <dgm:pt modelId="{EA22ACDA-07B3-46DC-BAE8-11A3DB885EE5}" type="sibTrans" cxnId="{91F0B2E6-E4BC-47D3-974A-0DEB177B7F7B}">
      <dgm:prSet/>
      <dgm:spPr>
        <a:solidFill>
          <a:schemeClr val="tx2"/>
        </a:solidFill>
      </dgm:spPr>
      <dgm:t>
        <a:bodyPr/>
        <a:lstStyle/>
        <a:p>
          <a:endParaRPr lang="en-GB"/>
        </a:p>
      </dgm:t>
    </dgm:pt>
    <dgm:pt modelId="{9321755E-E7A1-4ADE-9D10-9651880FA5AB}">
      <dgm:prSet phldrT="[Text]" custT="1"/>
      <dgm:spPr/>
      <dgm:t>
        <a:bodyPr/>
        <a:lstStyle/>
        <a:p>
          <a:r>
            <a:rPr lang="en-GB" sz="2800" b="1" dirty="0">
              <a:solidFill>
                <a:schemeClr val="bg1"/>
              </a:solidFill>
              <a:latin typeface="Arial" pitchFamily="34" charset="0"/>
              <a:cs typeface="Arial" pitchFamily="34" charset="0"/>
            </a:rPr>
            <a:t>Alternative approach </a:t>
          </a:r>
        </a:p>
        <a:p>
          <a:r>
            <a:rPr lang="en-GB" sz="2800" dirty="0">
              <a:solidFill>
                <a:schemeClr val="bg1"/>
              </a:solidFill>
              <a:latin typeface="Arial" pitchFamily="34" charset="0"/>
              <a:cs typeface="Arial" pitchFamily="34" charset="0"/>
            </a:rPr>
            <a:t>offers different assessment methods as a bolt-on for a minority of disabled students. </a:t>
          </a:r>
          <a:endParaRPr lang="en-GB" sz="2800" dirty="0">
            <a:solidFill>
              <a:schemeClr val="bg1"/>
            </a:solidFill>
          </a:endParaRPr>
        </a:p>
      </dgm:t>
    </dgm:pt>
    <dgm:pt modelId="{FB2BF8B5-3155-44C9-8B1F-90C3DC650846}" type="parTrans" cxnId="{332BF0AA-A690-4FD0-A5A3-DF0992AAA0E6}">
      <dgm:prSet/>
      <dgm:spPr/>
      <dgm:t>
        <a:bodyPr/>
        <a:lstStyle/>
        <a:p>
          <a:endParaRPr lang="en-GB"/>
        </a:p>
      </dgm:t>
    </dgm:pt>
    <dgm:pt modelId="{158C058B-36AF-420D-887E-FC018074EA9D}" type="sibTrans" cxnId="{332BF0AA-A690-4FD0-A5A3-DF0992AAA0E6}">
      <dgm:prSet/>
      <dgm:spPr>
        <a:solidFill>
          <a:schemeClr val="tx2"/>
        </a:solidFill>
      </dgm:spPr>
      <dgm:t>
        <a:bodyPr/>
        <a:lstStyle/>
        <a:p>
          <a:endParaRPr lang="en-GB"/>
        </a:p>
      </dgm:t>
    </dgm:pt>
    <dgm:pt modelId="{1AAC6A19-2314-43B0-B89C-E1BAB3E51D2D}">
      <dgm:prSet phldrT="[Text]" custT="1"/>
      <dgm:spPr/>
      <dgm:t>
        <a:bodyPr/>
        <a:lstStyle/>
        <a:p>
          <a:r>
            <a:rPr lang="en-GB" sz="2800" b="1" dirty="0">
              <a:solidFill>
                <a:schemeClr val="bg1"/>
              </a:solidFill>
              <a:latin typeface="Arial" pitchFamily="34" charset="0"/>
              <a:cs typeface="Arial" pitchFamily="34" charset="0"/>
            </a:rPr>
            <a:t>Inclusive approach </a:t>
          </a:r>
        </a:p>
        <a:p>
          <a:r>
            <a:rPr lang="en-GB" sz="2800" dirty="0">
              <a:solidFill>
                <a:schemeClr val="bg1"/>
              </a:solidFill>
              <a:latin typeface="Arial" pitchFamily="34" charset="0"/>
              <a:cs typeface="Arial" pitchFamily="34" charset="0"/>
            </a:rPr>
            <a:t>is designed to ensure accessibility for all students and reduces the need for MAPs</a:t>
          </a:r>
          <a:r>
            <a:rPr lang="en-GB" sz="2800" b="1" dirty="0">
              <a:solidFill>
                <a:schemeClr val="bg1"/>
              </a:solidFill>
              <a:latin typeface="Arial" pitchFamily="34" charset="0"/>
              <a:cs typeface="Arial" pitchFamily="34" charset="0"/>
            </a:rPr>
            <a:t>.</a:t>
          </a:r>
          <a:endParaRPr lang="en-GB" sz="2800" b="1" dirty="0">
            <a:solidFill>
              <a:schemeClr val="bg1"/>
            </a:solidFill>
          </a:endParaRPr>
        </a:p>
      </dgm:t>
    </dgm:pt>
    <dgm:pt modelId="{2A32F00D-41EF-4AE6-95DF-6E9DC648E390}" type="parTrans" cxnId="{C37A6D22-B31B-4CDF-8EB7-64C3F87F9048}">
      <dgm:prSet/>
      <dgm:spPr/>
      <dgm:t>
        <a:bodyPr/>
        <a:lstStyle/>
        <a:p>
          <a:endParaRPr lang="en-GB"/>
        </a:p>
      </dgm:t>
    </dgm:pt>
    <dgm:pt modelId="{D3461C5F-1FAC-489F-8D70-E4292C25E02E}" type="sibTrans" cxnId="{C37A6D22-B31B-4CDF-8EB7-64C3F87F9048}">
      <dgm:prSet/>
      <dgm:spPr/>
      <dgm:t>
        <a:bodyPr/>
        <a:lstStyle/>
        <a:p>
          <a:endParaRPr lang="en-GB"/>
        </a:p>
      </dgm:t>
    </dgm:pt>
    <dgm:pt modelId="{97619A06-6889-408E-897E-C62D4E22E4AF}" type="pres">
      <dgm:prSet presAssocID="{F9747DA5-70E2-4298-95F5-F4423929A654}" presName="Name0" presStyleCnt="0">
        <dgm:presLayoutVars>
          <dgm:dir/>
          <dgm:resizeHandles val="exact"/>
        </dgm:presLayoutVars>
      </dgm:prSet>
      <dgm:spPr/>
    </dgm:pt>
    <dgm:pt modelId="{08C58ACB-D1F9-4CB7-ACFC-3129D26C1595}" type="pres">
      <dgm:prSet presAssocID="{9D711252-6391-49A7-A35C-338F4A64CA68}" presName="node" presStyleLbl="node1" presStyleIdx="0" presStyleCnt="3" custScaleX="454071">
        <dgm:presLayoutVars>
          <dgm:bulletEnabled val="1"/>
        </dgm:presLayoutVars>
      </dgm:prSet>
      <dgm:spPr/>
    </dgm:pt>
    <dgm:pt modelId="{D04962A7-FCF5-4B0F-B1E1-81645362DD81}" type="pres">
      <dgm:prSet presAssocID="{EA22ACDA-07B3-46DC-BAE8-11A3DB885EE5}" presName="sibTrans" presStyleLbl="sibTrans2D1" presStyleIdx="0" presStyleCnt="2" custScaleX="194741" custScaleY="154462"/>
      <dgm:spPr/>
    </dgm:pt>
    <dgm:pt modelId="{F2905A49-AFC2-4621-A6E6-50EF3EFA9801}" type="pres">
      <dgm:prSet presAssocID="{EA22ACDA-07B3-46DC-BAE8-11A3DB885EE5}" presName="connectorText" presStyleLbl="sibTrans2D1" presStyleIdx="0" presStyleCnt="2"/>
      <dgm:spPr/>
    </dgm:pt>
    <dgm:pt modelId="{CDD0EBF6-6870-4904-A9D4-43362A9250BD}" type="pres">
      <dgm:prSet presAssocID="{9321755E-E7A1-4ADE-9D10-9651880FA5AB}" presName="node" presStyleLbl="node1" presStyleIdx="1" presStyleCnt="3" custScaleX="454071" custLinFactNeighborX="26198" custLinFactNeighborY="-7060">
        <dgm:presLayoutVars>
          <dgm:bulletEnabled val="1"/>
        </dgm:presLayoutVars>
      </dgm:prSet>
      <dgm:spPr/>
    </dgm:pt>
    <dgm:pt modelId="{6246735D-D27D-44C9-8B80-EF5DBE68649D}" type="pres">
      <dgm:prSet presAssocID="{158C058B-36AF-420D-887E-FC018074EA9D}" presName="sibTrans" presStyleLbl="sibTrans2D1" presStyleIdx="1" presStyleCnt="2" custScaleX="185691" custScaleY="154462"/>
      <dgm:spPr/>
    </dgm:pt>
    <dgm:pt modelId="{41BB90E3-3452-4BBF-BB80-CB740FB0D1B2}" type="pres">
      <dgm:prSet presAssocID="{158C058B-36AF-420D-887E-FC018074EA9D}" presName="connectorText" presStyleLbl="sibTrans2D1" presStyleIdx="1" presStyleCnt="2"/>
      <dgm:spPr/>
    </dgm:pt>
    <dgm:pt modelId="{5B85B91F-BA99-4F66-ABBC-209B2A3DA7EC}" type="pres">
      <dgm:prSet presAssocID="{1AAC6A19-2314-43B0-B89C-E1BAB3E51D2D}" presName="node" presStyleLbl="node1" presStyleIdx="2" presStyleCnt="3" custScaleX="454071">
        <dgm:presLayoutVars>
          <dgm:bulletEnabled val="1"/>
        </dgm:presLayoutVars>
      </dgm:prSet>
      <dgm:spPr/>
    </dgm:pt>
  </dgm:ptLst>
  <dgm:cxnLst>
    <dgm:cxn modelId="{C37A6D22-B31B-4CDF-8EB7-64C3F87F9048}" srcId="{F9747DA5-70E2-4298-95F5-F4423929A654}" destId="{1AAC6A19-2314-43B0-B89C-E1BAB3E51D2D}" srcOrd="2" destOrd="0" parTransId="{2A32F00D-41EF-4AE6-95DF-6E9DC648E390}" sibTransId="{D3461C5F-1FAC-489F-8D70-E4292C25E02E}"/>
    <dgm:cxn modelId="{E3A8E030-075E-48A0-A591-C0E40D0D083C}" type="presOf" srcId="{EA22ACDA-07B3-46DC-BAE8-11A3DB885EE5}" destId="{F2905A49-AFC2-4621-A6E6-50EF3EFA9801}" srcOrd="1" destOrd="0" presId="urn:microsoft.com/office/officeart/2005/8/layout/process1"/>
    <dgm:cxn modelId="{F69F823D-1769-4321-9123-1BC9235C6142}" type="presOf" srcId="{EA22ACDA-07B3-46DC-BAE8-11A3DB885EE5}" destId="{D04962A7-FCF5-4B0F-B1E1-81645362DD81}" srcOrd="0" destOrd="0" presId="urn:microsoft.com/office/officeart/2005/8/layout/process1"/>
    <dgm:cxn modelId="{C56FA95E-78BF-47FB-A5DB-9265EA40E748}" type="presOf" srcId="{9D711252-6391-49A7-A35C-338F4A64CA68}" destId="{08C58ACB-D1F9-4CB7-ACFC-3129D26C1595}" srcOrd="0" destOrd="0" presId="urn:microsoft.com/office/officeart/2005/8/layout/process1"/>
    <dgm:cxn modelId="{10B0C372-E0D5-421A-AB2B-BC963E622B37}" type="presOf" srcId="{1AAC6A19-2314-43B0-B89C-E1BAB3E51D2D}" destId="{5B85B91F-BA99-4F66-ABBC-209B2A3DA7EC}" srcOrd="0" destOrd="0" presId="urn:microsoft.com/office/officeart/2005/8/layout/process1"/>
    <dgm:cxn modelId="{A1915876-25A5-4902-A125-C0AF275BA4B2}" type="presOf" srcId="{9321755E-E7A1-4ADE-9D10-9651880FA5AB}" destId="{CDD0EBF6-6870-4904-A9D4-43362A9250BD}" srcOrd="0" destOrd="0" presId="urn:microsoft.com/office/officeart/2005/8/layout/process1"/>
    <dgm:cxn modelId="{93D9CD84-B1BB-4895-BB52-F6681BBAFA0E}" type="presOf" srcId="{F9747DA5-70E2-4298-95F5-F4423929A654}" destId="{97619A06-6889-408E-897E-C62D4E22E4AF}" srcOrd="0" destOrd="0" presId="urn:microsoft.com/office/officeart/2005/8/layout/process1"/>
    <dgm:cxn modelId="{A5336185-2111-4155-9B47-2E6ED091BFEC}" type="presOf" srcId="{158C058B-36AF-420D-887E-FC018074EA9D}" destId="{41BB90E3-3452-4BBF-BB80-CB740FB0D1B2}" srcOrd="1" destOrd="0" presId="urn:microsoft.com/office/officeart/2005/8/layout/process1"/>
    <dgm:cxn modelId="{D26FED99-57FD-4B33-863E-A376DC8FE179}" type="presOf" srcId="{158C058B-36AF-420D-887E-FC018074EA9D}" destId="{6246735D-D27D-44C9-8B80-EF5DBE68649D}" srcOrd="0" destOrd="0" presId="urn:microsoft.com/office/officeart/2005/8/layout/process1"/>
    <dgm:cxn modelId="{332BF0AA-A690-4FD0-A5A3-DF0992AAA0E6}" srcId="{F9747DA5-70E2-4298-95F5-F4423929A654}" destId="{9321755E-E7A1-4ADE-9D10-9651880FA5AB}" srcOrd="1" destOrd="0" parTransId="{FB2BF8B5-3155-44C9-8B1F-90C3DC650846}" sibTransId="{158C058B-36AF-420D-887E-FC018074EA9D}"/>
    <dgm:cxn modelId="{91F0B2E6-E4BC-47D3-974A-0DEB177B7F7B}" srcId="{F9747DA5-70E2-4298-95F5-F4423929A654}" destId="{9D711252-6391-49A7-A35C-338F4A64CA68}" srcOrd="0" destOrd="0" parTransId="{BC585FA1-1C1D-4C2F-A784-E7A0A3B02844}" sibTransId="{EA22ACDA-07B3-46DC-BAE8-11A3DB885EE5}"/>
    <dgm:cxn modelId="{E68DA6C6-8A0C-4817-8085-C301AE4DBF6D}" type="presParOf" srcId="{97619A06-6889-408E-897E-C62D4E22E4AF}" destId="{08C58ACB-D1F9-4CB7-ACFC-3129D26C1595}" srcOrd="0" destOrd="0" presId="urn:microsoft.com/office/officeart/2005/8/layout/process1"/>
    <dgm:cxn modelId="{86D9F85E-50EA-468C-A135-5D958B2B7AFB}" type="presParOf" srcId="{97619A06-6889-408E-897E-C62D4E22E4AF}" destId="{D04962A7-FCF5-4B0F-B1E1-81645362DD81}" srcOrd="1" destOrd="0" presId="urn:microsoft.com/office/officeart/2005/8/layout/process1"/>
    <dgm:cxn modelId="{56BB3A37-08D7-4217-B4BD-17E7CC27CDD7}" type="presParOf" srcId="{D04962A7-FCF5-4B0F-B1E1-81645362DD81}" destId="{F2905A49-AFC2-4621-A6E6-50EF3EFA9801}" srcOrd="0" destOrd="0" presId="urn:microsoft.com/office/officeart/2005/8/layout/process1"/>
    <dgm:cxn modelId="{3F1340DE-EC7F-4AE5-8933-714DA97EA464}" type="presParOf" srcId="{97619A06-6889-408E-897E-C62D4E22E4AF}" destId="{CDD0EBF6-6870-4904-A9D4-43362A9250BD}" srcOrd="2" destOrd="0" presId="urn:microsoft.com/office/officeart/2005/8/layout/process1"/>
    <dgm:cxn modelId="{E7A0D994-596C-431D-AC23-9C47F59B227C}" type="presParOf" srcId="{97619A06-6889-408E-897E-C62D4E22E4AF}" destId="{6246735D-D27D-44C9-8B80-EF5DBE68649D}" srcOrd="3" destOrd="0" presId="urn:microsoft.com/office/officeart/2005/8/layout/process1"/>
    <dgm:cxn modelId="{95891DB4-879C-4490-A430-C0F68D94DC7A}" type="presParOf" srcId="{6246735D-D27D-44C9-8B80-EF5DBE68649D}" destId="{41BB90E3-3452-4BBF-BB80-CB740FB0D1B2}" srcOrd="0" destOrd="0" presId="urn:microsoft.com/office/officeart/2005/8/layout/process1"/>
    <dgm:cxn modelId="{F68FA48F-D5C3-4D21-A187-5DA2C10F4C26}" type="presParOf" srcId="{97619A06-6889-408E-897E-C62D4E22E4AF}" destId="{5B85B91F-BA99-4F66-ABBC-209B2A3DA7EC}"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C58ACB-D1F9-4CB7-ACFC-3129D26C1595}">
      <dsp:nvSpPr>
        <dsp:cNvPr id="0" name=""/>
        <dsp:cNvSpPr/>
      </dsp:nvSpPr>
      <dsp:spPr>
        <a:xfrm>
          <a:off x="4133" y="0"/>
          <a:ext cx="2588430" cy="41067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solidFill>
                <a:schemeClr val="bg1"/>
              </a:solidFill>
              <a:latin typeface="Arial" pitchFamily="34" charset="0"/>
              <a:cs typeface="Arial" pitchFamily="34" charset="0"/>
            </a:rPr>
            <a:t>Contingent approach  </a:t>
          </a:r>
        </a:p>
        <a:p>
          <a:pPr marL="0" lvl="0" indent="0" algn="ctr" defTabSz="1244600">
            <a:lnSpc>
              <a:spcPct val="90000"/>
            </a:lnSpc>
            <a:spcBef>
              <a:spcPct val="0"/>
            </a:spcBef>
            <a:spcAft>
              <a:spcPct val="35000"/>
            </a:spcAft>
            <a:buNone/>
          </a:pPr>
          <a:r>
            <a:rPr lang="en-GB" sz="2800" kern="1200" dirty="0">
              <a:solidFill>
                <a:schemeClr val="bg1"/>
              </a:solidFill>
              <a:latin typeface="Arial" pitchFamily="34" charset="0"/>
              <a:cs typeface="Arial" pitchFamily="34" charset="0"/>
            </a:rPr>
            <a:t>offers</a:t>
          </a:r>
          <a:r>
            <a:rPr lang="en-GB" sz="2800" b="1" kern="1200" dirty="0">
              <a:solidFill>
                <a:schemeClr val="bg1"/>
              </a:solidFill>
              <a:latin typeface="Arial" pitchFamily="34" charset="0"/>
              <a:cs typeface="Arial" pitchFamily="34" charset="0"/>
            </a:rPr>
            <a:t> </a:t>
          </a:r>
          <a:r>
            <a:rPr lang="en-GB" sz="2800" kern="1200" dirty="0">
              <a:solidFill>
                <a:schemeClr val="bg1"/>
              </a:solidFill>
              <a:latin typeface="Arial" pitchFamily="34" charset="0"/>
              <a:cs typeface="Arial" pitchFamily="34" charset="0"/>
            </a:rPr>
            <a:t>provision of special arrangements  or adjustments  within existing systems </a:t>
          </a:r>
          <a:endParaRPr lang="en-GB" sz="2800" kern="1200" dirty="0">
            <a:solidFill>
              <a:schemeClr val="bg1"/>
            </a:solidFill>
          </a:endParaRPr>
        </a:p>
      </dsp:txBody>
      <dsp:txXfrm>
        <a:off x="79946" y="75813"/>
        <a:ext cx="2436804" cy="3955173"/>
      </dsp:txXfrm>
    </dsp:sp>
    <dsp:sp modelId="{D04962A7-FCF5-4B0F-B1E1-81645362DD81}">
      <dsp:nvSpPr>
        <dsp:cNvPr id="0" name=""/>
        <dsp:cNvSpPr/>
      </dsp:nvSpPr>
      <dsp:spPr>
        <a:xfrm>
          <a:off x="2592287" y="1944216"/>
          <a:ext cx="268549" cy="218366"/>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a:off x="2592287" y="1987889"/>
        <a:ext cx="203039" cy="131020"/>
      </dsp:txXfrm>
    </dsp:sp>
    <dsp:sp modelId="{CDD0EBF6-6870-4904-A9D4-43362A9250BD}">
      <dsp:nvSpPr>
        <dsp:cNvPr id="0" name=""/>
        <dsp:cNvSpPr/>
      </dsp:nvSpPr>
      <dsp:spPr>
        <a:xfrm>
          <a:off x="2852754" y="0"/>
          <a:ext cx="2588430" cy="41067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solidFill>
                <a:schemeClr val="bg1"/>
              </a:solidFill>
              <a:latin typeface="Arial" pitchFamily="34" charset="0"/>
              <a:cs typeface="Arial" pitchFamily="34" charset="0"/>
            </a:rPr>
            <a:t>Alternative approach </a:t>
          </a:r>
        </a:p>
        <a:p>
          <a:pPr marL="0" lvl="0" indent="0" algn="ctr" defTabSz="1244600">
            <a:lnSpc>
              <a:spcPct val="90000"/>
            </a:lnSpc>
            <a:spcBef>
              <a:spcPct val="0"/>
            </a:spcBef>
            <a:spcAft>
              <a:spcPct val="35000"/>
            </a:spcAft>
            <a:buNone/>
          </a:pPr>
          <a:r>
            <a:rPr lang="en-GB" sz="2800" kern="1200" dirty="0">
              <a:solidFill>
                <a:schemeClr val="bg1"/>
              </a:solidFill>
              <a:latin typeface="Arial" pitchFamily="34" charset="0"/>
              <a:cs typeface="Arial" pitchFamily="34" charset="0"/>
            </a:rPr>
            <a:t>offers different assessment methods as a bolt-on for a minority of disabled students. </a:t>
          </a:r>
          <a:endParaRPr lang="en-GB" sz="2800" kern="1200" dirty="0">
            <a:solidFill>
              <a:schemeClr val="bg1"/>
            </a:solidFill>
          </a:endParaRPr>
        </a:p>
      </dsp:txBody>
      <dsp:txXfrm>
        <a:off x="2928567" y="75813"/>
        <a:ext cx="2436804" cy="3955173"/>
      </dsp:txXfrm>
    </dsp:sp>
    <dsp:sp modelId="{6246735D-D27D-44C9-8B80-EF5DBE68649D}">
      <dsp:nvSpPr>
        <dsp:cNvPr id="0" name=""/>
        <dsp:cNvSpPr/>
      </dsp:nvSpPr>
      <dsp:spPr>
        <a:xfrm>
          <a:off x="5445673" y="1944216"/>
          <a:ext cx="192748" cy="218366"/>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a:off x="5445673" y="1987889"/>
        <a:ext cx="134924" cy="131020"/>
      </dsp:txXfrm>
    </dsp:sp>
    <dsp:sp modelId="{5B85B91F-BA99-4F66-ABBC-209B2A3DA7EC}">
      <dsp:nvSpPr>
        <dsp:cNvPr id="0" name=""/>
        <dsp:cNvSpPr/>
      </dsp:nvSpPr>
      <dsp:spPr>
        <a:xfrm>
          <a:off x="5637035" y="0"/>
          <a:ext cx="2588430" cy="41067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solidFill>
                <a:schemeClr val="bg1"/>
              </a:solidFill>
              <a:latin typeface="Arial" pitchFamily="34" charset="0"/>
              <a:cs typeface="Arial" pitchFamily="34" charset="0"/>
            </a:rPr>
            <a:t>Inclusive approach </a:t>
          </a:r>
        </a:p>
        <a:p>
          <a:pPr marL="0" lvl="0" indent="0" algn="ctr" defTabSz="1244600">
            <a:lnSpc>
              <a:spcPct val="90000"/>
            </a:lnSpc>
            <a:spcBef>
              <a:spcPct val="0"/>
            </a:spcBef>
            <a:spcAft>
              <a:spcPct val="35000"/>
            </a:spcAft>
            <a:buNone/>
          </a:pPr>
          <a:r>
            <a:rPr lang="en-GB" sz="2800" kern="1200" dirty="0">
              <a:solidFill>
                <a:schemeClr val="bg1"/>
              </a:solidFill>
              <a:latin typeface="Arial" pitchFamily="34" charset="0"/>
              <a:cs typeface="Arial" pitchFamily="34" charset="0"/>
            </a:rPr>
            <a:t>is designed to ensure accessibility for all students and reduces the need for MAPs</a:t>
          </a:r>
          <a:r>
            <a:rPr lang="en-GB" sz="2800" b="1" kern="1200" dirty="0">
              <a:solidFill>
                <a:schemeClr val="bg1"/>
              </a:solidFill>
              <a:latin typeface="Arial" pitchFamily="34" charset="0"/>
              <a:cs typeface="Arial" pitchFamily="34" charset="0"/>
            </a:rPr>
            <a:t>.</a:t>
          </a:r>
          <a:endParaRPr lang="en-GB" sz="2800" b="1" kern="1200" dirty="0">
            <a:solidFill>
              <a:schemeClr val="bg1"/>
            </a:solidFill>
          </a:endParaRPr>
        </a:p>
      </dsp:txBody>
      <dsp:txXfrm>
        <a:off x="5712848" y="75813"/>
        <a:ext cx="2436804" cy="395517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BD61B169-8A45-4DAF-B43C-9F09ABE1B145}" type="datetimeFigureOut">
              <a:rPr lang="en-GB" smtClean="0"/>
              <a:pPr/>
              <a:t>31/01/2019</a:t>
            </a:fld>
            <a:endParaRPr lang="en-GB"/>
          </a:p>
        </p:txBody>
      </p:sp>
      <p:sp>
        <p:nvSpPr>
          <p:cNvPr id="4" name="Footer Placeholder 3"/>
          <p:cNvSpPr>
            <a:spLocks noGrp="1"/>
          </p:cNvSpPr>
          <p:nvPr>
            <p:ph type="ftr" sz="quarter" idx="2"/>
          </p:nvPr>
        </p:nvSpPr>
        <p:spPr>
          <a:xfrm>
            <a:off x="0" y="9428584"/>
            <a:ext cx="2889938"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428584"/>
            <a:ext cx="2889938" cy="496332"/>
          </a:xfrm>
          <a:prstGeom prst="rect">
            <a:avLst/>
          </a:prstGeom>
        </p:spPr>
        <p:txBody>
          <a:bodyPr vert="horz" lIns="91440" tIns="45720" rIns="91440" bIns="45720" rtlCol="0" anchor="b"/>
          <a:lstStyle>
            <a:lvl1pPr algn="r">
              <a:defRPr sz="1200"/>
            </a:lvl1pPr>
          </a:lstStyle>
          <a:p>
            <a:fld id="{8C9BE14C-8947-4CCC-AC9F-3465CA408218}" type="slidenum">
              <a:rPr lang="en-GB" smtClean="0"/>
              <a:pPr/>
              <a:t>‹#›</a:t>
            </a:fld>
            <a:endParaRPr lang="en-GB"/>
          </a:p>
        </p:txBody>
      </p:sp>
    </p:spTree>
    <p:extLst>
      <p:ext uri="{BB962C8B-B14F-4D97-AF65-F5344CB8AC3E}">
        <p14:creationId xmlns:p14="http://schemas.microsoft.com/office/powerpoint/2010/main" val="2698762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0286E302-BF9D-4203-8D0D-700EA73D9BE5}" type="datetimeFigureOut">
              <a:rPr lang="en-GB" smtClean="0"/>
              <a:pPr/>
              <a:t>31/01/2019</a:t>
            </a:fld>
            <a:endParaRPr lang="en-GB"/>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15154"/>
            <a:ext cx="533527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889938"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4"/>
            <a:ext cx="2889938" cy="496332"/>
          </a:xfrm>
          <a:prstGeom prst="rect">
            <a:avLst/>
          </a:prstGeom>
        </p:spPr>
        <p:txBody>
          <a:bodyPr vert="horz" lIns="91440" tIns="45720" rIns="91440" bIns="45720" rtlCol="0" anchor="b"/>
          <a:lstStyle>
            <a:lvl1pPr algn="r">
              <a:defRPr sz="1200"/>
            </a:lvl1pPr>
          </a:lstStyle>
          <a:p>
            <a:fld id="{5DC29585-828C-438C-9253-71C73D0E1916}" type="slidenum">
              <a:rPr lang="en-GB" smtClean="0"/>
              <a:pPr/>
              <a:t>‹#›</a:t>
            </a:fld>
            <a:endParaRPr lang="en-GB"/>
          </a:p>
        </p:txBody>
      </p:sp>
    </p:spTree>
    <p:extLst>
      <p:ext uri="{BB962C8B-B14F-4D97-AF65-F5344CB8AC3E}">
        <p14:creationId xmlns:p14="http://schemas.microsoft.com/office/powerpoint/2010/main" val="2425999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C29585-828C-438C-9253-71C73D0E1916}" type="slidenum">
              <a:rPr lang="en-GB" smtClean="0"/>
              <a:pPr/>
              <a:t>1</a:t>
            </a:fld>
            <a:endParaRPr lang="en-GB"/>
          </a:p>
        </p:txBody>
      </p:sp>
    </p:spTree>
    <p:extLst>
      <p:ext uri="{BB962C8B-B14F-4D97-AF65-F5344CB8AC3E}">
        <p14:creationId xmlns:p14="http://schemas.microsoft.com/office/powerpoint/2010/main" val="1197719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C29585-828C-438C-9253-71C73D0E1916}" type="slidenum">
              <a:rPr lang="en-GB" smtClean="0"/>
              <a:pPr/>
              <a:t>2</a:t>
            </a:fld>
            <a:endParaRPr lang="en-GB"/>
          </a:p>
        </p:txBody>
      </p:sp>
    </p:spTree>
    <p:extLst>
      <p:ext uri="{BB962C8B-B14F-4D97-AF65-F5344CB8AC3E}">
        <p14:creationId xmlns:p14="http://schemas.microsoft.com/office/powerpoint/2010/main" val="2595417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C29585-828C-438C-9253-71C73D0E1916}" type="slidenum">
              <a:rPr lang="en-GB" smtClean="0"/>
              <a:pPr/>
              <a:t>3</a:t>
            </a:fld>
            <a:endParaRPr lang="en-GB"/>
          </a:p>
        </p:txBody>
      </p:sp>
    </p:spTree>
    <p:extLst>
      <p:ext uri="{BB962C8B-B14F-4D97-AF65-F5344CB8AC3E}">
        <p14:creationId xmlns:p14="http://schemas.microsoft.com/office/powerpoint/2010/main" val="4149625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GB" altLang="en-US" dirty="0">
              <a:solidFill>
                <a:srgbClr val="FF0000"/>
              </a:solidFill>
            </a:endParaRPr>
          </a:p>
        </p:txBody>
      </p:sp>
      <p:sp>
        <p:nvSpPr>
          <p:cNvPr id="67588"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marL="215900" indent="-215900" eaLnBrk="0" hangingPunct="0">
              <a:spcBef>
                <a:spcPct val="30000"/>
              </a:spcBef>
              <a:tabLst>
                <a:tab pos="723900" algn="l"/>
                <a:tab pos="1447800" algn="l"/>
                <a:tab pos="2171700" algn="l"/>
              </a:tabLst>
              <a:defRPr sz="1200">
                <a:solidFill>
                  <a:srgbClr val="000000"/>
                </a:solidFill>
                <a:latin typeface="Times New Roman" pitchFamily="16" charset="0"/>
              </a:defRPr>
            </a:lvl1pPr>
            <a:lvl2pPr eaLnBrk="0" hangingPunct="0">
              <a:spcBef>
                <a:spcPct val="30000"/>
              </a:spcBef>
              <a:tabLst>
                <a:tab pos="723900" algn="l"/>
                <a:tab pos="1447800" algn="l"/>
                <a:tab pos="2171700" algn="l"/>
              </a:tabLst>
              <a:defRPr sz="1200">
                <a:solidFill>
                  <a:srgbClr val="000000"/>
                </a:solidFill>
                <a:latin typeface="Times New Roman" pitchFamily="16" charset="0"/>
              </a:defRPr>
            </a:lvl2pPr>
            <a:lvl3pPr eaLnBrk="0" hangingPunct="0">
              <a:spcBef>
                <a:spcPct val="30000"/>
              </a:spcBef>
              <a:tabLst>
                <a:tab pos="723900" algn="l"/>
                <a:tab pos="1447800" algn="l"/>
                <a:tab pos="2171700" algn="l"/>
              </a:tabLst>
              <a:defRPr sz="1200">
                <a:solidFill>
                  <a:srgbClr val="000000"/>
                </a:solidFill>
                <a:latin typeface="Times New Roman" pitchFamily="16" charset="0"/>
              </a:defRPr>
            </a:lvl3pPr>
            <a:lvl4pPr eaLnBrk="0" hangingPunct="0">
              <a:spcBef>
                <a:spcPct val="30000"/>
              </a:spcBef>
              <a:tabLst>
                <a:tab pos="723900" algn="l"/>
                <a:tab pos="1447800" algn="l"/>
                <a:tab pos="2171700" algn="l"/>
              </a:tabLst>
              <a:defRPr sz="1200">
                <a:solidFill>
                  <a:srgbClr val="000000"/>
                </a:solidFill>
                <a:latin typeface="Times New Roman" pitchFamily="16" charset="0"/>
              </a:defRPr>
            </a:lvl4pPr>
            <a:lvl5pPr eaLnBrk="0" hangingPunct="0">
              <a:spcBef>
                <a:spcPct val="30000"/>
              </a:spcBef>
              <a:tabLst>
                <a:tab pos="723900" algn="l"/>
                <a:tab pos="1447800" algn="l"/>
                <a:tab pos="21717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Lst>
              <a:defRPr sz="1200">
                <a:solidFill>
                  <a:srgbClr val="000000"/>
                </a:solidFill>
                <a:latin typeface="Times New Roman" pitchFamily="16" charset="0"/>
              </a:defRPr>
            </a:lvl9pPr>
          </a:lstStyle>
          <a:p>
            <a:pPr eaLnBrk="1" hangingPunct="1">
              <a:spcBef>
                <a:spcPct val="0"/>
              </a:spcBef>
            </a:pPr>
            <a:fld id="{6873FAE7-FCA6-45C8-A320-0C6ACE117E87}" type="slidenum">
              <a:rPr lang="en-GB" altLang="en-US" smtClean="0"/>
              <a:pPr eaLnBrk="1" hangingPunct="1">
                <a:spcBef>
                  <a:spcPct val="0"/>
                </a:spcBef>
              </a:pPr>
              <a:t>4</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C29585-828C-438C-9253-71C73D0E1916}" type="slidenum">
              <a:rPr lang="en-GB" smtClean="0"/>
              <a:pPr/>
              <a:t>6</a:t>
            </a:fld>
            <a:endParaRPr lang="en-GB"/>
          </a:p>
        </p:txBody>
      </p:sp>
    </p:spTree>
    <p:extLst>
      <p:ext uri="{BB962C8B-B14F-4D97-AF65-F5344CB8AC3E}">
        <p14:creationId xmlns:p14="http://schemas.microsoft.com/office/powerpoint/2010/main" val="1021038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1" baseline="0" dirty="0"/>
          </a:p>
          <a:p>
            <a:endParaRPr lang="en-GB" b="1" baseline="0" dirty="0"/>
          </a:p>
          <a:p>
            <a:endParaRPr lang="en-GB" b="1" dirty="0"/>
          </a:p>
        </p:txBody>
      </p:sp>
      <p:sp>
        <p:nvSpPr>
          <p:cNvPr id="4" name="Slide Number Placeholder 3"/>
          <p:cNvSpPr>
            <a:spLocks noGrp="1"/>
          </p:cNvSpPr>
          <p:nvPr>
            <p:ph type="sldNum" sz="quarter" idx="10"/>
          </p:nvPr>
        </p:nvSpPr>
        <p:spPr/>
        <p:txBody>
          <a:bodyPr/>
          <a:lstStyle/>
          <a:p>
            <a:fld id="{5DC29585-828C-438C-9253-71C73D0E1916}" type="slidenum">
              <a:rPr lang="en-GB" smtClean="0"/>
              <a:pPr/>
              <a:t>9</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C29585-828C-438C-9253-71C73D0E1916}" type="slidenum">
              <a:rPr lang="en-GB" smtClean="0"/>
              <a:pPr/>
              <a:t>10</a:t>
            </a:fld>
            <a:endParaRPr lang="en-GB"/>
          </a:p>
        </p:txBody>
      </p:sp>
    </p:spTree>
    <p:extLst>
      <p:ext uri="{BB962C8B-B14F-4D97-AF65-F5344CB8AC3E}">
        <p14:creationId xmlns:p14="http://schemas.microsoft.com/office/powerpoint/2010/main" val="3554170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C29585-828C-438C-9253-71C73D0E1916}" type="slidenum">
              <a:rPr lang="en-GB" smtClean="0"/>
              <a:pPr/>
              <a:t>11</a:t>
            </a:fld>
            <a:endParaRPr lang="en-GB"/>
          </a:p>
        </p:txBody>
      </p:sp>
    </p:spTree>
    <p:extLst>
      <p:ext uri="{BB962C8B-B14F-4D97-AF65-F5344CB8AC3E}">
        <p14:creationId xmlns:p14="http://schemas.microsoft.com/office/powerpoint/2010/main" val="377827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C29585-828C-438C-9253-71C73D0E1916}" type="slidenum">
              <a:rPr lang="en-GB" smtClean="0"/>
              <a:pPr/>
              <a:t>12</a:t>
            </a:fld>
            <a:endParaRPr lang="en-GB"/>
          </a:p>
        </p:txBody>
      </p:sp>
    </p:spTree>
    <p:extLst>
      <p:ext uri="{BB962C8B-B14F-4D97-AF65-F5344CB8AC3E}">
        <p14:creationId xmlns:p14="http://schemas.microsoft.com/office/powerpoint/2010/main" val="862631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C29585-828C-438C-9253-71C73D0E1916}" type="slidenum">
              <a:rPr lang="en-GB" smtClean="0"/>
              <a:pPr/>
              <a:t>13</a:t>
            </a:fld>
            <a:endParaRPr lang="en-GB"/>
          </a:p>
        </p:txBody>
      </p:sp>
    </p:spTree>
    <p:extLst>
      <p:ext uri="{BB962C8B-B14F-4D97-AF65-F5344CB8AC3E}">
        <p14:creationId xmlns:p14="http://schemas.microsoft.com/office/powerpoint/2010/main" val="1988252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DC29585-828C-438C-9253-71C73D0E1916}" type="slidenum">
              <a:rPr lang="en-GB" smtClean="0"/>
              <a:pPr/>
              <a:t>14</a:t>
            </a:fld>
            <a:endParaRPr lang="en-GB"/>
          </a:p>
        </p:txBody>
      </p:sp>
    </p:spTree>
    <p:extLst>
      <p:ext uri="{BB962C8B-B14F-4D97-AF65-F5344CB8AC3E}">
        <p14:creationId xmlns:p14="http://schemas.microsoft.com/office/powerpoint/2010/main" val="3391170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p>
        </p:txBody>
      </p:sp>
      <p:sp>
        <p:nvSpPr>
          <p:cNvPr id="78852"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marL="215900" indent="-215900" eaLnBrk="0" hangingPunct="0">
              <a:spcBef>
                <a:spcPct val="30000"/>
              </a:spcBef>
              <a:tabLst>
                <a:tab pos="723900" algn="l"/>
                <a:tab pos="1447800" algn="l"/>
                <a:tab pos="2171700" algn="l"/>
              </a:tabLst>
              <a:defRPr sz="1200">
                <a:solidFill>
                  <a:srgbClr val="000000"/>
                </a:solidFill>
                <a:latin typeface="Times New Roman" pitchFamily="16" charset="0"/>
              </a:defRPr>
            </a:lvl1pPr>
            <a:lvl2pPr eaLnBrk="0" hangingPunct="0">
              <a:spcBef>
                <a:spcPct val="30000"/>
              </a:spcBef>
              <a:tabLst>
                <a:tab pos="723900" algn="l"/>
                <a:tab pos="1447800" algn="l"/>
                <a:tab pos="2171700" algn="l"/>
              </a:tabLst>
              <a:defRPr sz="1200">
                <a:solidFill>
                  <a:srgbClr val="000000"/>
                </a:solidFill>
                <a:latin typeface="Times New Roman" pitchFamily="16" charset="0"/>
              </a:defRPr>
            </a:lvl2pPr>
            <a:lvl3pPr eaLnBrk="0" hangingPunct="0">
              <a:spcBef>
                <a:spcPct val="30000"/>
              </a:spcBef>
              <a:tabLst>
                <a:tab pos="723900" algn="l"/>
                <a:tab pos="1447800" algn="l"/>
                <a:tab pos="2171700" algn="l"/>
              </a:tabLst>
              <a:defRPr sz="1200">
                <a:solidFill>
                  <a:srgbClr val="000000"/>
                </a:solidFill>
                <a:latin typeface="Times New Roman" pitchFamily="16" charset="0"/>
              </a:defRPr>
            </a:lvl3pPr>
            <a:lvl4pPr eaLnBrk="0" hangingPunct="0">
              <a:spcBef>
                <a:spcPct val="30000"/>
              </a:spcBef>
              <a:tabLst>
                <a:tab pos="723900" algn="l"/>
                <a:tab pos="1447800" algn="l"/>
                <a:tab pos="2171700" algn="l"/>
              </a:tabLst>
              <a:defRPr sz="1200">
                <a:solidFill>
                  <a:srgbClr val="000000"/>
                </a:solidFill>
                <a:latin typeface="Times New Roman" pitchFamily="16" charset="0"/>
              </a:defRPr>
            </a:lvl4pPr>
            <a:lvl5pPr eaLnBrk="0" hangingPunct="0">
              <a:spcBef>
                <a:spcPct val="30000"/>
              </a:spcBef>
              <a:tabLst>
                <a:tab pos="723900" algn="l"/>
                <a:tab pos="1447800" algn="l"/>
                <a:tab pos="21717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Lst>
              <a:defRPr sz="1200">
                <a:solidFill>
                  <a:srgbClr val="000000"/>
                </a:solidFill>
                <a:latin typeface="Times New Roman" pitchFamily="16" charset="0"/>
              </a:defRPr>
            </a:lvl9pPr>
          </a:lstStyle>
          <a:p>
            <a:pPr eaLnBrk="1" hangingPunct="1">
              <a:spcBef>
                <a:spcPct val="0"/>
              </a:spcBef>
            </a:pPr>
            <a:fld id="{92823EC9-E1E5-44D4-9B8F-33EE8DA35106}" type="slidenum">
              <a:rPr lang="en-GB" altLang="en-US" smtClean="0"/>
              <a:pPr eaLnBrk="1" hangingPunct="1">
                <a:spcBef>
                  <a:spcPct val="0"/>
                </a:spcBef>
              </a:pPr>
              <a:t>15</a:t>
            </a:fld>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C29585-828C-438C-9253-71C73D0E1916}" type="slidenum">
              <a:rPr lang="en-GB" smtClean="0"/>
              <a:pPr/>
              <a:t>16</a:t>
            </a:fld>
            <a:endParaRPr lang="en-GB"/>
          </a:p>
        </p:txBody>
      </p:sp>
    </p:spTree>
    <p:extLst>
      <p:ext uri="{BB962C8B-B14F-4D97-AF65-F5344CB8AC3E}">
        <p14:creationId xmlns:p14="http://schemas.microsoft.com/office/powerpoint/2010/main" val="414732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C29585-828C-438C-9253-71C73D0E1916}" type="slidenum">
              <a:rPr lang="en-GB" smtClean="0"/>
              <a:pPr/>
              <a:t>20</a:t>
            </a:fld>
            <a:endParaRPr lang="en-GB"/>
          </a:p>
        </p:txBody>
      </p:sp>
    </p:spTree>
    <p:extLst>
      <p:ext uri="{BB962C8B-B14F-4D97-AF65-F5344CB8AC3E}">
        <p14:creationId xmlns:p14="http://schemas.microsoft.com/office/powerpoint/2010/main" val="2836712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BAD4B70-9D5F-408E-BCAB-A9D17EAC1880}" type="datetime1">
              <a:rPr lang="en-GB" smtClean="0"/>
              <a:pPr/>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8317D6-6487-4943-9EE3-C45D635A9AF3}" type="slidenum">
              <a:rPr lang="en-GB" smtClean="0"/>
              <a:pPr/>
              <a:t>‹#›</a:t>
            </a:fld>
            <a:endParaRPr lang="en-GB"/>
          </a:p>
        </p:txBody>
      </p:sp>
    </p:spTree>
    <p:extLst>
      <p:ext uri="{BB962C8B-B14F-4D97-AF65-F5344CB8AC3E}">
        <p14:creationId xmlns:p14="http://schemas.microsoft.com/office/powerpoint/2010/main" val="51268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E3F9CF-CAF7-4182-AF61-79EC71B0DB04}" type="datetime1">
              <a:rPr lang="en-GB" smtClean="0"/>
              <a:pPr/>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8317D6-6487-4943-9EE3-C45D635A9AF3}" type="slidenum">
              <a:rPr lang="en-GB" smtClean="0"/>
              <a:pPr/>
              <a:t>‹#›</a:t>
            </a:fld>
            <a:endParaRPr lang="en-GB"/>
          </a:p>
        </p:txBody>
      </p:sp>
    </p:spTree>
    <p:extLst>
      <p:ext uri="{BB962C8B-B14F-4D97-AF65-F5344CB8AC3E}">
        <p14:creationId xmlns:p14="http://schemas.microsoft.com/office/powerpoint/2010/main" val="1847909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E816B2-DD38-49B1-A747-66B08B8D7923}" type="datetime1">
              <a:rPr lang="en-GB" smtClean="0"/>
              <a:pPr/>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8317D6-6487-4943-9EE3-C45D635A9AF3}" type="slidenum">
              <a:rPr lang="en-GB" smtClean="0"/>
              <a:pPr/>
              <a:t>‹#›</a:t>
            </a:fld>
            <a:endParaRPr lang="en-GB"/>
          </a:p>
        </p:txBody>
      </p:sp>
    </p:spTree>
    <p:extLst>
      <p:ext uri="{BB962C8B-B14F-4D97-AF65-F5344CB8AC3E}">
        <p14:creationId xmlns:p14="http://schemas.microsoft.com/office/powerpoint/2010/main" val="2794682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8D64B44-86A8-4D5B-A761-9118C2A8E28D}" type="datetime1">
              <a:rPr lang="en-GB" smtClean="0"/>
              <a:pPr/>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8317D6-6487-4943-9EE3-C45D635A9AF3}" type="slidenum">
              <a:rPr lang="en-GB" smtClean="0"/>
              <a:pPr/>
              <a:t>‹#›</a:t>
            </a:fld>
            <a:endParaRPr lang="en-GB"/>
          </a:p>
        </p:txBody>
      </p:sp>
    </p:spTree>
    <p:extLst>
      <p:ext uri="{BB962C8B-B14F-4D97-AF65-F5344CB8AC3E}">
        <p14:creationId xmlns:p14="http://schemas.microsoft.com/office/powerpoint/2010/main" val="3532457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8C133CD-44EB-4346-9C38-638E4136818C}" type="datetime1">
              <a:rPr lang="en-GB" smtClean="0"/>
              <a:pPr/>
              <a:t>31/01/2019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C8317D6-6487-4943-9EE3-C45D635A9AF3}" type="slidenum">
              <a:rPr lang="en-GB" smtClean="0"/>
              <a:pPr/>
              <a:t>‹#›</a:t>
            </a:fld>
            <a:endParaRPr lang="en-GB"/>
          </a:p>
        </p:txBody>
      </p:sp>
    </p:spTree>
    <p:extLst>
      <p:ext uri="{BB962C8B-B14F-4D97-AF65-F5344CB8AC3E}">
        <p14:creationId xmlns:p14="http://schemas.microsoft.com/office/powerpoint/2010/main" val="139358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E01D50D-9B09-4207-8E95-EB82E4E1CC50}" type="datetime1">
              <a:rPr lang="en-GB" smtClean="0"/>
              <a:pPr/>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C8317D6-6487-4943-9EE3-C45D635A9AF3}" type="slidenum">
              <a:rPr lang="en-GB" smtClean="0"/>
              <a:pPr/>
              <a:t>‹#›</a:t>
            </a:fld>
            <a:endParaRPr lang="en-GB"/>
          </a:p>
        </p:txBody>
      </p:sp>
    </p:spTree>
    <p:extLst>
      <p:ext uri="{BB962C8B-B14F-4D97-AF65-F5344CB8AC3E}">
        <p14:creationId xmlns:p14="http://schemas.microsoft.com/office/powerpoint/2010/main" val="4001012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5DC488-F069-4AEB-A32A-7F7F101324EC}" type="datetime1">
              <a:rPr lang="en-GB" smtClean="0"/>
              <a:pPr/>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C8317D6-6487-4943-9EE3-C45D635A9AF3}" type="slidenum">
              <a:rPr lang="en-GB" smtClean="0"/>
              <a:pPr/>
              <a:t>‹#›</a:t>
            </a:fld>
            <a:endParaRPr lang="en-GB"/>
          </a:p>
        </p:txBody>
      </p:sp>
    </p:spTree>
    <p:extLst>
      <p:ext uri="{BB962C8B-B14F-4D97-AF65-F5344CB8AC3E}">
        <p14:creationId xmlns:p14="http://schemas.microsoft.com/office/powerpoint/2010/main" val="1056985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9CC715-2D9B-408C-9CE8-93D523266128}" type="datetime1">
              <a:rPr lang="en-GB" smtClean="0"/>
              <a:pPr/>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8317D6-6487-4943-9EE3-C45D635A9AF3}" type="slidenum">
              <a:rPr lang="en-GB" smtClean="0"/>
              <a:pPr/>
              <a:t>‹#›</a:t>
            </a:fld>
            <a:endParaRPr lang="en-GB"/>
          </a:p>
        </p:txBody>
      </p:sp>
    </p:spTree>
    <p:extLst>
      <p:ext uri="{BB962C8B-B14F-4D97-AF65-F5344CB8AC3E}">
        <p14:creationId xmlns:p14="http://schemas.microsoft.com/office/powerpoint/2010/main" val="3449121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A5C60B-97B6-453F-B534-88B63AAB19D1}" type="datetime1">
              <a:rPr lang="en-GB" smtClean="0"/>
              <a:pPr/>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8317D6-6487-4943-9EE3-C45D635A9AF3}" type="slidenum">
              <a:rPr lang="en-GB" smtClean="0"/>
              <a:pPr/>
              <a:t>‹#›</a:t>
            </a:fld>
            <a:endParaRPr lang="en-GB"/>
          </a:p>
        </p:txBody>
      </p:sp>
    </p:spTree>
    <p:extLst>
      <p:ext uri="{BB962C8B-B14F-4D97-AF65-F5344CB8AC3E}">
        <p14:creationId xmlns:p14="http://schemas.microsoft.com/office/powerpoint/2010/main" val="2631210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38E850-0507-4518-A4CB-72ECDFF74700}" type="datetime1">
              <a:rPr lang="en-GB" smtClean="0"/>
              <a:pPr/>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8317D6-6487-4943-9EE3-C45D635A9AF3}" type="slidenum">
              <a:rPr lang="en-GB" smtClean="0"/>
              <a:pPr/>
              <a:t>‹#›</a:t>
            </a:fld>
            <a:endParaRPr lang="en-GB"/>
          </a:p>
        </p:txBody>
      </p:sp>
    </p:spTree>
    <p:extLst>
      <p:ext uri="{BB962C8B-B14F-4D97-AF65-F5344CB8AC3E}">
        <p14:creationId xmlns:p14="http://schemas.microsoft.com/office/powerpoint/2010/main" val="1004003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23A3D09-08F8-47EF-865B-2C44A96F424D}" type="datetime1">
              <a:rPr lang="en-GB" smtClean="0"/>
              <a:pPr/>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8317D6-6487-4943-9EE3-C45D635A9AF3}" type="slidenum">
              <a:rPr lang="en-GB" smtClean="0"/>
              <a:pPr/>
              <a:t>‹#›</a:t>
            </a:fld>
            <a:endParaRPr lang="en-GB"/>
          </a:p>
        </p:txBody>
      </p:sp>
    </p:spTree>
    <p:extLst>
      <p:ext uri="{BB962C8B-B14F-4D97-AF65-F5344CB8AC3E}">
        <p14:creationId xmlns:p14="http://schemas.microsoft.com/office/powerpoint/2010/main" val="666600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alpha val="2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9B38AE-9174-4EDB-807F-9803EE3822B8}" type="datetime1">
              <a:rPr lang="en-GB" smtClean="0"/>
              <a:pPr/>
              <a:t>31/01/2019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8317D6-6487-4943-9EE3-C45D635A9AF3}" type="slidenum">
              <a:rPr lang="en-GB" smtClean="0"/>
              <a:pPr/>
              <a:t>‹#›</a:t>
            </a:fld>
            <a:endParaRPr lang="en-GB"/>
          </a:p>
        </p:txBody>
      </p:sp>
    </p:spTree>
    <p:extLst>
      <p:ext uri="{BB962C8B-B14F-4D97-AF65-F5344CB8AC3E}">
        <p14:creationId xmlns:p14="http://schemas.microsoft.com/office/powerpoint/2010/main" val="2094320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hyperlink" Target="mailto:karen.hocking@plymouth.ac.uk" TargetMode="External"/><Relationship Id="rId4" Type="http://schemas.openxmlformats.org/officeDocument/2006/relationships/hyperlink" Target="mailto:j.collings@plymouth.ac.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plymouth.ac.uk/uploads/production/document/path/6/6586/RARP__terms_of_reference.docx"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plymouth.ac.uk/student-life/services/learning-gateway/disability-and-dyslexia/field-trips-and-off-campus-learning-activities"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s://www.plymouth.ac.uk/your-university/teaching-and-learning/guidance-and-resources/student-support-service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plymouth.ac.uk/your-university/teaching-and-learning/inclusivity/technology-to-assist-with-inclusive-practic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plymouth.ac.uk/your-university/teaching-and-learning/inclusivity"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hyperlink" Target="https://youtu.be/AlYdpIAf8yk" TargetMode="Externa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plymouth.ac.uk/your-university/teaching-and-learnin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www.plymouth.ac.uk/your-university/teaching-and-learning/inclusivity" TargetMode="External"/><Relationship Id="rId4" Type="http://schemas.openxmlformats.org/officeDocument/2006/relationships/hyperlink" Target="https://www.plymouth.ac.uk/student-life/services/learning-gateway/disability-and-dyslexi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1484785"/>
            <a:ext cx="8784976" cy="2232248"/>
          </a:xfrm>
        </p:spPr>
        <p:txBody>
          <a:bodyPr>
            <a:normAutofit fontScale="90000"/>
          </a:bodyPr>
          <a:lstStyle/>
          <a:p>
            <a:br>
              <a:rPr lang="en-GB" b="1" dirty="0">
                <a:solidFill>
                  <a:schemeClr val="accent1"/>
                </a:solidFill>
              </a:rPr>
            </a:br>
            <a:r>
              <a:rPr lang="en-GB" b="1" dirty="0">
                <a:solidFill>
                  <a:schemeClr val="accent1"/>
                </a:solidFill>
              </a:rPr>
              <a:t>Improving disabled students’ experience of off campus learning activities: a collaborative approach  </a:t>
            </a:r>
            <a:br>
              <a:rPr lang="en-GB" sz="5300" b="1" dirty="0">
                <a:solidFill>
                  <a:schemeClr val="accent1"/>
                </a:solidFill>
              </a:rPr>
            </a:br>
            <a:br>
              <a:rPr lang="en-GB" sz="5300" b="1" dirty="0">
                <a:solidFill>
                  <a:schemeClr val="accent1"/>
                </a:solidFill>
              </a:rPr>
            </a:br>
            <a:br>
              <a:rPr lang="en-GB" b="1" dirty="0">
                <a:solidFill>
                  <a:schemeClr val="accent1"/>
                </a:solidFill>
              </a:rPr>
            </a:br>
            <a:endParaRPr lang="en-GB" sz="3100" b="1" dirty="0">
              <a:solidFill>
                <a:schemeClr val="accent1"/>
              </a:solidFill>
            </a:endParaRPr>
          </a:p>
        </p:txBody>
      </p:sp>
      <p:pic>
        <p:nvPicPr>
          <p:cNvPr id="2050" name="Picture 2" descr="H:\Logos\T&amp;LD\T&amp;L-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96912" y="0"/>
            <a:ext cx="1847088" cy="134112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a:xfrm>
            <a:off x="6588224" y="6339591"/>
            <a:ext cx="2133600" cy="365125"/>
          </a:xfrm>
        </p:spPr>
        <p:txBody>
          <a:bodyPr/>
          <a:lstStyle/>
          <a:p>
            <a:fld id="{8C8317D6-6487-4943-9EE3-C45D635A9AF3}" type="slidenum">
              <a:rPr lang="en-GB" smtClean="0"/>
              <a:pPr/>
              <a:t>1</a:t>
            </a:fld>
            <a:endParaRPr lang="en-GB"/>
          </a:p>
        </p:txBody>
      </p:sp>
      <p:sp>
        <p:nvSpPr>
          <p:cNvPr id="3" name="Rectangle 2"/>
          <p:cNvSpPr/>
          <p:nvPr/>
        </p:nvSpPr>
        <p:spPr>
          <a:xfrm>
            <a:off x="43564" y="3916506"/>
            <a:ext cx="4176464" cy="2031325"/>
          </a:xfrm>
          <a:prstGeom prst="rect">
            <a:avLst/>
          </a:prstGeom>
        </p:spPr>
        <p:txBody>
          <a:bodyPr wrap="square">
            <a:spAutoFit/>
          </a:bodyPr>
          <a:lstStyle/>
          <a:p>
            <a:r>
              <a:rPr lang="en-GB" b="1" dirty="0">
                <a:solidFill>
                  <a:schemeClr val="accent1"/>
                </a:solidFill>
              </a:rPr>
              <a:t>Jane Collings </a:t>
            </a:r>
          </a:p>
          <a:p>
            <a:r>
              <a:rPr lang="en-GB" b="1" dirty="0">
                <a:solidFill>
                  <a:schemeClr val="accent1"/>
                </a:solidFill>
              </a:rPr>
              <a:t>Educational Developer </a:t>
            </a:r>
            <a:br>
              <a:rPr lang="en-GB" b="1" dirty="0">
                <a:solidFill>
                  <a:schemeClr val="accent1"/>
                </a:solidFill>
              </a:rPr>
            </a:br>
            <a:r>
              <a:rPr lang="en-GB" b="1" dirty="0">
                <a:solidFill>
                  <a:schemeClr val="accent1"/>
                </a:solidFill>
              </a:rPr>
              <a:t>Teaching and Learning Support</a:t>
            </a:r>
          </a:p>
          <a:p>
            <a:r>
              <a:rPr lang="en-GB" b="1" dirty="0">
                <a:solidFill>
                  <a:schemeClr val="accent1"/>
                </a:solidFill>
                <a:hlinkClick r:id="rId4"/>
              </a:rPr>
              <a:t>jane.collings@plymouth.ac.uk</a:t>
            </a:r>
            <a:endParaRPr lang="en-GB" b="1" dirty="0">
              <a:solidFill>
                <a:schemeClr val="accent1"/>
              </a:solidFill>
            </a:endParaRPr>
          </a:p>
          <a:p>
            <a:r>
              <a:rPr lang="en-GB" b="1" dirty="0">
                <a:solidFill>
                  <a:schemeClr val="accent1"/>
                </a:solidFill>
              </a:rPr>
              <a:t>Karen Hocking </a:t>
            </a:r>
          </a:p>
          <a:p>
            <a:r>
              <a:rPr lang="en-GB" b="1" dirty="0">
                <a:solidFill>
                  <a:schemeClr val="accent1"/>
                </a:solidFill>
              </a:rPr>
              <a:t>Team Lead – Disability Assist </a:t>
            </a:r>
          </a:p>
          <a:p>
            <a:r>
              <a:rPr lang="en-GB" b="1" dirty="0">
                <a:solidFill>
                  <a:schemeClr val="accent1"/>
                </a:solidFill>
                <a:hlinkClick r:id="rId5"/>
              </a:rPr>
              <a:t>karen.hocking@plymouth.ac.uk</a:t>
            </a:r>
            <a:r>
              <a:rPr lang="en-GB" b="1" dirty="0">
                <a:solidFill>
                  <a:schemeClr val="accent1"/>
                </a:solidFill>
              </a:rPr>
              <a:t> </a:t>
            </a:r>
            <a:endParaRPr lang="en-GB" dirty="0"/>
          </a:p>
        </p:txBody>
      </p:sp>
      <p:pic>
        <p:nvPicPr>
          <p:cNvPr id="6" name="Picture 2" descr="C:\Users\jcollings\AppData\Local\Microsoft\Windows\Temporary Internet Files\Content.Outlook\80GXIA6V\140840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66261" y="3501008"/>
            <a:ext cx="2088362" cy="313254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067944" y="3501008"/>
            <a:ext cx="2160240" cy="830997"/>
          </a:xfrm>
          <a:prstGeom prst="rect">
            <a:avLst/>
          </a:prstGeom>
          <a:noFill/>
          <a:ln w="19050">
            <a:solidFill>
              <a:schemeClr val="tx2"/>
            </a:solidFill>
          </a:ln>
        </p:spPr>
        <p:txBody>
          <a:bodyPr wrap="square" rtlCol="0">
            <a:spAutoFit/>
          </a:bodyPr>
          <a:lstStyle/>
          <a:p>
            <a:r>
              <a:rPr lang="en-GB" sz="2400" b="1" dirty="0">
                <a:solidFill>
                  <a:schemeClr val="tx2"/>
                </a:solidFill>
              </a:rPr>
              <a:t>A shared  challenge ! </a:t>
            </a:r>
          </a:p>
        </p:txBody>
      </p:sp>
    </p:spTree>
    <p:extLst>
      <p:ext uri="{BB962C8B-B14F-4D97-AF65-F5344CB8AC3E}">
        <p14:creationId xmlns:p14="http://schemas.microsoft.com/office/powerpoint/2010/main" val="2632533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b="1" dirty="0">
                <a:solidFill>
                  <a:schemeClr val="accent1"/>
                </a:solidFill>
              </a:rPr>
              <a:t>The workshop will explore : </a:t>
            </a:r>
          </a:p>
        </p:txBody>
      </p:sp>
      <p:sp>
        <p:nvSpPr>
          <p:cNvPr id="3" name="Content Placeholder 2"/>
          <p:cNvSpPr>
            <a:spLocks noGrp="1"/>
          </p:cNvSpPr>
          <p:nvPr>
            <p:ph idx="1"/>
          </p:nvPr>
        </p:nvSpPr>
        <p:spPr>
          <a:xfrm>
            <a:off x="107504" y="1600200"/>
            <a:ext cx="8579296" cy="4525963"/>
          </a:xfrm>
        </p:spPr>
        <p:txBody>
          <a:bodyPr>
            <a:normAutofit/>
          </a:bodyPr>
          <a:lstStyle/>
          <a:p>
            <a:r>
              <a:rPr lang="en-GB" dirty="0"/>
              <a:t>the challenges of off-campus learning activities </a:t>
            </a:r>
          </a:p>
          <a:p>
            <a:r>
              <a:rPr lang="en-GB" dirty="0"/>
              <a:t>the ‘Inclusive student journey from admissions to alumni’.</a:t>
            </a:r>
          </a:p>
          <a:p>
            <a:r>
              <a:rPr lang="en-GB" dirty="0" err="1"/>
              <a:t>UoP</a:t>
            </a:r>
            <a:r>
              <a:rPr lang="en-GB" dirty="0"/>
              <a:t> Reasonable adjustment review panel</a:t>
            </a:r>
          </a:p>
          <a:p>
            <a:r>
              <a:rPr lang="en-GB" dirty="0" err="1"/>
              <a:t>UoP</a:t>
            </a:r>
            <a:r>
              <a:rPr lang="en-GB" dirty="0"/>
              <a:t> off campus processes</a:t>
            </a:r>
          </a:p>
          <a:p>
            <a:r>
              <a:rPr lang="en-GB" dirty="0"/>
              <a:t>Student experience case studies  </a:t>
            </a:r>
          </a:p>
          <a:p>
            <a:pPr marL="0" indent="0">
              <a:buNone/>
            </a:pPr>
            <a:endParaRPr lang="en-GB" dirty="0"/>
          </a:p>
          <a:p>
            <a:endParaRPr lang="en-GB" dirty="0"/>
          </a:p>
          <a:p>
            <a:endParaRPr lang="en-GB" dirty="0"/>
          </a:p>
        </p:txBody>
      </p:sp>
      <p:sp>
        <p:nvSpPr>
          <p:cNvPr id="5" name="Slide Number Placeholder 4"/>
          <p:cNvSpPr>
            <a:spLocks noGrp="1"/>
          </p:cNvSpPr>
          <p:nvPr>
            <p:ph type="sldNum" sz="quarter" idx="12"/>
          </p:nvPr>
        </p:nvSpPr>
        <p:spPr/>
        <p:txBody>
          <a:bodyPr/>
          <a:lstStyle/>
          <a:p>
            <a:fld id="{8C8317D6-6487-4943-9EE3-C45D635A9AF3}" type="slidenum">
              <a:rPr lang="en-GB" smtClean="0"/>
              <a:pPr/>
              <a:t>2</a:t>
            </a:fld>
            <a:endParaRPr lang="en-GB"/>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8812" y="5075959"/>
            <a:ext cx="3545188" cy="1782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7550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579296" cy="1143000"/>
          </a:xfrm>
        </p:spPr>
        <p:txBody>
          <a:bodyPr>
            <a:normAutofit/>
          </a:bodyPr>
          <a:lstStyle/>
          <a:p>
            <a:pPr algn="l"/>
            <a:r>
              <a:rPr lang="en-GB" b="1" dirty="0">
                <a:solidFill>
                  <a:schemeClr val="accent1"/>
                </a:solidFill>
              </a:rPr>
              <a:t>Off Campus activities</a:t>
            </a:r>
          </a:p>
        </p:txBody>
      </p:sp>
      <p:sp>
        <p:nvSpPr>
          <p:cNvPr id="3" name="Content Placeholder 2"/>
          <p:cNvSpPr>
            <a:spLocks noGrp="1"/>
          </p:cNvSpPr>
          <p:nvPr>
            <p:ph idx="1"/>
          </p:nvPr>
        </p:nvSpPr>
        <p:spPr>
          <a:xfrm>
            <a:off x="251519" y="1346004"/>
            <a:ext cx="8875473" cy="4780160"/>
          </a:xfrm>
        </p:spPr>
        <p:txBody>
          <a:bodyPr>
            <a:normAutofit fontScale="92500"/>
          </a:bodyPr>
          <a:lstStyle/>
          <a:p>
            <a:pPr marL="0" indent="0">
              <a:buNone/>
            </a:pPr>
            <a:r>
              <a:rPr lang="en-GB" sz="3600" b="1" dirty="0">
                <a:solidFill>
                  <a:schemeClr val="accent1"/>
                </a:solidFill>
              </a:rPr>
              <a:t>What are the challenges? </a:t>
            </a:r>
            <a:endParaRPr lang="en-GB" sz="2800" dirty="0"/>
          </a:p>
          <a:p>
            <a:r>
              <a:rPr lang="en-GB" sz="2800" dirty="0"/>
              <a:t>Reduced  DSA support for off campus activities. </a:t>
            </a:r>
          </a:p>
          <a:p>
            <a:r>
              <a:rPr lang="en-GB" sz="2800" dirty="0"/>
              <a:t>Numbers of disabled students @ Plymouth 15.4% (n 3,065)</a:t>
            </a:r>
          </a:p>
          <a:p>
            <a:r>
              <a:rPr lang="en-GB" sz="2800" dirty="0"/>
              <a:t>70% increase @ Plymouth in disclosed mental health challenges in students over the last 12 months. </a:t>
            </a:r>
          </a:p>
          <a:p>
            <a:r>
              <a:rPr lang="en-GB" sz="2800" dirty="0"/>
              <a:t>Academic staff  concerns and anxiety over responsibilities for students with wellbeing issues.</a:t>
            </a:r>
          </a:p>
          <a:p>
            <a:r>
              <a:rPr lang="en-GB" sz="2800" dirty="0"/>
              <a:t>Staff increasingly becoming risk adverse around field trips.</a:t>
            </a:r>
          </a:p>
          <a:p>
            <a:pPr marL="0" indent="0">
              <a:buNone/>
            </a:pPr>
            <a:r>
              <a:rPr lang="en-GB" sz="2800" dirty="0"/>
              <a:t> </a:t>
            </a:r>
          </a:p>
          <a:p>
            <a:pPr marL="0" indent="0">
              <a:buNone/>
            </a:pPr>
            <a:endParaRPr lang="en-GB" sz="3600" dirty="0"/>
          </a:p>
          <a:p>
            <a:pPr marL="0" indent="0">
              <a:buNone/>
            </a:pPr>
            <a:endParaRPr lang="en-GB" sz="3600" dirty="0"/>
          </a:p>
        </p:txBody>
      </p:sp>
      <p:sp>
        <p:nvSpPr>
          <p:cNvPr id="4" name="Slide Number Placeholder 3"/>
          <p:cNvSpPr>
            <a:spLocks noGrp="1"/>
          </p:cNvSpPr>
          <p:nvPr>
            <p:ph type="sldNum" sz="quarter" idx="12"/>
          </p:nvPr>
        </p:nvSpPr>
        <p:spPr/>
        <p:txBody>
          <a:bodyPr/>
          <a:lstStyle/>
          <a:p>
            <a:fld id="{8C8317D6-6487-4943-9EE3-C45D635A9AF3}" type="slidenum">
              <a:rPr lang="en-GB" smtClean="0"/>
              <a:pPr/>
              <a:t>3</a:t>
            </a:fld>
            <a:endParaRPr lang="en-GB"/>
          </a:p>
        </p:txBody>
      </p:sp>
      <p:pic>
        <p:nvPicPr>
          <p:cNvPr id="5" name="Picture 2" descr="H:\Logos\T&amp;LD\T&amp;L-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4" y="332656"/>
            <a:ext cx="1395655" cy="101334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0232" y="5261118"/>
            <a:ext cx="2181994" cy="138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725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50" y="0"/>
            <a:ext cx="8578850" cy="1143000"/>
          </a:xfrm>
        </p:spPr>
        <p:txBody>
          <a:bodyPr>
            <a:noAutofit/>
          </a:bodyPr>
          <a:lstStyle/>
          <a:p>
            <a:pPr algn="l">
              <a:defRPr/>
            </a:pPr>
            <a:br>
              <a:rPr lang="en-GB" sz="4000" b="1" dirty="0">
                <a:solidFill>
                  <a:schemeClr val="accent6">
                    <a:lumMod val="50000"/>
                  </a:schemeClr>
                </a:solidFill>
              </a:rPr>
            </a:br>
            <a:r>
              <a:rPr lang="en-GB" sz="4000" b="1" dirty="0">
                <a:solidFill>
                  <a:schemeClr val="tx2"/>
                </a:solidFill>
              </a:rPr>
              <a:t>Inclusive practice is not new at </a:t>
            </a:r>
            <a:br>
              <a:rPr lang="en-GB" sz="4000" b="1" dirty="0">
                <a:solidFill>
                  <a:schemeClr val="tx2"/>
                </a:solidFill>
              </a:rPr>
            </a:br>
            <a:r>
              <a:rPr lang="en-GB" sz="4000" b="1" dirty="0">
                <a:solidFill>
                  <a:schemeClr val="tx2"/>
                </a:solidFill>
              </a:rPr>
              <a:t>Plymouth….</a:t>
            </a:r>
            <a:br>
              <a:rPr lang="en-GB" sz="4000" b="1" dirty="0">
                <a:solidFill>
                  <a:schemeClr val="accent1"/>
                </a:solidFill>
              </a:rPr>
            </a:br>
            <a:endParaRPr lang="en-GB" sz="4000" b="1" dirty="0">
              <a:solidFill>
                <a:schemeClr val="accent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02590126"/>
              </p:ext>
            </p:extLst>
          </p:nvPr>
        </p:nvGraphicFramePr>
        <p:xfrm>
          <a:off x="395536" y="2564904"/>
          <a:ext cx="8229600" cy="4106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9940" name="Picture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05600" y="130175"/>
            <a:ext cx="1924050" cy="227647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179388" y="1268413"/>
            <a:ext cx="6840537" cy="954087"/>
          </a:xfrm>
          <a:prstGeom prst="rect">
            <a:avLst/>
          </a:prstGeom>
        </p:spPr>
        <p:txBody>
          <a:bodyPr>
            <a:spAutoFit/>
          </a:bodyPr>
          <a:lstStyle/>
          <a:p>
            <a:pPr>
              <a:defRPr/>
            </a:pPr>
            <a:r>
              <a:rPr lang="en-GB" sz="2800" dirty="0">
                <a:solidFill>
                  <a:schemeClr val="accent1"/>
                </a:solidFill>
              </a:rPr>
              <a:t>SWANDS Project, Waterfield and West (2002)</a:t>
            </a:r>
            <a:br>
              <a:rPr lang="en-GB" sz="2800" dirty="0">
                <a:solidFill>
                  <a:schemeClr val="accent1"/>
                </a:solidFill>
              </a:rPr>
            </a:br>
            <a:r>
              <a:rPr lang="en-GB" sz="2800" dirty="0">
                <a:solidFill>
                  <a:schemeClr val="accent1"/>
                </a:solidFill>
              </a:rPr>
              <a:t>SPACE Project, Waterfield and West  (2006) </a:t>
            </a:r>
          </a:p>
        </p:txBody>
      </p:sp>
    </p:spTree>
    <p:extLst>
      <p:ext uri="{BB962C8B-B14F-4D97-AF65-F5344CB8AC3E}">
        <p14:creationId xmlns:p14="http://schemas.microsoft.com/office/powerpoint/2010/main" val="750367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507288" cy="1143000"/>
          </a:xfrm>
        </p:spPr>
        <p:txBody>
          <a:bodyPr>
            <a:normAutofit/>
          </a:bodyPr>
          <a:lstStyle/>
          <a:p>
            <a:pPr algn="l"/>
            <a:r>
              <a:rPr lang="en-GB" sz="4000" b="1" dirty="0">
                <a:solidFill>
                  <a:schemeClr val="tx2"/>
                </a:solidFill>
              </a:rPr>
              <a:t>Inclusive student journey</a:t>
            </a:r>
          </a:p>
        </p:txBody>
      </p:sp>
      <p:sp>
        <p:nvSpPr>
          <p:cNvPr id="3" name="Content Placeholder 2"/>
          <p:cNvSpPr>
            <a:spLocks noGrp="1"/>
          </p:cNvSpPr>
          <p:nvPr>
            <p:ph idx="1"/>
          </p:nvPr>
        </p:nvSpPr>
        <p:spPr>
          <a:xfrm>
            <a:off x="179512" y="1340768"/>
            <a:ext cx="8848734" cy="5256584"/>
          </a:xfrm>
        </p:spPr>
        <p:txBody>
          <a:bodyPr>
            <a:normAutofit fontScale="92500" lnSpcReduction="20000"/>
          </a:bodyPr>
          <a:lstStyle/>
          <a:p>
            <a:pPr>
              <a:buFont typeface="Wingdings" panose="05000000000000000000" pitchFamily="2" charset="2"/>
              <a:buChar char="ü"/>
            </a:pPr>
            <a:r>
              <a:rPr lang="en-GB" b="1" dirty="0">
                <a:solidFill>
                  <a:schemeClr val="accent1"/>
                </a:solidFill>
              </a:rPr>
              <a:t>Admissions</a:t>
            </a:r>
            <a:r>
              <a:rPr lang="en-GB" dirty="0">
                <a:solidFill>
                  <a:schemeClr val="accent1"/>
                </a:solidFill>
              </a:rPr>
              <a:t> </a:t>
            </a:r>
            <a:r>
              <a:rPr lang="en-GB" dirty="0"/>
              <a:t>-realistic (fitness for study/practice issue)</a:t>
            </a:r>
          </a:p>
          <a:p>
            <a:pPr>
              <a:buFont typeface="Wingdings" panose="05000000000000000000" pitchFamily="2" charset="2"/>
              <a:buChar char="ü"/>
            </a:pPr>
            <a:r>
              <a:rPr lang="en-GB" dirty="0"/>
              <a:t>Early </a:t>
            </a:r>
            <a:r>
              <a:rPr lang="en-GB" b="1" dirty="0">
                <a:solidFill>
                  <a:schemeClr val="accent1"/>
                </a:solidFill>
              </a:rPr>
              <a:t>identification</a:t>
            </a:r>
            <a:r>
              <a:rPr lang="en-GB" dirty="0">
                <a:solidFill>
                  <a:schemeClr val="accent1"/>
                </a:solidFill>
              </a:rPr>
              <a:t>, </a:t>
            </a:r>
            <a:r>
              <a:rPr lang="en-GB" b="1" dirty="0">
                <a:solidFill>
                  <a:schemeClr val="accent1"/>
                </a:solidFill>
              </a:rPr>
              <a:t>communication</a:t>
            </a:r>
            <a:r>
              <a:rPr lang="en-GB" dirty="0">
                <a:solidFill>
                  <a:schemeClr val="accent1"/>
                </a:solidFill>
              </a:rPr>
              <a:t> </a:t>
            </a:r>
            <a:r>
              <a:rPr lang="en-GB" dirty="0"/>
              <a:t>about  students support needs, </a:t>
            </a:r>
            <a:r>
              <a:rPr lang="en-GB" b="1" dirty="0">
                <a:solidFill>
                  <a:schemeClr val="accent1"/>
                </a:solidFill>
              </a:rPr>
              <a:t>reasonable adjustments </a:t>
            </a:r>
            <a:r>
              <a:rPr lang="en-GB" dirty="0"/>
              <a:t>and the </a:t>
            </a:r>
            <a:r>
              <a:rPr lang="en-GB" b="1" dirty="0">
                <a:solidFill>
                  <a:schemeClr val="accent1"/>
                </a:solidFill>
              </a:rPr>
              <a:t>Review Panel </a:t>
            </a:r>
            <a:r>
              <a:rPr lang="en-GB" dirty="0"/>
              <a:t>(RARP).</a:t>
            </a:r>
          </a:p>
          <a:p>
            <a:pPr>
              <a:buFont typeface="Wingdings" panose="05000000000000000000" pitchFamily="2" charset="2"/>
              <a:buChar char="ü"/>
            </a:pPr>
            <a:r>
              <a:rPr lang="en-GB" dirty="0"/>
              <a:t>Consistent &amp; effective </a:t>
            </a:r>
            <a:r>
              <a:rPr lang="en-GB" b="1" dirty="0">
                <a:solidFill>
                  <a:schemeClr val="accent1"/>
                </a:solidFill>
              </a:rPr>
              <a:t>personal tutoring</a:t>
            </a:r>
          </a:p>
          <a:p>
            <a:pPr>
              <a:buFont typeface="Wingdings" panose="05000000000000000000" pitchFamily="2" charset="2"/>
              <a:buChar char="ü"/>
            </a:pPr>
            <a:r>
              <a:rPr lang="en-GB" dirty="0"/>
              <a:t>Effective</a:t>
            </a:r>
            <a:r>
              <a:rPr lang="en-GB" dirty="0">
                <a:solidFill>
                  <a:schemeClr val="accent1"/>
                </a:solidFill>
              </a:rPr>
              <a:t> </a:t>
            </a:r>
            <a:r>
              <a:rPr lang="en-GB" b="1" dirty="0">
                <a:solidFill>
                  <a:schemeClr val="accent1"/>
                </a:solidFill>
              </a:rPr>
              <a:t>teaching</a:t>
            </a:r>
            <a:r>
              <a:rPr lang="en-GB" dirty="0">
                <a:solidFill>
                  <a:schemeClr val="accent1"/>
                </a:solidFill>
              </a:rPr>
              <a:t> </a:t>
            </a:r>
            <a:r>
              <a:rPr lang="en-GB" dirty="0"/>
              <a:t>and </a:t>
            </a:r>
            <a:r>
              <a:rPr lang="en-GB" b="1" dirty="0">
                <a:solidFill>
                  <a:schemeClr val="accent1"/>
                </a:solidFill>
              </a:rPr>
              <a:t>post session support</a:t>
            </a:r>
          </a:p>
          <a:p>
            <a:pPr>
              <a:buFont typeface="Wingdings" panose="05000000000000000000" pitchFamily="2" charset="2"/>
              <a:buChar char="ü"/>
            </a:pPr>
            <a:r>
              <a:rPr lang="en-GB" dirty="0"/>
              <a:t>Inclusive </a:t>
            </a:r>
            <a:r>
              <a:rPr lang="en-GB" b="1" dirty="0">
                <a:solidFill>
                  <a:schemeClr val="accent1"/>
                </a:solidFill>
              </a:rPr>
              <a:t>assessment </a:t>
            </a:r>
            <a:r>
              <a:rPr lang="en-GB" dirty="0"/>
              <a:t>&amp; </a:t>
            </a:r>
            <a:r>
              <a:rPr lang="en-GB" b="1" dirty="0">
                <a:solidFill>
                  <a:schemeClr val="accent1"/>
                </a:solidFill>
              </a:rPr>
              <a:t>feedback </a:t>
            </a:r>
          </a:p>
          <a:p>
            <a:pPr>
              <a:buFont typeface="Wingdings" panose="05000000000000000000" pitchFamily="2" charset="2"/>
              <a:buChar char="ü"/>
            </a:pPr>
            <a:r>
              <a:rPr lang="en-GB" b="1" dirty="0">
                <a:solidFill>
                  <a:schemeClr val="accent1"/>
                </a:solidFill>
              </a:rPr>
              <a:t>Field trips/off campus activities</a:t>
            </a:r>
            <a:r>
              <a:rPr lang="en-GB" dirty="0">
                <a:solidFill>
                  <a:schemeClr val="accent1"/>
                </a:solidFill>
              </a:rPr>
              <a:t>, </a:t>
            </a:r>
            <a:r>
              <a:rPr lang="en-GB" b="1" dirty="0">
                <a:solidFill>
                  <a:schemeClr val="accent1"/>
                </a:solidFill>
              </a:rPr>
              <a:t>laboratory </a:t>
            </a:r>
            <a:r>
              <a:rPr lang="en-GB" dirty="0">
                <a:solidFill>
                  <a:schemeClr val="accent1"/>
                </a:solidFill>
              </a:rPr>
              <a:t> </a:t>
            </a:r>
            <a:r>
              <a:rPr lang="en-GB" dirty="0"/>
              <a:t>and </a:t>
            </a:r>
            <a:r>
              <a:rPr lang="en-GB" b="1" dirty="0">
                <a:solidFill>
                  <a:schemeClr val="accent1"/>
                </a:solidFill>
              </a:rPr>
              <a:t>practical</a:t>
            </a:r>
            <a:r>
              <a:rPr lang="en-GB" dirty="0"/>
              <a:t> work</a:t>
            </a:r>
          </a:p>
          <a:p>
            <a:pPr>
              <a:buFont typeface="Wingdings" panose="05000000000000000000" pitchFamily="2" charset="2"/>
              <a:buChar char="ü"/>
            </a:pPr>
            <a:r>
              <a:rPr lang="en-GB" dirty="0"/>
              <a:t>Locating and supporting </a:t>
            </a:r>
            <a:r>
              <a:rPr lang="en-GB" b="1" dirty="0">
                <a:solidFill>
                  <a:schemeClr val="accent1"/>
                </a:solidFill>
              </a:rPr>
              <a:t>placements</a:t>
            </a:r>
            <a:r>
              <a:rPr lang="en-GB" dirty="0">
                <a:solidFill>
                  <a:schemeClr val="accent1"/>
                </a:solidFill>
              </a:rPr>
              <a:t> </a:t>
            </a:r>
          </a:p>
          <a:p>
            <a:pPr>
              <a:buFont typeface="Wingdings" panose="05000000000000000000" pitchFamily="2" charset="2"/>
              <a:buChar char="ü"/>
            </a:pPr>
            <a:r>
              <a:rPr lang="en-GB" b="1" dirty="0">
                <a:solidFill>
                  <a:schemeClr val="accent1"/>
                </a:solidFill>
              </a:rPr>
              <a:t>Employment</a:t>
            </a:r>
            <a:r>
              <a:rPr lang="en-GB" dirty="0">
                <a:solidFill>
                  <a:schemeClr val="accent1"/>
                </a:solidFill>
              </a:rPr>
              <a:t> </a:t>
            </a:r>
            <a:r>
              <a:rPr lang="en-GB" dirty="0"/>
              <a:t>and advice about </a:t>
            </a:r>
            <a:r>
              <a:rPr lang="en-GB" b="1" dirty="0">
                <a:solidFill>
                  <a:schemeClr val="accent1"/>
                </a:solidFill>
              </a:rPr>
              <a:t>further study</a:t>
            </a:r>
          </a:p>
        </p:txBody>
      </p:sp>
      <p:pic>
        <p:nvPicPr>
          <p:cNvPr id="2050" name="Picture 2" descr="https://media.licdn.com/mpr/mpr/p/5/000/2ce/112/1f76f7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8120" y="247261"/>
            <a:ext cx="2063364"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0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507288" cy="1143000"/>
          </a:xfrm>
        </p:spPr>
        <p:txBody>
          <a:bodyPr>
            <a:noAutofit/>
          </a:bodyPr>
          <a:lstStyle/>
          <a:p>
            <a:pPr algn="l"/>
            <a:r>
              <a:rPr lang="en-GB" sz="3600" b="1" dirty="0">
                <a:solidFill>
                  <a:schemeClr val="accent1"/>
                </a:solidFill>
                <a:cs typeface="Arial" panose="020B0604020202020204" pitchFamily="34" charset="0"/>
              </a:rPr>
              <a:t>Reasonable Adjustment Review Panel</a:t>
            </a:r>
          </a:p>
        </p:txBody>
      </p:sp>
      <p:sp>
        <p:nvSpPr>
          <p:cNvPr id="3" name="Content Placeholder 2"/>
          <p:cNvSpPr>
            <a:spLocks noGrp="1"/>
          </p:cNvSpPr>
          <p:nvPr>
            <p:ph idx="1"/>
          </p:nvPr>
        </p:nvSpPr>
        <p:spPr>
          <a:xfrm>
            <a:off x="179512" y="1124744"/>
            <a:ext cx="8630662" cy="5256584"/>
          </a:xfrm>
        </p:spPr>
        <p:txBody>
          <a:bodyPr>
            <a:normAutofit/>
          </a:bodyPr>
          <a:lstStyle/>
          <a:p>
            <a:r>
              <a:rPr lang="en-GB" sz="2800" dirty="0">
                <a:ea typeface="SimHei"/>
                <a:cs typeface="Arial" panose="020B0604020202020204" pitchFamily="34" charset="0"/>
              </a:rPr>
              <a:t>The </a:t>
            </a:r>
            <a:r>
              <a:rPr lang="en-GB" sz="2800" b="1" dirty="0">
                <a:ea typeface="SimHei"/>
                <a:cs typeface="Arial" panose="020B0604020202020204" pitchFamily="34" charset="0"/>
              </a:rPr>
              <a:t>purpose</a:t>
            </a:r>
            <a:r>
              <a:rPr lang="en-GB" sz="2800" dirty="0">
                <a:ea typeface="SimHei"/>
                <a:cs typeface="Arial" panose="020B0604020202020204" pitchFamily="34" charset="0"/>
              </a:rPr>
              <a:t> of the panel is to ensure </a:t>
            </a:r>
            <a:r>
              <a:rPr lang="en-GB" sz="2800" b="1" dirty="0">
                <a:ea typeface="SimHei"/>
                <a:cs typeface="Arial" panose="020B0604020202020204" pitchFamily="34" charset="0"/>
              </a:rPr>
              <a:t>equitable, academically sound and financially viable judgements </a:t>
            </a:r>
            <a:r>
              <a:rPr lang="en-GB" sz="2800" dirty="0">
                <a:ea typeface="SimHei"/>
                <a:cs typeface="Arial" panose="020B0604020202020204" pitchFamily="34" charset="0"/>
              </a:rPr>
              <a:t>are made about the</a:t>
            </a:r>
            <a:r>
              <a:rPr lang="en-GB" sz="2800" b="1" dirty="0">
                <a:ea typeface="SimHei"/>
                <a:cs typeface="Arial" panose="020B0604020202020204" pitchFamily="34" charset="0"/>
              </a:rPr>
              <a:t> levels of additional support funding to be provided for students with disabilities</a:t>
            </a:r>
            <a:r>
              <a:rPr lang="en-GB" sz="2800" dirty="0">
                <a:ea typeface="SimHei"/>
                <a:cs typeface="Arial" panose="020B0604020202020204" pitchFamily="34" charset="0"/>
              </a:rPr>
              <a:t>.</a:t>
            </a:r>
          </a:p>
          <a:p>
            <a:r>
              <a:rPr lang="en-GB" sz="2800" dirty="0">
                <a:ea typeface="SimHei"/>
                <a:cs typeface="Arial" panose="020B0604020202020204" pitchFamily="34" charset="0"/>
              </a:rPr>
              <a:t>The panel will consider and make recommendations on cases where levels of support recommended by a needs assessment would either not be covered by, or would cost more than funding provided by the Disabled Students Allowance ('over and above'), </a:t>
            </a:r>
            <a:r>
              <a:rPr lang="en-GB" sz="2800" b="1" dirty="0">
                <a:ea typeface="SimHei"/>
                <a:cs typeface="Arial" panose="020B0604020202020204" pitchFamily="34" charset="0"/>
              </a:rPr>
              <a:t>or </a:t>
            </a:r>
            <a:r>
              <a:rPr lang="en-GB" sz="2800" dirty="0">
                <a:ea typeface="SimHei"/>
                <a:cs typeface="Arial" panose="020B0604020202020204" pitchFamily="34" charset="0"/>
              </a:rPr>
              <a:t>may be </a:t>
            </a:r>
            <a:r>
              <a:rPr lang="en-GB" sz="2800" b="1" dirty="0">
                <a:ea typeface="SimHei"/>
                <a:cs typeface="Arial" panose="020B0604020202020204" pitchFamily="34" charset="0"/>
              </a:rPr>
              <a:t>above a level that the University may regard as reasonable</a:t>
            </a:r>
            <a:r>
              <a:rPr lang="en-GB" sz="2800" dirty="0">
                <a:ea typeface="SimHei"/>
                <a:cs typeface="Arial" panose="020B0604020202020204" pitchFamily="34" charset="0"/>
              </a:rPr>
              <a:t>. </a:t>
            </a:r>
            <a:endParaRPr lang="en-GB" sz="2800" dirty="0">
              <a:cs typeface="Arial" panose="020B0604020202020204" pitchFamily="34" charset="0"/>
            </a:endParaRPr>
          </a:p>
          <a:p>
            <a:endParaRPr lang="en-GB" sz="2800" dirty="0">
              <a:cs typeface="Arial" panose="020B0604020202020204" pitchFamily="34" charset="0"/>
            </a:endParaRPr>
          </a:p>
          <a:p>
            <a:pPr marL="0" indent="0">
              <a:buNone/>
            </a:pPr>
            <a:endParaRPr lang="en-GB" sz="2800" dirty="0">
              <a:cs typeface="Arial" panose="020B0604020202020204" pitchFamily="34" charset="0"/>
              <a:hlinkClick r:id="rId3"/>
            </a:endParaRPr>
          </a:p>
          <a:p>
            <a:pPr marL="0" indent="0">
              <a:buNone/>
            </a:pPr>
            <a:endParaRPr lang="en-GB" sz="2800" dirty="0">
              <a:cs typeface="Arial" panose="020B0604020202020204" pitchFamily="34" charset="0"/>
              <a:hlinkClick r:id="rId3"/>
            </a:endParaRPr>
          </a:p>
          <a:p>
            <a:pPr marL="0" indent="0">
              <a:buNone/>
            </a:pPr>
            <a:endParaRPr lang="en-GB" sz="2800" dirty="0">
              <a:cs typeface="Arial" panose="020B0604020202020204" pitchFamily="34" charset="0"/>
              <a:hlinkClick r:id="rId3"/>
            </a:endParaRPr>
          </a:p>
          <a:p>
            <a:pPr marL="0" indent="0">
              <a:buNone/>
            </a:pPr>
            <a:endParaRPr lang="en-GB" sz="2800" dirty="0">
              <a:cs typeface="Arial" panose="020B0604020202020204" pitchFamily="34" charset="0"/>
              <a:hlinkClick r:id="rId3"/>
            </a:endParaRPr>
          </a:p>
          <a:p>
            <a:pPr marL="0" indent="0">
              <a:buNone/>
            </a:pPr>
            <a:endParaRPr lang="en-GB" sz="2800" dirty="0">
              <a:cs typeface="Arial" panose="020B0604020202020204" pitchFamily="34" charset="0"/>
              <a:hlinkClick r:id="rId3"/>
            </a:endParaRPr>
          </a:p>
          <a:p>
            <a:pPr marL="0" indent="0">
              <a:buNone/>
            </a:pPr>
            <a:endParaRPr lang="en-GB" sz="2800" dirty="0">
              <a:cs typeface="Arial" panose="020B0604020202020204" pitchFamily="34" charset="0"/>
              <a:hlinkClick r:id="rId3"/>
            </a:endParaRPr>
          </a:p>
          <a:p>
            <a:pPr marL="0" indent="0">
              <a:buNone/>
            </a:pPr>
            <a:endParaRPr lang="en-GB" sz="2800" dirty="0">
              <a:cs typeface="Arial" panose="020B0604020202020204" pitchFamily="34" charset="0"/>
              <a:hlinkClick r:id="rId3"/>
            </a:endParaRPr>
          </a:p>
          <a:p>
            <a:pPr marL="0" indent="0">
              <a:buNone/>
            </a:pPr>
            <a:endParaRPr lang="en-GB" sz="2800" dirty="0">
              <a:cs typeface="Arial" panose="020B0604020202020204" pitchFamily="34" charset="0"/>
            </a:endParaRPr>
          </a:p>
        </p:txBody>
      </p:sp>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12360" y="5644254"/>
            <a:ext cx="1314633" cy="1140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23528" y="6508233"/>
            <a:ext cx="8486646"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hlinkClick r:id="rId3"/>
              </a:rPr>
              <a:t>https://www.plymouth.ac.uk/uploads/production/document/path/6/6586/RARP__terms_of_reference.docx</a:t>
            </a:r>
            <a:endParaRPr lang="en-GB" sz="12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8C8317D6-6487-4943-9EE3-C45D635A9AF3}" type="slidenum">
              <a:rPr lang="en-GB" smtClean="0"/>
              <a:pPr/>
              <a:t>6</a:t>
            </a:fld>
            <a:endParaRPr lang="en-GB" dirty="0"/>
          </a:p>
        </p:txBody>
      </p:sp>
      <p:pic>
        <p:nvPicPr>
          <p:cNvPr id="7" name="Picture 2" descr="H:\Logos\T&amp;LD\T&amp;L-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48345" y="0"/>
            <a:ext cx="1395655" cy="1013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910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579296" cy="1143000"/>
          </a:xfrm>
        </p:spPr>
        <p:txBody>
          <a:bodyPr>
            <a:normAutofit/>
          </a:bodyPr>
          <a:lstStyle/>
          <a:p>
            <a:pPr algn="l"/>
            <a:r>
              <a:rPr lang="en-GB" sz="4000" b="1" dirty="0">
                <a:solidFill>
                  <a:schemeClr val="accent1"/>
                </a:solidFill>
              </a:rPr>
              <a:t>Working Group@ Plymouth : 2016 </a:t>
            </a:r>
          </a:p>
        </p:txBody>
      </p:sp>
      <p:sp>
        <p:nvSpPr>
          <p:cNvPr id="3" name="Content Placeholder 2"/>
          <p:cNvSpPr>
            <a:spLocks noGrp="1"/>
          </p:cNvSpPr>
          <p:nvPr>
            <p:ph idx="1"/>
          </p:nvPr>
        </p:nvSpPr>
        <p:spPr/>
        <p:txBody>
          <a:bodyPr/>
          <a:lstStyle/>
          <a:p>
            <a:r>
              <a:rPr lang="en-GB" dirty="0"/>
              <a:t>Academics staff from School of Geography, Earth and Environmental Sciences.(</a:t>
            </a:r>
            <a:r>
              <a:rPr lang="en-GB" dirty="0" err="1"/>
              <a:t>SoGEES</a:t>
            </a:r>
            <a:r>
              <a:rPr lang="en-GB" dirty="0"/>
              <a:t>) </a:t>
            </a:r>
          </a:p>
          <a:p>
            <a:r>
              <a:rPr lang="en-GB" dirty="0"/>
              <a:t>School administrative staff </a:t>
            </a:r>
          </a:p>
          <a:p>
            <a:r>
              <a:rPr lang="en-GB" dirty="0"/>
              <a:t>Team Lead – Disability Assist </a:t>
            </a:r>
          </a:p>
          <a:p>
            <a:r>
              <a:rPr lang="en-GB" dirty="0"/>
              <a:t>Non- medical helpers </a:t>
            </a:r>
          </a:p>
          <a:p>
            <a:r>
              <a:rPr lang="en-GB" dirty="0"/>
              <a:t> Students </a:t>
            </a:r>
          </a:p>
          <a:p>
            <a:r>
              <a:rPr lang="en-GB" dirty="0"/>
              <a:t>Health &amp; Safety Officer </a:t>
            </a:r>
          </a:p>
        </p:txBody>
      </p:sp>
      <p:sp>
        <p:nvSpPr>
          <p:cNvPr id="4" name="Slide Number Placeholder 3"/>
          <p:cNvSpPr>
            <a:spLocks noGrp="1"/>
          </p:cNvSpPr>
          <p:nvPr>
            <p:ph type="sldNum" sz="quarter" idx="12"/>
          </p:nvPr>
        </p:nvSpPr>
        <p:spPr/>
        <p:txBody>
          <a:bodyPr/>
          <a:lstStyle/>
          <a:p>
            <a:fld id="{8C8317D6-6487-4943-9EE3-C45D635A9AF3}" type="slidenum">
              <a:rPr lang="en-GB" smtClean="0"/>
              <a:pPr/>
              <a:t>7</a:t>
            </a:fld>
            <a:endParaRPr lang="en-GB"/>
          </a:p>
        </p:txBody>
      </p:sp>
      <p:pic>
        <p:nvPicPr>
          <p:cNvPr id="5" name="Picture 2" descr="H:\Logos\T&amp;LD\T&amp;L-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8345" y="188640"/>
            <a:ext cx="1395655" cy="101334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4509120"/>
            <a:ext cx="2232248"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0838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chemeClr val="accent1"/>
                </a:solidFill>
              </a:rPr>
              <a:t>Working Group: Outcomes </a:t>
            </a:r>
          </a:p>
        </p:txBody>
      </p:sp>
      <p:sp>
        <p:nvSpPr>
          <p:cNvPr id="3" name="Content Placeholder 2"/>
          <p:cNvSpPr>
            <a:spLocks noGrp="1"/>
          </p:cNvSpPr>
          <p:nvPr>
            <p:ph idx="1"/>
          </p:nvPr>
        </p:nvSpPr>
        <p:spPr/>
        <p:txBody>
          <a:bodyPr/>
          <a:lstStyle/>
          <a:p>
            <a:r>
              <a:rPr lang="en-GB" dirty="0"/>
              <a:t>Guidance/ template for Schools: Changes to the DSA what you need to know.</a:t>
            </a:r>
          </a:p>
          <a:p>
            <a:r>
              <a:rPr lang="en-GB" dirty="0"/>
              <a:t>Off campus activities procedure</a:t>
            </a:r>
          </a:p>
          <a:p>
            <a:r>
              <a:rPr lang="en-GB" dirty="0"/>
              <a:t>Guidance for staff working with students with specific conditions on field trips</a:t>
            </a:r>
          </a:p>
          <a:p>
            <a:r>
              <a:rPr lang="en-GB" dirty="0" err="1"/>
              <a:t>SoGEES</a:t>
            </a:r>
            <a:r>
              <a:rPr lang="en-GB" dirty="0"/>
              <a:t>  requires MHFA on each  field trip</a:t>
            </a:r>
          </a:p>
        </p:txBody>
      </p:sp>
      <p:sp>
        <p:nvSpPr>
          <p:cNvPr id="4" name="Slide Number Placeholder 3"/>
          <p:cNvSpPr>
            <a:spLocks noGrp="1"/>
          </p:cNvSpPr>
          <p:nvPr>
            <p:ph type="sldNum" sz="quarter" idx="12"/>
          </p:nvPr>
        </p:nvSpPr>
        <p:spPr/>
        <p:txBody>
          <a:bodyPr/>
          <a:lstStyle/>
          <a:p>
            <a:fld id="{8C8317D6-6487-4943-9EE3-C45D635A9AF3}" type="slidenum">
              <a:rPr lang="en-GB" smtClean="0"/>
              <a:pPr/>
              <a:t>8</a:t>
            </a:fld>
            <a:endParaRPr lang="en-GB"/>
          </a:p>
        </p:txBody>
      </p:sp>
      <p:pic>
        <p:nvPicPr>
          <p:cNvPr id="1026" name="Picture 2" descr="C:\Users\jcollings\AppData\Local\Microsoft\Windows\Temporary Internet Files\Content.IE5\7ZN4PMFP\4929258391_f680a3f88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7236296" y="5373216"/>
            <a:ext cx="1656184" cy="13613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79512" y="5733256"/>
            <a:ext cx="6480720" cy="738664"/>
          </a:xfrm>
          <a:prstGeom prst="rect">
            <a:avLst/>
          </a:prstGeom>
          <a:noFill/>
        </p:spPr>
        <p:txBody>
          <a:bodyPr wrap="square" rtlCol="0">
            <a:spAutoFit/>
          </a:bodyPr>
          <a:lstStyle/>
          <a:p>
            <a:r>
              <a:rPr lang="en-GB" sz="1200" dirty="0">
                <a:hlinkClick r:id="rId3"/>
              </a:rPr>
              <a:t>https://www.plymouth.ac.uk/student-life/services/learning-gateway/disability-and-dyslexia/field-trips-and-off-campus-learning-activities</a:t>
            </a:r>
            <a:endParaRPr lang="en-GB" sz="1200" dirty="0"/>
          </a:p>
          <a:p>
            <a:endParaRPr lang="en-GB" dirty="0"/>
          </a:p>
        </p:txBody>
      </p:sp>
    </p:spTree>
    <p:extLst>
      <p:ext uri="{BB962C8B-B14F-4D97-AF65-F5344CB8AC3E}">
        <p14:creationId xmlns:p14="http://schemas.microsoft.com/office/powerpoint/2010/main" val="4009666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7424"/>
            <a:ext cx="8229600" cy="1143000"/>
          </a:xfrm>
        </p:spPr>
        <p:txBody>
          <a:bodyPr>
            <a:normAutofit fontScale="90000"/>
          </a:bodyPr>
          <a:lstStyle/>
          <a:p>
            <a:pPr algn="l"/>
            <a:br>
              <a:rPr lang="en-GB" sz="3600" b="1" dirty="0">
                <a:solidFill>
                  <a:schemeClr val="accent1"/>
                </a:solidFill>
              </a:rPr>
            </a:br>
            <a:r>
              <a:rPr lang="en-GB" sz="3600" b="1" dirty="0">
                <a:solidFill>
                  <a:schemeClr val="accent1"/>
                </a:solidFill>
              </a:rPr>
              <a:t>Off campus activities –  </a:t>
            </a:r>
            <a:r>
              <a:rPr lang="en-GB" sz="3600" b="1" dirty="0" err="1">
                <a:solidFill>
                  <a:schemeClr val="accent1"/>
                </a:solidFill>
              </a:rPr>
              <a:t>UoP</a:t>
            </a:r>
            <a:r>
              <a:rPr lang="en-GB" sz="3600" b="1" dirty="0">
                <a:solidFill>
                  <a:schemeClr val="accent1"/>
                </a:solidFill>
              </a:rPr>
              <a:t> procedure</a:t>
            </a:r>
          </a:p>
        </p:txBody>
      </p:sp>
      <p:sp>
        <p:nvSpPr>
          <p:cNvPr id="3" name="Content Placeholder 2"/>
          <p:cNvSpPr>
            <a:spLocks noGrp="1"/>
          </p:cNvSpPr>
          <p:nvPr>
            <p:ph idx="1"/>
          </p:nvPr>
        </p:nvSpPr>
        <p:spPr>
          <a:xfrm>
            <a:off x="179512" y="620688"/>
            <a:ext cx="8964488" cy="5904656"/>
          </a:xfrm>
        </p:spPr>
        <p:txBody>
          <a:bodyPr>
            <a:noAutofit/>
          </a:bodyPr>
          <a:lstStyle/>
          <a:p>
            <a:pPr lvl="0">
              <a:buFont typeface="+mj-lt"/>
              <a:buAutoNum type="arabicPeriod"/>
            </a:pPr>
            <a:r>
              <a:rPr lang="en-GB" sz="2400" b="1" dirty="0"/>
              <a:t>Identify </a:t>
            </a:r>
            <a:r>
              <a:rPr lang="en-GB" sz="2400" dirty="0"/>
              <a:t>students with disclosed disabilities and identify any reasonable adjustments.</a:t>
            </a:r>
          </a:p>
          <a:p>
            <a:pPr>
              <a:buFont typeface="+mj-lt"/>
              <a:buAutoNum type="arabicPeriod"/>
            </a:pPr>
            <a:r>
              <a:rPr lang="en-GB" sz="2400" dirty="0"/>
              <a:t>Staff know how to access a student’s </a:t>
            </a:r>
            <a:r>
              <a:rPr lang="en-GB" sz="2400" b="1" dirty="0"/>
              <a:t>Student Support Document </a:t>
            </a:r>
            <a:r>
              <a:rPr lang="en-GB" sz="2400" dirty="0"/>
              <a:t>and are familiar with the advice this contains. </a:t>
            </a:r>
          </a:p>
          <a:p>
            <a:pPr lvl="0">
              <a:buFont typeface="+mj-lt"/>
              <a:buAutoNum type="arabicPeriod"/>
            </a:pPr>
            <a:r>
              <a:rPr lang="en-GB" sz="2400" dirty="0"/>
              <a:t>Ensure  all students complete  </a:t>
            </a:r>
            <a:r>
              <a:rPr lang="en-GB" sz="2400" b="1" dirty="0"/>
              <a:t>on-line medical questionnaire</a:t>
            </a:r>
            <a:r>
              <a:rPr lang="en-GB" sz="2400" dirty="0"/>
              <a:t>.</a:t>
            </a:r>
          </a:p>
          <a:p>
            <a:pPr lvl="0">
              <a:buFont typeface="+mj-lt"/>
              <a:buAutoNum type="arabicPeriod"/>
            </a:pPr>
            <a:r>
              <a:rPr lang="en-GB" sz="2400" dirty="0"/>
              <a:t>The trip leader, module lead or personal tutor </a:t>
            </a:r>
            <a:r>
              <a:rPr lang="en-GB" sz="2400" b="1" dirty="0"/>
              <a:t>must meet</a:t>
            </a:r>
            <a:r>
              <a:rPr lang="en-GB" sz="2400" dirty="0"/>
              <a:t> with students with a disability prior to the activity to </a:t>
            </a:r>
            <a:r>
              <a:rPr lang="en-GB" sz="2400" b="1" dirty="0"/>
              <a:t>discuss their additional support or requirements.</a:t>
            </a:r>
          </a:p>
          <a:p>
            <a:pPr lvl="0">
              <a:buFont typeface="+mj-lt"/>
              <a:buAutoNum type="arabicPeriod"/>
            </a:pPr>
            <a:r>
              <a:rPr lang="en-GB" sz="2400" dirty="0"/>
              <a:t>Seek guidance from DAS if necessary; in particular with regard to </a:t>
            </a:r>
            <a:r>
              <a:rPr lang="en-GB" sz="2400" b="1" dirty="0"/>
              <a:t>role and boundaries </a:t>
            </a:r>
            <a:r>
              <a:rPr lang="en-GB" sz="2400" dirty="0"/>
              <a:t>of any non-medical helper required.(Apply to the RARP for funding if necessary ) </a:t>
            </a:r>
          </a:p>
          <a:p>
            <a:pPr lvl="0">
              <a:buFont typeface="+mj-lt"/>
              <a:buAutoNum type="arabicPeriod"/>
            </a:pPr>
            <a:r>
              <a:rPr lang="en-GB" sz="2400" dirty="0"/>
              <a:t>Give appropriate consideration to the provision of </a:t>
            </a:r>
            <a:r>
              <a:rPr lang="en-GB" sz="2400" b="1" dirty="0"/>
              <a:t>alternative, equivalent learning experience</a:t>
            </a:r>
            <a:r>
              <a:rPr lang="en-GB" sz="2400" dirty="0"/>
              <a:t>s for students who can’t participate.</a:t>
            </a:r>
          </a:p>
          <a:p>
            <a:pPr lvl="0">
              <a:buFont typeface="+mj-lt"/>
              <a:buAutoNum type="arabicPeriod"/>
            </a:pPr>
            <a:r>
              <a:rPr lang="en-GB" sz="2400" dirty="0"/>
              <a:t>Ensure sufficient </a:t>
            </a:r>
            <a:r>
              <a:rPr lang="en-GB" sz="2400" b="1" dirty="0"/>
              <a:t>First Aiders</a:t>
            </a:r>
            <a:r>
              <a:rPr lang="en-GB" sz="2400" dirty="0"/>
              <a:t>. A </a:t>
            </a:r>
            <a:r>
              <a:rPr lang="en-GB" sz="2400" b="1" dirty="0"/>
              <a:t>Mental Health First Aider </a:t>
            </a:r>
            <a:r>
              <a:rPr lang="en-GB" sz="2400" dirty="0"/>
              <a:t>might be  necessary  after completion of a risk assessment. </a:t>
            </a:r>
          </a:p>
          <a:p>
            <a:pPr lvl="0">
              <a:buNone/>
            </a:pPr>
            <a:endParaRPr lang="en-GB" sz="2400" dirty="0"/>
          </a:p>
          <a:p>
            <a:pPr>
              <a:buNone/>
            </a:pPr>
            <a:endParaRPr lang="en-GB" sz="2000" dirty="0"/>
          </a:p>
        </p:txBody>
      </p:sp>
      <p:sp>
        <p:nvSpPr>
          <p:cNvPr id="4" name="Slide Number Placeholder 3"/>
          <p:cNvSpPr>
            <a:spLocks noGrp="1"/>
          </p:cNvSpPr>
          <p:nvPr>
            <p:ph type="sldNum" sz="quarter" idx="12"/>
          </p:nvPr>
        </p:nvSpPr>
        <p:spPr/>
        <p:txBody>
          <a:bodyPr/>
          <a:lstStyle/>
          <a:p>
            <a:fld id="{8C8317D6-6487-4943-9EE3-C45D635A9AF3}" type="slidenum">
              <a:rPr lang="en-GB" smtClean="0"/>
              <a:pPr/>
              <a:t>9</a:t>
            </a:fld>
            <a:endParaRPr lang="en-GB" dirty="0"/>
          </a:p>
        </p:txBody>
      </p:sp>
    </p:spTree>
    <p:extLst>
      <p:ext uri="{BB962C8B-B14F-4D97-AF65-F5344CB8AC3E}">
        <p14:creationId xmlns:p14="http://schemas.microsoft.com/office/powerpoint/2010/main" val="200605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507288" cy="1143000"/>
          </a:xfrm>
        </p:spPr>
        <p:txBody>
          <a:bodyPr/>
          <a:lstStyle/>
          <a:p>
            <a:pPr algn="l"/>
            <a:r>
              <a:rPr lang="en-GB" b="1" dirty="0">
                <a:solidFill>
                  <a:schemeClr val="accent1"/>
                </a:solidFill>
              </a:rPr>
              <a:t>Mental Health First Aid Training </a:t>
            </a:r>
          </a:p>
        </p:txBody>
      </p:sp>
      <p:sp>
        <p:nvSpPr>
          <p:cNvPr id="3" name="Content Placeholder 2"/>
          <p:cNvSpPr>
            <a:spLocks noGrp="1"/>
          </p:cNvSpPr>
          <p:nvPr>
            <p:ph idx="1"/>
          </p:nvPr>
        </p:nvSpPr>
        <p:spPr>
          <a:xfrm>
            <a:off x="251520" y="1412776"/>
            <a:ext cx="8229600" cy="4525963"/>
          </a:xfrm>
        </p:spPr>
        <p:txBody>
          <a:bodyPr/>
          <a:lstStyle/>
          <a:p>
            <a:r>
              <a:rPr lang="en-GB" dirty="0"/>
              <a:t>4 Mental Health First Aid trainers (MHFA England ) </a:t>
            </a:r>
          </a:p>
          <a:p>
            <a:r>
              <a:rPr lang="en-GB" dirty="0" err="1"/>
              <a:t>SoGEES</a:t>
            </a:r>
            <a:r>
              <a:rPr lang="en-GB" dirty="0"/>
              <a:t> require all field trips to have a MHFA   (2 day course) .</a:t>
            </a:r>
          </a:p>
          <a:p>
            <a:r>
              <a:rPr lang="en-GB" dirty="0"/>
              <a:t>University of Plymouth guidance states MHFA on field trips is subject to risk assessment </a:t>
            </a:r>
          </a:p>
          <a:p>
            <a:r>
              <a:rPr lang="en-GB" dirty="0"/>
              <a:t>Mental Health Awareness [</a:t>
            </a:r>
            <a:r>
              <a:rPr lang="en-GB" dirty="0" err="1"/>
              <a:t>Lite</a:t>
            </a:r>
            <a:r>
              <a:rPr lang="en-GB" dirty="0"/>
              <a:t>] training is being rolled out across the university (</a:t>
            </a:r>
            <a:r>
              <a:rPr lang="en-GB" dirty="0">
                <a:latin typeface="Calibri"/>
              </a:rPr>
              <a:t>½ day) </a:t>
            </a:r>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fld id="{8C8317D6-6487-4943-9EE3-C45D635A9AF3}" type="slidenum">
              <a:rPr lang="en-GB" smtClean="0"/>
              <a:pPr/>
              <a:t>10</a:t>
            </a:fld>
            <a:endParaRPr lang="en-GB"/>
          </a:p>
        </p:txBody>
      </p:sp>
      <p:pic>
        <p:nvPicPr>
          <p:cNvPr id="2050" name="Picture 2" descr="Image result for Mental health First Aid training Engla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184" y="5661248"/>
            <a:ext cx="2808312" cy="1020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732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507288" cy="1143000"/>
          </a:xfrm>
        </p:spPr>
        <p:txBody>
          <a:bodyPr>
            <a:normAutofit fontScale="90000"/>
          </a:bodyPr>
          <a:lstStyle/>
          <a:p>
            <a:pPr algn="l"/>
            <a:r>
              <a:rPr lang="en-GB" sz="4000" b="1" dirty="0">
                <a:solidFill>
                  <a:srgbClr val="0070C0"/>
                </a:solidFill>
              </a:rPr>
              <a:t>Advise to staff –planning  </a:t>
            </a:r>
            <a:br>
              <a:rPr lang="en-GB" sz="4000" b="1" dirty="0">
                <a:solidFill>
                  <a:srgbClr val="0070C0"/>
                </a:solidFill>
              </a:rPr>
            </a:br>
            <a:endParaRPr lang="en-GB" sz="4000" b="1" dirty="0">
              <a:solidFill>
                <a:srgbClr val="0070C0"/>
              </a:solidFill>
            </a:endParaRPr>
          </a:p>
        </p:txBody>
      </p:sp>
      <p:sp>
        <p:nvSpPr>
          <p:cNvPr id="3" name="Content Placeholder 2"/>
          <p:cNvSpPr>
            <a:spLocks noGrp="1"/>
          </p:cNvSpPr>
          <p:nvPr>
            <p:ph idx="1"/>
          </p:nvPr>
        </p:nvSpPr>
        <p:spPr>
          <a:xfrm>
            <a:off x="251520" y="1052736"/>
            <a:ext cx="8424936" cy="4525963"/>
          </a:xfrm>
        </p:spPr>
        <p:txBody>
          <a:bodyPr>
            <a:normAutofit/>
          </a:bodyPr>
          <a:lstStyle/>
          <a:p>
            <a:r>
              <a:rPr lang="en-GB" dirty="0"/>
              <a:t>Consider use of more accessible locations.  </a:t>
            </a:r>
          </a:p>
          <a:p>
            <a:r>
              <a:rPr lang="en-GB" dirty="0"/>
              <a:t>Provide detailed information well in advance, using photos and videos to alleviate anxiety.      (accommodation, food, travel  etc. ) </a:t>
            </a:r>
          </a:p>
          <a:p>
            <a:r>
              <a:rPr lang="en-GB" dirty="0"/>
              <a:t>Consider what adaptive or alternative technology could be used.</a:t>
            </a:r>
          </a:p>
          <a:p>
            <a:r>
              <a:rPr lang="en-GB" dirty="0"/>
              <a:t>Encourage students to record outdoor sessions. </a:t>
            </a:r>
          </a:p>
        </p:txBody>
      </p:sp>
      <p:pic>
        <p:nvPicPr>
          <p:cNvPr id="4098" name="Picture 2" descr="Image result for field trips and disabled student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4913784"/>
            <a:ext cx="4407768" cy="194421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8C8317D6-6487-4943-9EE3-C45D635A9AF3}" type="slidenum">
              <a:rPr lang="en-GB" smtClean="0"/>
              <a:pPr/>
              <a:t>11</a:t>
            </a:fld>
            <a:endParaRPr lang="en-GB"/>
          </a:p>
        </p:txBody>
      </p:sp>
      <p:pic>
        <p:nvPicPr>
          <p:cNvPr id="7" name="Picture 2" descr="H:\Logos\T&amp;LD\T&amp;L-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8345" y="0"/>
            <a:ext cx="1395655" cy="1013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758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274638"/>
            <a:ext cx="8579296" cy="1143000"/>
          </a:xfrm>
        </p:spPr>
        <p:txBody>
          <a:bodyPr/>
          <a:lstStyle/>
          <a:p>
            <a:pPr algn="l"/>
            <a:r>
              <a:rPr lang="en-GB" b="1" dirty="0">
                <a:solidFill>
                  <a:schemeClr val="accent1"/>
                </a:solidFill>
              </a:rPr>
              <a:t>Case studies for discussion  </a:t>
            </a:r>
          </a:p>
        </p:txBody>
      </p:sp>
      <p:sp>
        <p:nvSpPr>
          <p:cNvPr id="4" name="Content Placeholder 3"/>
          <p:cNvSpPr>
            <a:spLocks noGrp="1"/>
          </p:cNvSpPr>
          <p:nvPr>
            <p:ph idx="1"/>
          </p:nvPr>
        </p:nvSpPr>
        <p:spPr>
          <a:xfrm>
            <a:off x="179512" y="1600200"/>
            <a:ext cx="8507288" cy="4781128"/>
          </a:xfrm>
        </p:spPr>
        <p:txBody>
          <a:bodyPr>
            <a:normAutofit/>
          </a:bodyPr>
          <a:lstStyle/>
          <a:p>
            <a:pPr marL="514350" indent="-514350">
              <a:buFont typeface="+mj-lt"/>
              <a:buAutoNum type="arabicPeriod"/>
            </a:pPr>
            <a:r>
              <a:rPr lang="en-GB" b="1" dirty="0">
                <a:solidFill>
                  <a:schemeClr val="accent1"/>
                </a:solidFill>
              </a:rPr>
              <a:t>Art &amp; Photography student: </a:t>
            </a:r>
            <a:r>
              <a:rPr lang="en-GB" dirty="0"/>
              <a:t>– Social Anxiety, Borderline personality disorder &amp; PTSD.</a:t>
            </a:r>
          </a:p>
          <a:p>
            <a:pPr marL="0" indent="0">
              <a:buNone/>
            </a:pPr>
            <a:r>
              <a:rPr lang="en-GB" dirty="0"/>
              <a:t>    Mandatory residential trip to London travelling      </a:t>
            </a:r>
          </a:p>
          <a:p>
            <a:pPr marL="0" indent="0">
              <a:buNone/>
            </a:pPr>
            <a:r>
              <a:rPr lang="en-GB" dirty="0"/>
              <a:t>     by train to visit galleries.  (DSA funded 2012) </a:t>
            </a:r>
          </a:p>
          <a:p>
            <a:pPr marL="0" indent="0">
              <a:buNone/>
            </a:pPr>
            <a:endParaRPr lang="en-GB" dirty="0"/>
          </a:p>
          <a:p>
            <a:pPr marL="0" indent="0">
              <a:buNone/>
            </a:pPr>
            <a:r>
              <a:rPr lang="en-GB" b="1" dirty="0">
                <a:solidFill>
                  <a:schemeClr val="accent1"/>
                </a:solidFill>
              </a:rPr>
              <a:t>2. Geology student: </a:t>
            </a:r>
            <a:r>
              <a:rPr lang="en-GB" dirty="0">
                <a:solidFill>
                  <a:schemeClr val="accent1"/>
                </a:solidFill>
              </a:rPr>
              <a:t>- </a:t>
            </a:r>
            <a:r>
              <a:rPr lang="en-GB" dirty="0"/>
              <a:t>ASD &amp; Social Anxiety.</a:t>
            </a:r>
          </a:p>
          <a:p>
            <a:pPr marL="0" indent="0">
              <a:buNone/>
            </a:pPr>
            <a:r>
              <a:rPr lang="en-GB" dirty="0"/>
              <a:t>    Mandatory field trip to Spain. </a:t>
            </a:r>
          </a:p>
          <a:p>
            <a:pPr marL="0" indent="0">
              <a:buNone/>
            </a:pPr>
            <a:r>
              <a:rPr lang="en-GB" dirty="0"/>
              <a:t>   (new student 2016) </a:t>
            </a:r>
          </a:p>
        </p:txBody>
      </p:sp>
      <p:sp>
        <p:nvSpPr>
          <p:cNvPr id="2" name="Slide Number Placeholder 1"/>
          <p:cNvSpPr>
            <a:spLocks noGrp="1"/>
          </p:cNvSpPr>
          <p:nvPr>
            <p:ph type="sldNum" sz="quarter" idx="12"/>
          </p:nvPr>
        </p:nvSpPr>
        <p:spPr/>
        <p:txBody>
          <a:bodyPr/>
          <a:lstStyle/>
          <a:p>
            <a:fld id="{8C8317D6-6487-4943-9EE3-C45D635A9AF3}" type="slidenum">
              <a:rPr lang="en-GB" smtClean="0"/>
              <a:pPr/>
              <a:t>12</a:t>
            </a:fld>
            <a:endParaRPr lang="en-GB"/>
          </a:p>
        </p:txBody>
      </p:sp>
    </p:spTree>
    <p:extLst>
      <p:ext uri="{BB962C8B-B14F-4D97-AF65-F5344CB8AC3E}">
        <p14:creationId xmlns:p14="http://schemas.microsoft.com/office/powerpoint/2010/main" val="7959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274638"/>
            <a:ext cx="8579296" cy="1143000"/>
          </a:xfrm>
        </p:spPr>
        <p:txBody>
          <a:bodyPr/>
          <a:lstStyle/>
          <a:p>
            <a:pPr algn="l"/>
            <a:r>
              <a:rPr lang="en-GB" b="1" dirty="0">
                <a:solidFill>
                  <a:schemeClr val="accent1"/>
                </a:solidFill>
              </a:rPr>
              <a:t>Support Provided– 1.</a:t>
            </a:r>
          </a:p>
        </p:txBody>
      </p:sp>
      <p:sp>
        <p:nvSpPr>
          <p:cNvPr id="4" name="Content Placeholder 3"/>
          <p:cNvSpPr>
            <a:spLocks noGrp="1"/>
          </p:cNvSpPr>
          <p:nvPr>
            <p:ph idx="1"/>
          </p:nvPr>
        </p:nvSpPr>
        <p:spPr>
          <a:xfrm>
            <a:off x="179512" y="1600200"/>
            <a:ext cx="8507288" cy="4781128"/>
          </a:xfrm>
        </p:spPr>
        <p:txBody>
          <a:bodyPr>
            <a:normAutofit fontScale="85000" lnSpcReduction="10000"/>
          </a:bodyPr>
          <a:lstStyle/>
          <a:p>
            <a:pPr marL="514350" indent="-514350">
              <a:buFont typeface="+mj-lt"/>
              <a:buAutoNum type="arabicPeriod"/>
            </a:pPr>
            <a:r>
              <a:rPr lang="en-GB" b="1" dirty="0">
                <a:solidFill>
                  <a:schemeClr val="accent1"/>
                </a:solidFill>
              </a:rPr>
              <a:t>Art &amp; Photography student: </a:t>
            </a:r>
            <a:r>
              <a:rPr lang="en-GB" dirty="0"/>
              <a:t>– Social Anxiety, borderline personality disorder &amp; PTSD.</a:t>
            </a:r>
          </a:p>
          <a:p>
            <a:pPr marL="0" indent="0">
              <a:buNone/>
            </a:pPr>
            <a:r>
              <a:rPr lang="en-GB" dirty="0"/>
              <a:t>Mandatory residential trip to London travelling by train to visit galleries. (DSA funded 2012)</a:t>
            </a:r>
          </a:p>
          <a:p>
            <a:pPr marL="0" indent="0">
              <a:buNone/>
            </a:pPr>
            <a:endParaRPr lang="en-GB" dirty="0"/>
          </a:p>
          <a:p>
            <a:pPr marL="0" indent="0">
              <a:buNone/>
            </a:pPr>
            <a:r>
              <a:rPr lang="en-GB" dirty="0"/>
              <a:t>Support worker to travel to London prior to the start of the field trip with the student to conduct familiarisation activities. Support worker to Skype student  daily at 6pm to debrief, access to 24 hour telephone advice line. </a:t>
            </a:r>
          </a:p>
          <a:p>
            <a:pPr marL="0" indent="0">
              <a:buNone/>
            </a:pPr>
            <a:r>
              <a:rPr lang="en-GB" dirty="0"/>
              <a:t>Support worker to on the return travel to Plymouth. </a:t>
            </a:r>
          </a:p>
          <a:p>
            <a:pPr marL="0" indent="0">
              <a:buNone/>
            </a:pPr>
            <a:r>
              <a:rPr lang="en-GB" dirty="0"/>
              <a:t>University funded the daily Skype meeting &amp; advice line</a:t>
            </a:r>
          </a:p>
        </p:txBody>
      </p:sp>
      <p:sp>
        <p:nvSpPr>
          <p:cNvPr id="2" name="Slide Number Placeholder 1"/>
          <p:cNvSpPr>
            <a:spLocks noGrp="1"/>
          </p:cNvSpPr>
          <p:nvPr>
            <p:ph type="sldNum" sz="quarter" idx="12"/>
          </p:nvPr>
        </p:nvSpPr>
        <p:spPr/>
        <p:txBody>
          <a:bodyPr/>
          <a:lstStyle/>
          <a:p>
            <a:fld id="{8C8317D6-6487-4943-9EE3-C45D635A9AF3}" type="slidenum">
              <a:rPr lang="en-GB" smtClean="0"/>
              <a:pPr/>
              <a:t>13</a:t>
            </a:fld>
            <a:endParaRPr lang="en-GB"/>
          </a:p>
        </p:txBody>
      </p:sp>
    </p:spTree>
    <p:extLst>
      <p:ext uri="{BB962C8B-B14F-4D97-AF65-F5344CB8AC3E}">
        <p14:creationId xmlns:p14="http://schemas.microsoft.com/office/powerpoint/2010/main" val="267845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274638"/>
            <a:ext cx="8579296" cy="1143000"/>
          </a:xfrm>
        </p:spPr>
        <p:txBody>
          <a:bodyPr/>
          <a:lstStyle/>
          <a:p>
            <a:pPr algn="l"/>
            <a:r>
              <a:rPr lang="en-GB" b="1" dirty="0">
                <a:solidFill>
                  <a:schemeClr val="accent1"/>
                </a:solidFill>
              </a:rPr>
              <a:t>Support Planned-2</a:t>
            </a:r>
          </a:p>
        </p:txBody>
      </p:sp>
      <p:sp>
        <p:nvSpPr>
          <p:cNvPr id="4" name="Content Placeholder 3"/>
          <p:cNvSpPr>
            <a:spLocks noGrp="1"/>
          </p:cNvSpPr>
          <p:nvPr>
            <p:ph idx="1"/>
          </p:nvPr>
        </p:nvSpPr>
        <p:spPr>
          <a:xfrm>
            <a:off x="179512" y="1268760"/>
            <a:ext cx="8507288" cy="5112568"/>
          </a:xfrm>
        </p:spPr>
        <p:txBody>
          <a:bodyPr>
            <a:normAutofit fontScale="92500" lnSpcReduction="10000"/>
          </a:bodyPr>
          <a:lstStyle/>
          <a:p>
            <a:pPr marL="0" indent="0">
              <a:buNone/>
            </a:pPr>
            <a:r>
              <a:rPr lang="en-GB" b="1" dirty="0">
                <a:solidFill>
                  <a:schemeClr val="accent1"/>
                </a:solidFill>
              </a:rPr>
              <a:t>2. Geology student:  </a:t>
            </a:r>
            <a:r>
              <a:rPr lang="en-GB" dirty="0"/>
              <a:t>ASD &amp; Social Anxiety.</a:t>
            </a:r>
          </a:p>
          <a:p>
            <a:pPr marL="0" indent="0">
              <a:buNone/>
            </a:pPr>
            <a:r>
              <a:rPr lang="en-GB" dirty="0"/>
              <a:t>   Mandatory field trip to Spain.( new student 2016)</a:t>
            </a:r>
          </a:p>
          <a:p>
            <a:pPr marL="0" indent="0">
              <a:buNone/>
            </a:pPr>
            <a:endParaRPr lang="en-GB" dirty="0"/>
          </a:p>
          <a:p>
            <a:pPr marL="0" indent="0">
              <a:buNone/>
            </a:pPr>
            <a:r>
              <a:rPr lang="en-GB" dirty="0"/>
              <a:t>After discussion with student and staff it was felt the student could cope with academic staff support during the daytime activities.</a:t>
            </a:r>
          </a:p>
          <a:p>
            <a:pPr marL="0" indent="0">
              <a:buNone/>
            </a:pPr>
            <a:r>
              <a:rPr lang="en-GB" dirty="0"/>
              <a:t>An application to the RARP for funding was agreed. </a:t>
            </a:r>
          </a:p>
          <a:p>
            <a:pPr marL="0" indent="0">
              <a:buNone/>
            </a:pPr>
            <a:r>
              <a:rPr lang="en-GB" dirty="0"/>
              <a:t>A Support Worker to travel with student and support them from 4pm – 10pm each evening. </a:t>
            </a:r>
          </a:p>
          <a:p>
            <a:pPr marL="0" indent="0">
              <a:buNone/>
            </a:pPr>
            <a:r>
              <a:rPr lang="en-GB" dirty="0"/>
              <a:t>Clear boundaries agreed for this support </a:t>
            </a:r>
          </a:p>
        </p:txBody>
      </p:sp>
      <p:sp>
        <p:nvSpPr>
          <p:cNvPr id="2" name="Slide Number Placeholder 1"/>
          <p:cNvSpPr>
            <a:spLocks noGrp="1"/>
          </p:cNvSpPr>
          <p:nvPr>
            <p:ph type="sldNum" sz="quarter" idx="12"/>
          </p:nvPr>
        </p:nvSpPr>
        <p:spPr/>
        <p:txBody>
          <a:bodyPr/>
          <a:lstStyle/>
          <a:p>
            <a:fld id="{8C8317D6-6487-4943-9EE3-C45D635A9AF3}" type="slidenum">
              <a:rPr lang="en-GB" smtClean="0"/>
              <a:pPr/>
              <a:t>14</a:t>
            </a:fld>
            <a:endParaRPr lang="en-GB"/>
          </a:p>
        </p:txBody>
      </p:sp>
    </p:spTree>
    <p:extLst>
      <p:ext uri="{BB962C8B-B14F-4D97-AF65-F5344CB8AC3E}">
        <p14:creationId xmlns:p14="http://schemas.microsoft.com/office/powerpoint/2010/main" val="4113452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l="15942" t="7486" r="16377" b="3209"/>
          <a:stretch>
            <a:fillRect/>
          </a:stretch>
        </p:blipFill>
        <p:spPr bwMode="auto">
          <a:xfrm>
            <a:off x="323848" y="826592"/>
            <a:ext cx="8064576" cy="541072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7165" y="6237312"/>
            <a:ext cx="8856984" cy="923330"/>
          </a:xfrm>
          <a:prstGeom prst="rect">
            <a:avLst/>
          </a:prstGeom>
          <a:noFill/>
        </p:spPr>
        <p:txBody>
          <a:bodyPr wrap="square" rtlCol="0">
            <a:spAutoFit/>
          </a:bodyPr>
          <a:lstStyle/>
          <a:p>
            <a:r>
              <a:rPr lang="en-GB" altLang="en-US" u="sng" dirty="0">
                <a:hlinkClick r:id="rId4"/>
              </a:rPr>
              <a:t>https://www.plymouth.ac.uk/your-university/teaching-and-learning/guidance-and-resources/student-support-services</a:t>
            </a:r>
            <a:endParaRPr lang="en-GB" altLang="en-US" dirty="0"/>
          </a:p>
          <a:p>
            <a:endParaRPr lang="en-GB" dirty="0"/>
          </a:p>
        </p:txBody>
      </p:sp>
      <p:sp>
        <p:nvSpPr>
          <p:cNvPr id="2" name="TextBox 1"/>
          <p:cNvSpPr txBox="1"/>
          <p:nvPr/>
        </p:nvSpPr>
        <p:spPr>
          <a:xfrm>
            <a:off x="47165" y="188640"/>
            <a:ext cx="9096835" cy="523220"/>
          </a:xfrm>
          <a:prstGeom prst="rect">
            <a:avLst/>
          </a:prstGeom>
          <a:noFill/>
        </p:spPr>
        <p:txBody>
          <a:bodyPr wrap="square" rtlCol="0">
            <a:spAutoFit/>
          </a:bodyPr>
          <a:lstStyle/>
          <a:p>
            <a:r>
              <a:rPr lang="en-GB" sz="2800" b="1" dirty="0">
                <a:solidFill>
                  <a:schemeClr val="tx2"/>
                </a:solidFill>
              </a:rPr>
              <a:t>Assisting students and staff to access  support services  </a:t>
            </a:r>
          </a:p>
        </p:txBody>
      </p:sp>
    </p:spTree>
    <p:extLst>
      <p:ext uri="{BB962C8B-B14F-4D97-AF65-F5344CB8AC3E}">
        <p14:creationId xmlns:p14="http://schemas.microsoft.com/office/powerpoint/2010/main" val="1634439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4" name="Picture 3"/>
          <p:cNvPicPr/>
          <p:nvPr/>
        </p:nvPicPr>
        <p:blipFill rotWithShape="1">
          <a:blip r:embed="rId3" cstate="print"/>
          <a:srcRect l="15839" t="9604" r="17430" b="3307"/>
          <a:stretch/>
        </p:blipFill>
        <p:spPr bwMode="auto">
          <a:xfrm>
            <a:off x="539552" y="332656"/>
            <a:ext cx="8136904" cy="5688632"/>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107504" y="6021288"/>
            <a:ext cx="8928992" cy="923330"/>
          </a:xfrm>
          <a:prstGeom prst="rect">
            <a:avLst/>
          </a:prstGeom>
          <a:noFill/>
        </p:spPr>
        <p:txBody>
          <a:bodyPr wrap="square" rtlCol="0">
            <a:spAutoFit/>
          </a:bodyPr>
          <a:lstStyle/>
          <a:p>
            <a:r>
              <a:rPr lang="en-GB" dirty="0">
                <a:hlinkClick r:id="rId4"/>
              </a:rPr>
              <a:t>https://www.plymouth.ac.uk/your-university/teaching-and learning/inclusivity/technology-to-assist-with-inclusive-practice</a:t>
            </a:r>
            <a:endParaRPr lang="en-GB" dirty="0"/>
          </a:p>
          <a:p>
            <a:endParaRPr lang="en-GB" dirty="0"/>
          </a:p>
        </p:txBody>
      </p:sp>
      <p:sp>
        <p:nvSpPr>
          <p:cNvPr id="6" name="Slide Number Placeholder 5"/>
          <p:cNvSpPr>
            <a:spLocks noGrp="1"/>
          </p:cNvSpPr>
          <p:nvPr>
            <p:ph type="sldNum" sz="quarter" idx="12"/>
          </p:nvPr>
        </p:nvSpPr>
        <p:spPr/>
        <p:txBody>
          <a:bodyPr/>
          <a:lstStyle/>
          <a:p>
            <a:fld id="{8C8317D6-6487-4943-9EE3-C45D635A9AF3}" type="slidenum">
              <a:rPr lang="en-GB" smtClean="0"/>
              <a:pPr/>
              <a:t>16</a:t>
            </a:fld>
            <a:endParaRPr lang="en-GB"/>
          </a:p>
        </p:txBody>
      </p:sp>
    </p:spTree>
    <p:extLst>
      <p:ext uri="{BB962C8B-B14F-4D97-AF65-F5344CB8AC3E}">
        <p14:creationId xmlns:p14="http://schemas.microsoft.com/office/powerpoint/2010/main" val="1246619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endParaRPr lang="en-GB" dirty="0"/>
          </a:p>
        </p:txBody>
      </p:sp>
      <p:sp>
        <p:nvSpPr>
          <p:cNvPr id="3" name="Content Placeholder 2"/>
          <p:cNvSpPr>
            <a:spLocks noGrp="1"/>
          </p:cNvSpPr>
          <p:nvPr>
            <p:ph idx="1"/>
          </p:nvPr>
        </p:nvSpPr>
        <p:spPr>
          <a:xfrm>
            <a:off x="476171" y="6021288"/>
            <a:ext cx="6059016" cy="680940"/>
          </a:xfrm>
        </p:spPr>
        <p:txBody>
          <a:bodyPr>
            <a:normAutofit fontScale="25000" lnSpcReduction="20000"/>
          </a:bodyPr>
          <a:lstStyle/>
          <a:p>
            <a:pPr marL="0" indent="0">
              <a:buNone/>
            </a:pPr>
            <a:endParaRPr lang="en-GB" dirty="0"/>
          </a:p>
          <a:p>
            <a:pPr marL="0" indent="0">
              <a:buNone/>
            </a:pPr>
            <a:endParaRPr lang="en-GB" sz="5600" dirty="0">
              <a:hlinkClick r:id="rId2"/>
            </a:endParaRPr>
          </a:p>
          <a:p>
            <a:pPr marL="0" indent="0">
              <a:buNone/>
            </a:pPr>
            <a:r>
              <a:rPr lang="en-GB" sz="5600" dirty="0">
                <a:hlinkClick r:id="rId2"/>
              </a:rPr>
              <a:t>https://www.plymouth.ac.uk/your-university/teaching-and-learning/inclusivity</a:t>
            </a:r>
            <a:endParaRPr lang="en-GB" sz="5600" dirty="0"/>
          </a:p>
          <a:p>
            <a:pPr marL="0" indent="0">
              <a:buNone/>
            </a:pPr>
            <a:endParaRPr lang="en-GB" dirty="0"/>
          </a:p>
        </p:txBody>
      </p:sp>
      <p:pic>
        <p:nvPicPr>
          <p:cNvPr id="5" name="Picture 4">
            <a:hlinkClick r:id="rId2"/>
          </p:cNvPr>
          <p:cNvPicPr/>
          <p:nvPr/>
        </p:nvPicPr>
        <p:blipFill rotWithShape="1">
          <a:blip r:embed="rId3" cstate="print"/>
          <a:srcRect l="16694" t="10334" r="18806" b="6951"/>
          <a:stretch/>
        </p:blipFill>
        <p:spPr bwMode="auto">
          <a:xfrm>
            <a:off x="384284" y="836712"/>
            <a:ext cx="8024983" cy="5517201"/>
          </a:xfrm>
          <a:prstGeom prst="rect">
            <a:avLst/>
          </a:prstGeom>
          <a:ln>
            <a:noFill/>
          </a:ln>
          <a:extLst>
            <a:ext uri="{53640926-AAD7-44D8-BBD7-CCE9431645EC}">
              <a14:shadowObscured xmlns:a14="http://schemas.microsoft.com/office/drawing/2010/main"/>
            </a:ext>
          </a:extLst>
        </p:spPr>
      </p:pic>
      <p:sp>
        <p:nvSpPr>
          <p:cNvPr id="4" name="Slide Number Placeholder 3"/>
          <p:cNvSpPr>
            <a:spLocks noGrp="1"/>
          </p:cNvSpPr>
          <p:nvPr>
            <p:ph type="sldNum" sz="quarter" idx="12"/>
          </p:nvPr>
        </p:nvSpPr>
        <p:spPr/>
        <p:txBody>
          <a:bodyPr/>
          <a:lstStyle/>
          <a:p>
            <a:fld id="{8C8317D6-6487-4943-9EE3-C45D635A9AF3}" type="slidenum">
              <a:rPr lang="en-GB" smtClean="0"/>
              <a:pPr/>
              <a:t>17</a:t>
            </a:fld>
            <a:endParaRPr lang="en-GB"/>
          </a:p>
        </p:txBody>
      </p:sp>
      <p:sp>
        <p:nvSpPr>
          <p:cNvPr id="8" name="TextBox 7"/>
          <p:cNvSpPr txBox="1"/>
          <p:nvPr/>
        </p:nvSpPr>
        <p:spPr>
          <a:xfrm>
            <a:off x="251520" y="116632"/>
            <a:ext cx="5040560" cy="584775"/>
          </a:xfrm>
          <a:prstGeom prst="rect">
            <a:avLst/>
          </a:prstGeom>
          <a:noFill/>
        </p:spPr>
        <p:txBody>
          <a:bodyPr wrap="square" rtlCol="0">
            <a:spAutoFit/>
          </a:bodyPr>
          <a:lstStyle/>
          <a:p>
            <a:r>
              <a:rPr lang="en-GB" sz="3200" b="1" dirty="0">
                <a:solidFill>
                  <a:schemeClr val="accent1"/>
                </a:solidFill>
              </a:rPr>
              <a:t>Resources to support staff </a:t>
            </a:r>
          </a:p>
        </p:txBody>
      </p:sp>
    </p:spTree>
    <p:extLst>
      <p:ext uri="{BB962C8B-B14F-4D97-AF65-F5344CB8AC3E}">
        <p14:creationId xmlns:p14="http://schemas.microsoft.com/office/powerpoint/2010/main" val="3738887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cstate="print"/>
          <a:srcRect l="28877" t="6952" r="29763"/>
          <a:stretch/>
        </p:blipFill>
        <p:spPr bwMode="auto">
          <a:xfrm>
            <a:off x="395536" y="260648"/>
            <a:ext cx="2880320" cy="3733070"/>
          </a:xfrm>
          <a:prstGeom prst="rect">
            <a:avLst/>
          </a:prstGeom>
          <a:ln>
            <a:noFill/>
          </a:ln>
          <a:extLst>
            <a:ext uri="{53640926-AAD7-44D8-BBD7-CCE9431645EC}">
              <a14:shadowObscured xmlns:a14="http://schemas.microsoft.com/office/drawing/2010/main"/>
            </a:ext>
          </a:extLst>
        </p:spPr>
      </p:pic>
      <p:pic>
        <p:nvPicPr>
          <p:cNvPr id="4" name="Picture 3"/>
          <p:cNvPicPr/>
          <p:nvPr/>
        </p:nvPicPr>
        <p:blipFill rotWithShape="1">
          <a:blip r:embed="rId3" cstate="print"/>
          <a:srcRect l="29328" t="5615" r="30214" b="4813"/>
          <a:stretch/>
        </p:blipFill>
        <p:spPr bwMode="auto">
          <a:xfrm>
            <a:off x="1554498" y="3708680"/>
            <a:ext cx="2320290" cy="2889250"/>
          </a:xfrm>
          <a:prstGeom prst="rect">
            <a:avLst/>
          </a:prstGeom>
          <a:ln>
            <a:noFill/>
          </a:ln>
          <a:extLst>
            <a:ext uri="{53640926-AAD7-44D8-BBD7-CCE9431645EC}">
              <a14:shadowObscured xmlns:a14="http://schemas.microsoft.com/office/drawing/2010/main"/>
            </a:ext>
          </a:extLst>
        </p:spPr>
      </p:pic>
      <p:pic>
        <p:nvPicPr>
          <p:cNvPr id="5" name="Picture 4"/>
          <p:cNvPicPr/>
          <p:nvPr/>
        </p:nvPicPr>
        <p:blipFill rotWithShape="1">
          <a:blip r:embed="rId4" cstate="print"/>
          <a:srcRect l="16093" t="8288" r="18483" b="6685"/>
          <a:stretch/>
        </p:blipFill>
        <p:spPr bwMode="auto">
          <a:xfrm>
            <a:off x="4067944" y="260648"/>
            <a:ext cx="3752215" cy="2743200"/>
          </a:xfrm>
          <a:prstGeom prst="rect">
            <a:avLst/>
          </a:prstGeom>
          <a:ln>
            <a:noFill/>
          </a:ln>
          <a:extLst>
            <a:ext uri="{53640926-AAD7-44D8-BBD7-CCE9431645EC}">
              <a14:shadowObscured xmlns:a14="http://schemas.microsoft.com/office/drawing/2010/main"/>
            </a:ext>
          </a:extLst>
        </p:spPr>
      </p:pic>
      <p:pic>
        <p:nvPicPr>
          <p:cNvPr id="6" name="Picture 5">
            <a:hlinkClick r:id="rId5"/>
          </p:cNvPr>
          <p:cNvPicPr/>
          <p:nvPr/>
        </p:nvPicPr>
        <p:blipFill rotWithShape="1">
          <a:blip r:embed="rId6" cstate="print"/>
          <a:srcRect l="15943" t="7486" r="17580" b="8556"/>
          <a:stretch/>
        </p:blipFill>
        <p:spPr bwMode="auto">
          <a:xfrm>
            <a:off x="4647892" y="3501008"/>
            <a:ext cx="3812540" cy="2708275"/>
          </a:xfrm>
          <a:prstGeom prst="rect">
            <a:avLst/>
          </a:prstGeom>
          <a:ln>
            <a:noFill/>
          </a:ln>
          <a:extLst>
            <a:ext uri="{53640926-AAD7-44D8-BBD7-CCE9431645EC}">
              <a14:shadowObscured xmlns:a14="http://schemas.microsoft.com/office/drawing/2010/main"/>
            </a:ext>
          </a:extLst>
        </p:spPr>
      </p:pic>
      <p:sp>
        <p:nvSpPr>
          <p:cNvPr id="2" name="TextBox 1"/>
          <p:cNvSpPr txBox="1"/>
          <p:nvPr/>
        </p:nvSpPr>
        <p:spPr>
          <a:xfrm>
            <a:off x="323528" y="4725144"/>
            <a:ext cx="1224136" cy="646331"/>
          </a:xfrm>
          <a:prstGeom prst="rect">
            <a:avLst/>
          </a:prstGeom>
          <a:noFill/>
        </p:spPr>
        <p:txBody>
          <a:bodyPr wrap="square" rtlCol="0">
            <a:spAutoFit/>
          </a:bodyPr>
          <a:lstStyle/>
          <a:p>
            <a:r>
              <a:rPr lang="en-GB" b="1" dirty="0">
                <a:solidFill>
                  <a:schemeClr val="accent1"/>
                </a:solidFill>
              </a:rPr>
              <a:t>Guides &amp;</a:t>
            </a:r>
          </a:p>
          <a:p>
            <a:r>
              <a:rPr lang="en-GB" b="1" dirty="0">
                <a:solidFill>
                  <a:schemeClr val="accent1"/>
                </a:solidFill>
              </a:rPr>
              <a:t>checklists </a:t>
            </a:r>
          </a:p>
        </p:txBody>
      </p:sp>
      <p:sp>
        <p:nvSpPr>
          <p:cNvPr id="7" name="TextBox 6"/>
          <p:cNvSpPr txBox="1"/>
          <p:nvPr/>
        </p:nvSpPr>
        <p:spPr>
          <a:xfrm>
            <a:off x="7956376" y="908720"/>
            <a:ext cx="1008112" cy="923330"/>
          </a:xfrm>
          <a:prstGeom prst="rect">
            <a:avLst/>
          </a:prstGeom>
          <a:noFill/>
        </p:spPr>
        <p:txBody>
          <a:bodyPr wrap="square" rtlCol="0">
            <a:spAutoFit/>
          </a:bodyPr>
          <a:lstStyle/>
          <a:p>
            <a:r>
              <a:rPr lang="en-GB" b="1" dirty="0">
                <a:solidFill>
                  <a:schemeClr val="accent1"/>
                </a:solidFill>
              </a:rPr>
              <a:t>Advice, research  &amp;  links </a:t>
            </a:r>
          </a:p>
        </p:txBody>
      </p:sp>
      <p:sp>
        <p:nvSpPr>
          <p:cNvPr id="8" name="TextBox 7"/>
          <p:cNvSpPr txBox="1"/>
          <p:nvPr/>
        </p:nvSpPr>
        <p:spPr>
          <a:xfrm>
            <a:off x="5508104" y="6381328"/>
            <a:ext cx="3384376" cy="369332"/>
          </a:xfrm>
          <a:prstGeom prst="rect">
            <a:avLst/>
          </a:prstGeom>
          <a:noFill/>
        </p:spPr>
        <p:txBody>
          <a:bodyPr wrap="square" rtlCol="0">
            <a:spAutoFit/>
          </a:bodyPr>
          <a:lstStyle/>
          <a:p>
            <a:r>
              <a:rPr lang="en-GB" b="1" dirty="0">
                <a:solidFill>
                  <a:schemeClr val="accent1"/>
                </a:solidFill>
              </a:rPr>
              <a:t>Case studies and podcasts </a:t>
            </a:r>
          </a:p>
        </p:txBody>
      </p:sp>
      <p:sp>
        <p:nvSpPr>
          <p:cNvPr id="9" name="Slide Number Placeholder 8"/>
          <p:cNvSpPr>
            <a:spLocks noGrp="1"/>
          </p:cNvSpPr>
          <p:nvPr>
            <p:ph type="sldNum" sz="quarter" idx="12"/>
          </p:nvPr>
        </p:nvSpPr>
        <p:spPr/>
        <p:txBody>
          <a:bodyPr/>
          <a:lstStyle/>
          <a:p>
            <a:fld id="{8C8317D6-6487-4943-9EE3-C45D635A9AF3}" type="slidenum">
              <a:rPr lang="en-GB" smtClean="0"/>
              <a:pPr/>
              <a:t>18</a:t>
            </a:fld>
            <a:endParaRPr lang="en-GB" dirty="0"/>
          </a:p>
        </p:txBody>
      </p:sp>
    </p:spTree>
    <p:extLst>
      <p:ext uri="{BB962C8B-B14F-4D97-AF65-F5344CB8AC3E}">
        <p14:creationId xmlns:p14="http://schemas.microsoft.com/office/powerpoint/2010/main" val="769785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chemeClr val="accent1"/>
                </a:solidFill>
              </a:rPr>
              <a:t>Next Steps @Plymouth    </a:t>
            </a:r>
          </a:p>
        </p:txBody>
      </p:sp>
      <p:sp>
        <p:nvSpPr>
          <p:cNvPr id="3" name="Content Placeholder 2"/>
          <p:cNvSpPr>
            <a:spLocks noGrp="1"/>
          </p:cNvSpPr>
          <p:nvPr>
            <p:ph idx="1"/>
          </p:nvPr>
        </p:nvSpPr>
        <p:spPr/>
        <p:txBody>
          <a:bodyPr>
            <a:normAutofit fontScale="92500" lnSpcReduction="10000"/>
          </a:bodyPr>
          <a:lstStyle/>
          <a:p>
            <a:pPr marL="0" indent="0">
              <a:buNone/>
            </a:pPr>
            <a:r>
              <a:rPr lang="en-GB" dirty="0"/>
              <a:t>1.Need to further develop admissions, placements and employability </a:t>
            </a:r>
          </a:p>
          <a:p>
            <a:pPr marL="0" indent="0">
              <a:buNone/>
            </a:pPr>
            <a:r>
              <a:rPr lang="en-GB" sz="2800" dirty="0"/>
              <a:t>2. ‘Embedding and sustaining inclusive STEM practices’. HEFCE Catalyst fund project (2017-19) Open University, Universities of Leeds and Plymouth. </a:t>
            </a:r>
          </a:p>
          <a:p>
            <a:pPr>
              <a:buFont typeface="Courier New" panose="02070309020205020404" pitchFamily="49" charset="0"/>
              <a:buChar char="o"/>
            </a:pPr>
            <a:r>
              <a:rPr lang="en-GB" sz="2800" dirty="0"/>
              <a:t>Embed inclusive resources, module and curriculum design practices. (virtual interactive field  &amp; lab work)</a:t>
            </a:r>
          </a:p>
          <a:p>
            <a:pPr fontAlgn="base">
              <a:buFont typeface="Courier New" panose="02070309020205020404" pitchFamily="49" charset="0"/>
              <a:buChar char="o"/>
            </a:pPr>
            <a:r>
              <a:rPr lang="en-GB" sz="2800" dirty="0"/>
              <a:t>Inclusive curriculum delivery practices (practical work &amp; lab work)</a:t>
            </a:r>
          </a:p>
          <a:p>
            <a:pPr fontAlgn="base">
              <a:buFont typeface="Courier New" panose="02070309020205020404" pitchFamily="49" charset="0"/>
              <a:buChar char="o"/>
            </a:pPr>
            <a:r>
              <a:rPr lang="en-GB" sz="2800" dirty="0"/>
              <a:t>Develop inclusive career pathways for students and graduat</a:t>
            </a:r>
            <a:r>
              <a:rPr lang="en-GB" dirty="0"/>
              <a:t>es.</a:t>
            </a:r>
          </a:p>
          <a:p>
            <a:endParaRPr lang="en-GB" dirty="0"/>
          </a:p>
        </p:txBody>
      </p:sp>
      <p:sp>
        <p:nvSpPr>
          <p:cNvPr id="4" name="Slide Number Placeholder 3"/>
          <p:cNvSpPr>
            <a:spLocks noGrp="1"/>
          </p:cNvSpPr>
          <p:nvPr>
            <p:ph type="sldNum" sz="quarter" idx="12"/>
          </p:nvPr>
        </p:nvSpPr>
        <p:spPr/>
        <p:txBody>
          <a:bodyPr/>
          <a:lstStyle/>
          <a:p>
            <a:fld id="{8C8317D6-6487-4943-9EE3-C45D635A9AF3}" type="slidenum">
              <a:rPr lang="en-GB" smtClean="0"/>
              <a:pPr/>
              <a:t>19</a:t>
            </a:fld>
            <a:endParaRPr lang="en-GB"/>
          </a:p>
        </p:txBody>
      </p:sp>
      <p:pic>
        <p:nvPicPr>
          <p:cNvPr id="5" name="Picture 2" descr="H:\Logos\T&amp;LD\T&amp;L-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404664"/>
            <a:ext cx="1395655" cy="1013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02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229600" cy="1143000"/>
          </a:xfrm>
        </p:spPr>
        <p:txBody>
          <a:bodyPr/>
          <a:lstStyle/>
          <a:p>
            <a:pPr algn="l"/>
            <a:r>
              <a:rPr lang="en-GB" b="1" dirty="0">
                <a:solidFill>
                  <a:schemeClr val="accent1"/>
                </a:solidFill>
              </a:rPr>
              <a:t>Web resources   </a:t>
            </a:r>
          </a:p>
        </p:txBody>
      </p:sp>
      <p:sp>
        <p:nvSpPr>
          <p:cNvPr id="3" name="Content Placeholder 2"/>
          <p:cNvSpPr>
            <a:spLocks noGrp="1"/>
          </p:cNvSpPr>
          <p:nvPr>
            <p:ph idx="1"/>
          </p:nvPr>
        </p:nvSpPr>
        <p:spPr>
          <a:xfrm>
            <a:off x="179512" y="1124744"/>
            <a:ext cx="8712968" cy="4785395"/>
          </a:xfrm>
        </p:spPr>
        <p:txBody>
          <a:bodyPr>
            <a:noAutofit/>
          </a:bodyPr>
          <a:lstStyle/>
          <a:p>
            <a:r>
              <a:rPr lang="en-GB" sz="2800" b="1" dirty="0"/>
              <a:t>Teaching and Learning website: </a:t>
            </a:r>
            <a:r>
              <a:rPr lang="en-GB" sz="2800" dirty="0">
                <a:hlinkClick r:id="rId3"/>
              </a:rPr>
              <a:t>https://www.plymouth.ac.uk/your-university/teaching-and-learning</a:t>
            </a:r>
            <a:endParaRPr lang="en-GB" sz="2800" dirty="0"/>
          </a:p>
          <a:p>
            <a:r>
              <a:rPr lang="en-GB" sz="2800" b="1" dirty="0"/>
              <a:t>Disability Assist: </a:t>
            </a:r>
            <a:r>
              <a:rPr lang="en-GB" sz="2800" dirty="0">
                <a:hlinkClick r:id="rId4"/>
              </a:rPr>
              <a:t>https://www.plymouth.ac.uk/student-life/services/learning-gateway/disability-and-dyslexia</a:t>
            </a:r>
            <a:endParaRPr lang="en-GB" sz="2800" dirty="0"/>
          </a:p>
          <a:p>
            <a:r>
              <a:rPr lang="en-GB" sz="2800" b="1" dirty="0"/>
              <a:t>Inclusive teaching , learning and assessment: </a:t>
            </a:r>
            <a:r>
              <a:rPr lang="en-GB" sz="2800" dirty="0">
                <a:hlinkClick r:id="rId5"/>
              </a:rPr>
              <a:t>https://www.plymouth.ac.uk/your-university/teaching-and-learning/inclusivity</a:t>
            </a:r>
            <a:r>
              <a:rPr lang="en-GB" sz="2800" dirty="0"/>
              <a:t> </a:t>
            </a:r>
          </a:p>
          <a:p>
            <a:endParaRPr lang="en-GB" sz="2800" dirty="0"/>
          </a:p>
          <a:p>
            <a:endParaRPr lang="en-GB" sz="2800" dirty="0"/>
          </a:p>
        </p:txBody>
      </p:sp>
      <p:sp>
        <p:nvSpPr>
          <p:cNvPr id="5" name="Slide Number Placeholder 4"/>
          <p:cNvSpPr>
            <a:spLocks noGrp="1"/>
          </p:cNvSpPr>
          <p:nvPr>
            <p:ph type="sldNum" sz="quarter" idx="12"/>
          </p:nvPr>
        </p:nvSpPr>
        <p:spPr/>
        <p:txBody>
          <a:bodyPr/>
          <a:lstStyle/>
          <a:p>
            <a:fld id="{8C8317D6-6487-4943-9EE3-C45D635A9AF3}" type="slidenum">
              <a:rPr lang="en-GB" smtClean="0"/>
              <a:pPr/>
              <a:t>20</a:t>
            </a:fld>
            <a:endParaRPr lang="en-GB"/>
          </a:p>
        </p:txBody>
      </p:sp>
      <p:pic>
        <p:nvPicPr>
          <p:cNvPr id="6" name="Picture 2" descr="H:\Logos\T&amp;LD\T&amp;L-log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48345" y="0"/>
            <a:ext cx="1395655" cy="1013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727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1501</TotalTime>
  <Words>1052</Words>
  <Application>Microsoft Office PowerPoint</Application>
  <PresentationFormat>On-screen Show (4:3)</PresentationFormat>
  <Paragraphs>158</Paragraphs>
  <Slides>20</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Courier New</vt:lpstr>
      <vt:lpstr>Times New Roman</vt:lpstr>
      <vt:lpstr>Wingdings</vt:lpstr>
      <vt:lpstr>Office Theme</vt:lpstr>
      <vt:lpstr> Improving disabled students’ experience of off campus learning activities: a collaborative approach     </vt:lpstr>
      <vt:lpstr>The workshop will explore : </vt:lpstr>
      <vt:lpstr>Off Campus activities</vt:lpstr>
      <vt:lpstr> Inclusive practice is not new at  Plymouth…. </vt:lpstr>
      <vt:lpstr>Inclusive student journey</vt:lpstr>
      <vt:lpstr>Reasonable Adjustment Review Panel</vt:lpstr>
      <vt:lpstr>Working Group@ Plymouth : 2016 </vt:lpstr>
      <vt:lpstr>Working Group: Outcomes </vt:lpstr>
      <vt:lpstr> Off campus activities –  UoP procedure</vt:lpstr>
      <vt:lpstr>Mental Health First Aid Training </vt:lpstr>
      <vt:lpstr>Advise to staff –planning   </vt:lpstr>
      <vt:lpstr>Case studies for discussion  </vt:lpstr>
      <vt:lpstr>Support Provided– 1.</vt:lpstr>
      <vt:lpstr>Support Planned-2</vt:lpstr>
      <vt:lpstr>PowerPoint Presentation</vt:lpstr>
      <vt:lpstr>PowerPoint Presentation</vt:lpstr>
      <vt:lpstr>PowerPoint Presentation</vt:lpstr>
      <vt:lpstr>PowerPoint Presentation</vt:lpstr>
      <vt:lpstr>Next Steps @Plymouth    </vt:lpstr>
      <vt:lpstr>Web resources   </vt:lpstr>
    </vt:vector>
  </TitlesOfParts>
  <Company>University of Plymouth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Collings</dc:creator>
  <cp:lastModifiedBy>Mike Wray</cp:lastModifiedBy>
  <cp:revision>135</cp:revision>
  <cp:lastPrinted>2017-04-26T14:27:31Z</cp:lastPrinted>
  <dcterms:created xsi:type="dcterms:W3CDTF">2015-11-24T10:25:45Z</dcterms:created>
  <dcterms:modified xsi:type="dcterms:W3CDTF">2019-01-31T12:44:24Z</dcterms:modified>
</cp:coreProperties>
</file>