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1.xml" ContentType="application/vnd.openxmlformats-officedocument.presentationml.tag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2.xml" ContentType="application/vnd.openxmlformats-officedocument.presentationml.tags+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256" r:id="rId2"/>
    <p:sldId id="291" r:id="rId3"/>
    <p:sldId id="257" r:id="rId4"/>
    <p:sldId id="280" r:id="rId5"/>
    <p:sldId id="281" r:id="rId6"/>
    <p:sldId id="258" r:id="rId7"/>
    <p:sldId id="283" r:id="rId8"/>
    <p:sldId id="259" r:id="rId9"/>
    <p:sldId id="264" r:id="rId10"/>
    <p:sldId id="265" r:id="rId11"/>
    <p:sldId id="284" r:id="rId12"/>
    <p:sldId id="285" r:id="rId13"/>
    <p:sldId id="274" r:id="rId14"/>
    <p:sldId id="276" r:id="rId15"/>
    <p:sldId id="261" r:id="rId16"/>
    <p:sldId id="262" r:id="rId17"/>
    <p:sldId id="263" r:id="rId18"/>
    <p:sldId id="270" r:id="rId19"/>
    <p:sldId id="266" r:id="rId20"/>
    <p:sldId id="277" r:id="rId21"/>
    <p:sldId id="279" r:id="rId22"/>
    <p:sldId id="286" r:id="rId23"/>
    <p:sldId id="290" r:id="rId24"/>
    <p:sldId id="289" r:id="rId25"/>
    <p:sldId id="288" r:id="rId26"/>
    <p:sldId id="313" r:id="rId27"/>
    <p:sldId id="293" r:id="rId28"/>
    <p:sldId id="295" r:id="rId29"/>
    <p:sldId id="296" r:id="rId30"/>
    <p:sldId id="297" r:id="rId31"/>
    <p:sldId id="314" r:id="rId32"/>
    <p:sldId id="298" r:id="rId33"/>
    <p:sldId id="300" r:id="rId34"/>
    <p:sldId id="299" r:id="rId35"/>
    <p:sldId id="301" r:id="rId36"/>
    <p:sldId id="302" r:id="rId37"/>
    <p:sldId id="303" r:id="rId38"/>
    <p:sldId id="304" r:id="rId39"/>
    <p:sldId id="305" r:id="rId40"/>
    <p:sldId id="306" r:id="rId41"/>
    <p:sldId id="307" r:id="rId42"/>
    <p:sldId id="308" r:id="rId43"/>
    <p:sldId id="311" r:id="rId44"/>
    <p:sldId id="309" r:id="rId45"/>
    <p:sldId id="310" r:id="rId46"/>
    <p:sldId id="312" r:id="rId47"/>
    <p:sldId id="287"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a:srgbClr val="A5A5A5"/>
    <a:srgbClr val="ED7D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138" autoAdjust="0"/>
    <p:restoredTop sz="94660"/>
  </p:normalViewPr>
  <p:slideViewPr>
    <p:cSldViewPr snapToGrid="0">
      <p:cViewPr>
        <p:scale>
          <a:sx n="78" d="100"/>
          <a:sy n="78" d="100"/>
        </p:scale>
        <p:origin x="-154" y="7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BB75FEA-ACA2-4A80-8791-700802236654}"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en-GB"/>
        </a:p>
      </dgm:t>
    </dgm:pt>
    <dgm:pt modelId="{1BAC6211-D05D-4B1F-80EA-BE66EBB9E80F}">
      <dgm:prSet phldrT="[Text]"/>
      <dgm:spPr/>
      <dgm:t>
        <a:bodyPr/>
        <a:lstStyle/>
        <a:p>
          <a:r>
            <a:rPr lang="en-GB" dirty="0" smtClean="0"/>
            <a:t>Course Climate</a:t>
          </a:r>
          <a:endParaRPr lang="en-GB" dirty="0"/>
        </a:p>
      </dgm:t>
    </dgm:pt>
    <dgm:pt modelId="{14EB0876-DA7A-435E-9815-1E8B040E225E}" type="parTrans" cxnId="{38704B45-8783-4ECA-B418-258FE1F30FB6}">
      <dgm:prSet/>
      <dgm:spPr/>
      <dgm:t>
        <a:bodyPr/>
        <a:lstStyle/>
        <a:p>
          <a:endParaRPr lang="en-GB"/>
        </a:p>
      </dgm:t>
    </dgm:pt>
    <dgm:pt modelId="{6D46EEB4-451F-4F98-A809-41F2057E2530}" type="sibTrans" cxnId="{38704B45-8783-4ECA-B418-258FE1F30FB6}">
      <dgm:prSet/>
      <dgm:spPr/>
      <dgm:t>
        <a:bodyPr/>
        <a:lstStyle/>
        <a:p>
          <a:endParaRPr lang="en-GB"/>
        </a:p>
      </dgm:t>
    </dgm:pt>
    <dgm:pt modelId="{D060E266-8FC3-4D93-998F-79B93626CE8E}">
      <dgm:prSet phldrT="[Text]"/>
      <dgm:spPr/>
      <dgm:t>
        <a:bodyPr/>
        <a:lstStyle/>
        <a:p>
          <a:r>
            <a:rPr lang="en-GB" dirty="0" smtClean="0"/>
            <a:t>Accessibility</a:t>
          </a:r>
          <a:endParaRPr lang="en-GB" dirty="0"/>
        </a:p>
      </dgm:t>
    </dgm:pt>
    <dgm:pt modelId="{A00ABD33-D83A-4A94-94A5-E83691B6A4E9}" type="parTrans" cxnId="{9E20E82E-8DDA-47D2-B4AF-6B41B3FE139B}">
      <dgm:prSet/>
      <dgm:spPr/>
      <dgm:t>
        <a:bodyPr/>
        <a:lstStyle/>
        <a:p>
          <a:endParaRPr lang="en-GB"/>
        </a:p>
      </dgm:t>
    </dgm:pt>
    <dgm:pt modelId="{94579AB4-E795-4A42-BEBC-A71A9A185B3E}" type="sibTrans" cxnId="{9E20E82E-8DDA-47D2-B4AF-6B41B3FE139B}">
      <dgm:prSet/>
      <dgm:spPr/>
      <dgm:t>
        <a:bodyPr/>
        <a:lstStyle/>
        <a:p>
          <a:endParaRPr lang="en-GB"/>
        </a:p>
      </dgm:t>
    </dgm:pt>
    <dgm:pt modelId="{8892A8FA-AA9A-402A-9DEF-00DF7A31C91A}">
      <dgm:prSet phldrT="[Text]"/>
      <dgm:spPr/>
      <dgm:t>
        <a:bodyPr/>
        <a:lstStyle/>
        <a:p>
          <a:r>
            <a:rPr lang="en-GB" dirty="0" smtClean="0"/>
            <a:t>Usability</a:t>
          </a:r>
          <a:endParaRPr lang="en-GB" dirty="0"/>
        </a:p>
      </dgm:t>
    </dgm:pt>
    <dgm:pt modelId="{E93792C7-4BC1-4DCC-8FCE-7C47D48765A6}" type="parTrans" cxnId="{21700BDE-8D72-4E75-A4F3-644C9FE2D72C}">
      <dgm:prSet/>
      <dgm:spPr/>
      <dgm:t>
        <a:bodyPr/>
        <a:lstStyle/>
        <a:p>
          <a:endParaRPr lang="en-GB"/>
        </a:p>
      </dgm:t>
    </dgm:pt>
    <dgm:pt modelId="{A733D1A0-9461-4B15-BB15-336A2C0D98E7}" type="sibTrans" cxnId="{21700BDE-8D72-4E75-A4F3-644C9FE2D72C}">
      <dgm:prSet/>
      <dgm:spPr/>
      <dgm:t>
        <a:bodyPr/>
        <a:lstStyle/>
        <a:p>
          <a:endParaRPr lang="en-GB"/>
        </a:p>
      </dgm:t>
    </dgm:pt>
    <dgm:pt modelId="{690B5395-6998-4661-8C45-D87DAF6B4250}" type="pres">
      <dgm:prSet presAssocID="{5BB75FEA-ACA2-4A80-8791-700802236654}" presName="linear" presStyleCnt="0">
        <dgm:presLayoutVars>
          <dgm:dir/>
          <dgm:animLvl val="lvl"/>
          <dgm:resizeHandles val="exact"/>
        </dgm:presLayoutVars>
      </dgm:prSet>
      <dgm:spPr/>
      <dgm:t>
        <a:bodyPr/>
        <a:lstStyle/>
        <a:p>
          <a:endParaRPr lang="en-GB"/>
        </a:p>
      </dgm:t>
    </dgm:pt>
    <dgm:pt modelId="{60952913-2B3B-4BD7-B108-C5F2DE2ADD71}" type="pres">
      <dgm:prSet presAssocID="{1BAC6211-D05D-4B1F-80EA-BE66EBB9E80F}" presName="parentLin" presStyleCnt="0"/>
      <dgm:spPr/>
    </dgm:pt>
    <dgm:pt modelId="{A034F75A-B6FF-4A3F-BC63-D7913B7D3D4B}" type="pres">
      <dgm:prSet presAssocID="{1BAC6211-D05D-4B1F-80EA-BE66EBB9E80F}" presName="parentLeftMargin" presStyleLbl="node1" presStyleIdx="0" presStyleCnt="3"/>
      <dgm:spPr/>
      <dgm:t>
        <a:bodyPr/>
        <a:lstStyle/>
        <a:p>
          <a:endParaRPr lang="en-GB"/>
        </a:p>
      </dgm:t>
    </dgm:pt>
    <dgm:pt modelId="{D1CFB439-DD6E-4E06-918B-B4CE3B057B72}" type="pres">
      <dgm:prSet presAssocID="{1BAC6211-D05D-4B1F-80EA-BE66EBB9E80F}" presName="parentText" presStyleLbl="node1" presStyleIdx="0" presStyleCnt="3">
        <dgm:presLayoutVars>
          <dgm:chMax val="0"/>
          <dgm:bulletEnabled val="1"/>
        </dgm:presLayoutVars>
      </dgm:prSet>
      <dgm:spPr/>
      <dgm:t>
        <a:bodyPr/>
        <a:lstStyle/>
        <a:p>
          <a:endParaRPr lang="en-GB"/>
        </a:p>
      </dgm:t>
    </dgm:pt>
    <dgm:pt modelId="{AAE9EF11-77BD-4D4F-8A7C-FE4710BCC531}" type="pres">
      <dgm:prSet presAssocID="{1BAC6211-D05D-4B1F-80EA-BE66EBB9E80F}" presName="negativeSpace" presStyleCnt="0"/>
      <dgm:spPr/>
    </dgm:pt>
    <dgm:pt modelId="{825539CA-3A45-407F-99C1-4E34629AA2F9}" type="pres">
      <dgm:prSet presAssocID="{1BAC6211-D05D-4B1F-80EA-BE66EBB9E80F}" presName="childText" presStyleLbl="conFgAcc1" presStyleIdx="0" presStyleCnt="3">
        <dgm:presLayoutVars>
          <dgm:bulletEnabled val="1"/>
        </dgm:presLayoutVars>
      </dgm:prSet>
      <dgm:spPr/>
    </dgm:pt>
    <dgm:pt modelId="{23738E59-B22B-46B3-A461-E9965784490B}" type="pres">
      <dgm:prSet presAssocID="{6D46EEB4-451F-4F98-A809-41F2057E2530}" presName="spaceBetweenRectangles" presStyleCnt="0"/>
      <dgm:spPr/>
    </dgm:pt>
    <dgm:pt modelId="{CDE0CA8E-61D3-4401-AD3E-AF3BCDBF5EAD}" type="pres">
      <dgm:prSet presAssocID="{D060E266-8FC3-4D93-998F-79B93626CE8E}" presName="parentLin" presStyleCnt="0"/>
      <dgm:spPr/>
    </dgm:pt>
    <dgm:pt modelId="{D012E5DF-FEEA-4325-A488-922C3E48EA6E}" type="pres">
      <dgm:prSet presAssocID="{D060E266-8FC3-4D93-998F-79B93626CE8E}" presName="parentLeftMargin" presStyleLbl="node1" presStyleIdx="0" presStyleCnt="3"/>
      <dgm:spPr/>
      <dgm:t>
        <a:bodyPr/>
        <a:lstStyle/>
        <a:p>
          <a:endParaRPr lang="en-GB"/>
        </a:p>
      </dgm:t>
    </dgm:pt>
    <dgm:pt modelId="{8FF5ECD8-6777-4B25-9B77-C51D7D15893F}" type="pres">
      <dgm:prSet presAssocID="{D060E266-8FC3-4D93-998F-79B93626CE8E}" presName="parentText" presStyleLbl="node1" presStyleIdx="1" presStyleCnt="3">
        <dgm:presLayoutVars>
          <dgm:chMax val="0"/>
          <dgm:bulletEnabled val="1"/>
        </dgm:presLayoutVars>
      </dgm:prSet>
      <dgm:spPr/>
      <dgm:t>
        <a:bodyPr/>
        <a:lstStyle/>
        <a:p>
          <a:endParaRPr lang="en-GB"/>
        </a:p>
      </dgm:t>
    </dgm:pt>
    <dgm:pt modelId="{6C68D2E4-55ED-4707-A801-A436C7C11C99}" type="pres">
      <dgm:prSet presAssocID="{D060E266-8FC3-4D93-998F-79B93626CE8E}" presName="negativeSpace" presStyleCnt="0"/>
      <dgm:spPr/>
    </dgm:pt>
    <dgm:pt modelId="{B3407153-E77E-4B10-B619-2C45B0AB1C42}" type="pres">
      <dgm:prSet presAssocID="{D060E266-8FC3-4D93-998F-79B93626CE8E}" presName="childText" presStyleLbl="conFgAcc1" presStyleIdx="1" presStyleCnt="3">
        <dgm:presLayoutVars>
          <dgm:bulletEnabled val="1"/>
        </dgm:presLayoutVars>
      </dgm:prSet>
      <dgm:spPr/>
    </dgm:pt>
    <dgm:pt modelId="{B9AB553B-7C34-42A8-878D-FA85E6223DFD}" type="pres">
      <dgm:prSet presAssocID="{94579AB4-E795-4A42-BEBC-A71A9A185B3E}" presName="spaceBetweenRectangles" presStyleCnt="0"/>
      <dgm:spPr/>
    </dgm:pt>
    <dgm:pt modelId="{18CC8559-3928-46C6-8302-85F5FFD9EFD5}" type="pres">
      <dgm:prSet presAssocID="{8892A8FA-AA9A-402A-9DEF-00DF7A31C91A}" presName="parentLin" presStyleCnt="0"/>
      <dgm:spPr/>
    </dgm:pt>
    <dgm:pt modelId="{546BBD5A-7D10-4484-8DDB-0301B507279C}" type="pres">
      <dgm:prSet presAssocID="{8892A8FA-AA9A-402A-9DEF-00DF7A31C91A}" presName="parentLeftMargin" presStyleLbl="node1" presStyleIdx="1" presStyleCnt="3"/>
      <dgm:spPr/>
      <dgm:t>
        <a:bodyPr/>
        <a:lstStyle/>
        <a:p>
          <a:endParaRPr lang="en-GB"/>
        </a:p>
      </dgm:t>
    </dgm:pt>
    <dgm:pt modelId="{20D97066-A122-4A39-ADAF-5956CDA67528}" type="pres">
      <dgm:prSet presAssocID="{8892A8FA-AA9A-402A-9DEF-00DF7A31C91A}" presName="parentText" presStyleLbl="node1" presStyleIdx="2" presStyleCnt="3">
        <dgm:presLayoutVars>
          <dgm:chMax val="0"/>
          <dgm:bulletEnabled val="1"/>
        </dgm:presLayoutVars>
      </dgm:prSet>
      <dgm:spPr/>
      <dgm:t>
        <a:bodyPr/>
        <a:lstStyle/>
        <a:p>
          <a:endParaRPr lang="en-GB"/>
        </a:p>
      </dgm:t>
    </dgm:pt>
    <dgm:pt modelId="{3993FC7D-CE62-4D05-9321-06BD08EB15F2}" type="pres">
      <dgm:prSet presAssocID="{8892A8FA-AA9A-402A-9DEF-00DF7A31C91A}" presName="negativeSpace" presStyleCnt="0"/>
      <dgm:spPr/>
    </dgm:pt>
    <dgm:pt modelId="{09D951B2-FAE3-4322-9BC2-E8224B2FBD34}" type="pres">
      <dgm:prSet presAssocID="{8892A8FA-AA9A-402A-9DEF-00DF7A31C91A}" presName="childText" presStyleLbl="conFgAcc1" presStyleIdx="2" presStyleCnt="3">
        <dgm:presLayoutVars>
          <dgm:bulletEnabled val="1"/>
        </dgm:presLayoutVars>
      </dgm:prSet>
      <dgm:spPr/>
    </dgm:pt>
  </dgm:ptLst>
  <dgm:cxnLst>
    <dgm:cxn modelId="{75157A17-9C2D-4C4C-95F5-EDFE7DE7A57D}" type="presOf" srcId="{D060E266-8FC3-4D93-998F-79B93626CE8E}" destId="{8FF5ECD8-6777-4B25-9B77-C51D7D15893F}" srcOrd="1" destOrd="0" presId="urn:microsoft.com/office/officeart/2005/8/layout/list1"/>
    <dgm:cxn modelId="{38704B45-8783-4ECA-B418-258FE1F30FB6}" srcId="{5BB75FEA-ACA2-4A80-8791-700802236654}" destId="{1BAC6211-D05D-4B1F-80EA-BE66EBB9E80F}" srcOrd="0" destOrd="0" parTransId="{14EB0876-DA7A-435E-9815-1E8B040E225E}" sibTransId="{6D46EEB4-451F-4F98-A809-41F2057E2530}"/>
    <dgm:cxn modelId="{47EFD536-D7C2-407E-850A-74ECCB8A482D}" type="presOf" srcId="{5BB75FEA-ACA2-4A80-8791-700802236654}" destId="{690B5395-6998-4661-8C45-D87DAF6B4250}" srcOrd="0" destOrd="0" presId="urn:microsoft.com/office/officeart/2005/8/layout/list1"/>
    <dgm:cxn modelId="{E6F342FF-DAE2-4AF6-8298-250BEEFC8B21}" type="presOf" srcId="{8892A8FA-AA9A-402A-9DEF-00DF7A31C91A}" destId="{546BBD5A-7D10-4484-8DDB-0301B507279C}" srcOrd="0" destOrd="0" presId="urn:microsoft.com/office/officeart/2005/8/layout/list1"/>
    <dgm:cxn modelId="{652162AB-C7D0-48B0-990B-FC88C0A826A0}" type="presOf" srcId="{1BAC6211-D05D-4B1F-80EA-BE66EBB9E80F}" destId="{D1CFB439-DD6E-4E06-918B-B4CE3B057B72}" srcOrd="1" destOrd="0" presId="urn:microsoft.com/office/officeart/2005/8/layout/list1"/>
    <dgm:cxn modelId="{ECD0E885-80AD-4D60-90E8-203A2F2FF47E}" type="presOf" srcId="{8892A8FA-AA9A-402A-9DEF-00DF7A31C91A}" destId="{20D97066-A122-4A39-ADAF-5956CDA67528}" srcOrd="1" destOrd="0" presId="urn:microsoft.com/office/officeart/2005/8/layout/list1"/>
    <dgm:cxn modelId="{9E20E82E-8DDA-47D2-B4AF-6B41B3FE139B}" srcId="{5BB75FEA-ACA2-4A80-8791-700802236654}" destId="{D060E266-8FC3-4D93-998F-79B93626CE8E}" srcOrd="1" destOrd="0" parTransId="{A00ABD33-D83A-4A94-94A5-E83691B6A4E9}" sibTransId="{94579AB4-E795-4A42-BEBC-A71A9A185B3E}"/>
    <dgm:cxn modelId="{FF179382-DC01-4538-BA1F-774E2CDBF8E5}" type="presOf" srcId="{D060E266-8FC3-4D93-998F-79B93626CE8E}" destId="{D012E5DF-FEEA-4325-A488-922C3E48EA6E}" srcOrd="0" destOrd="0" presId="urn:microsoft.com/office/officeart/2005/8/layout/list1"/>
    <dgm:cxn modelId="{9AEBE463-ACC0-427F-9732-A4D73B164F9A}" type="presOf" srcId="{1BAC6211-D05D-4B1F-80EA-BE66EBB9E80F}" destId="{A034F75A-B6FF-4A3F-BC63-D7913B7D3D4B}" srcOrd="0" destOrd="0" presId="urn:microsoft.com/office/officeart/2005/8/layout/list1"/>
    <dgm:cxn modelId="{21700BDE-8D72-4E75-A4F3-644C9FE2D72C}" srcId="{5BB75FEA-ACA2-4A80-8791-700802236654}" destId="{8892A8FA-AA9A-402A-9DEF-00DF7A31C91A}" srcOrd="2" destOrd="0" parTransId="{E93792C7-4BC1-4DCC-8FCE-7C47D48765A6}" sibTransId="{A733D1A0-9461-4B15-BB15-336A2C0D98E7}"/>
    <dgm:cxn modelId="{84E121D5-CA36-44FC-A6EC-DD2A01C34214}" type="presParOf" srcId="{690B5395-6998-4661-8C45-D87DAF6B4250}" destId="{60952913-2B3B-4BD7-B108-C5F2DE2ADD71}" srcOrd="0" destOrd="0" presId="urn:microsoft.com/office/officeart/2005/8/layout/list1"/>
    <dgm:cxn modelId="{501E13AD-A428-4570-A5C6-99A3559EE9B6}" type="presParOf" srcId="{60952913-2B3B-4BD7-B108-C5F2DE2ADD71}" destId="{A034F75A-B6FF-4A3F-BC63-D7913B7D3D4B}" srcOrd="0" destOrd="0" presId="urn:microsoft.com/office/officeart/2005/8/layout/list1"/>
    <dgm:cxn modelId="{3A517FF3-11B7-42F4-9E62-91A89979E4DD}" type="presParOf" srcId="{60952913-2B3B-4BD7-B108-C5F2DE2ADD71}" destId="{D1CFB439-DD6E-4E06-918B-B4CE3B057B72}" srcOrd="1" destOrd="0" presId="urn:microsoft.com/office/officeart/2005/8/layout/list1"/>
    <dgm:cxn modelId="{C74F301A-15C3-4E10-9603-EA1B5BA23221}" type="presParOf" srcId="{690B5395-6998-4661-8C45-D87DAF6B4250}" destId="{AAE9EF11-77BD-4D4F-8A7C-FE4710BCC531}" srcOrd="1" destOrd="0" presId="urn:microsoft.com/office/officeart/2005/8/layout/list1"/>
    <dgm:cxn modelId="{9F683C0B-AFF8-4877-B623-AC1D4F40BD80}" type="presParOf" srcId="{690B5395-6998-4661-8C45-D87DAF6B4250}" destId="{825539CA-3A45-407F-99C1-4E34629AA2F9}" srcOrd="2" destOrd="0" presId="urn:microsoft.com/office/officeart/2005/8/layout/list1"/>
    <dgm:cxn modelId="{BB1EDC77-2ECE-45D4-BF3B-0FB4C2DBD346}" type="presParOf" srcId="{690B5395-6998-4661-8C45-D87DAF6B4250}" destId="{23738E59-B22B-46B3-A461-E9965784490B}" srcOrd="3" destOrd="0" presId="urn:microsoft.com/office/officeart/2005/8/layout/list1"/>
    <dgm:cxn modelId="{838A3FD3-B524-452B-8E70-F35F3E240B5A}" type="presParOf" srcId="{690B5395-6998-4661-8C45-D87DAF6B4250}" destId="{CDE0CA8E-61D3-4401-AD3E-AF3BCDBF5EAD}" srcOrd="4" destOrd="0" presId="urn:microsoft.com/office/officeart/2005/8/layout/list1"/>
    <dgm:cxn modelId="{D30658BB-B5E7-46A5-930B-A04463E7F130}" type="presParOf" srcId="{CDE0CA8E-61D3-4401-AD3E-AF3BCDBF5EAD}" destId="{D012E5DF-FEEA-4325-A488-922C3E48EA6E}" srcOrd="0" destOrd="0" presId="urn:microsoft.com/office/officeart/2005/8/layout/list1"/>
    <dgm:cxn modelId="{C532395E-B640-419D-84B4-8B8DC4A9208F}" type="presParOf" srcId="{CDE0CA8E-61D3-4401-AD3E-AF3BCDBF5EAD}" destId="{8FF5ECD8-6777-4B25-9B77-C51D7D15893F}" srcOrd="1" destOrd="0" presId="urn:microsoft.com/office/officeart/2005/8/layout/list1"/>
    <dgm:cxn modelId="{2B1226CF-C652-40CB-BC0A-CE4BC8F07947}" type="presParOf" srcId="{690B5395-6998-4661-8C45-D87DAF6B4250}" destId="{6C68D2E4-55ED-4707-A801-A436C7C11C99}" srcOrd="5" destOrd="0" presId="urn:microsoft.com/office/officeart/2005/8/layout/list1"/>
    <dgm:cxn modelId="{B1546B99-5AF8-4D70-89F0-4DA1052A6D8B}" type="presParOf" srcId="{690B5395-6998-4661-8C45-D87DAF6B4250}" destId="{B3407153-E77E-4B10-B619-2C45B0AB1C42}" srcOrd="6" destOrd="0" presId="urn:microsoft.com/office/officeart/2005/8/layout/list1"/>
    <dgm:cxn modelId="{8859E206-9543-4CC9-B78F-5B6A84187848}" type="presParOf" srcId="{690B5395-6998-4661-8C45-D87DAF6B4250}" destId="{B9AB553B-7C34-42A8-878D-FA85E6223DFD}" srcOrd="7" destOrd="0" presId="urn:microsoft.com/office/officeart/2005/8/layout/list1"/>
    <dgm:cxn modelId="{6214B2B7-AAEC-45E6-B0DD-04C48319070B}" type="presParOf" srcId="{690B5395-6998-4661-8C45-D87DAF6B4250}" destId="{18CC8559-3928-46C6-8302-85F5FFD9EFD5}" srcOrd="8" destOrd="0" presId="urn:microsoft.com/office/officeart/2005/8/layout/list1"/>
    <dgm:cxn modelId="{509E983F-BFFA-4025-8878-3395164D5858}" type="presParOf" srcId="{18CC8559-3928-46C6-8302-85F5FFD9EFD5}" destId="{546BBD5A-7D10-4484-8DDB-0301B507279C}" srcOrd="0" destOrd="0" presId="urn:microsoft.com/office/officeart/2005/8/layout/list1"/>
    <dgm:cxn modelId="{4EFB452F-F125-4896-916A-4F11222D05B4}" type="presParOf" srcId="{18CC8559-3928-46C6-8302-85F5FFD9EFD5}" destId="{20D97066-A122-4A39-ADAF-5956CDA67528}" srcOrd="1" destOrd="0" presId="urn:microsoft.com/office/officeart/2005/8/layout/list1"/>
    <dgm:cxn modelId="{986F9251-D823-4044-B7A0-045C68820632}" type="presParOf" srcId="{690B5395-6998-4661-8C45-D87DAF6B4250}" destId="{3993FC7D-CE62-4D05-9321-06BD08EB15F2}" srcOrd="9" destOrd="0" presId="urn:microsoft.com/office/officeart/2005/8/layout/list1"/>
    <dgm:cxn modelId="{E31A5DF1-46A3-4E7B-8640-DC7717D9F309}" type="presParOf" srcId="{690B5395-6998-4661-8C45-D87DAF6B4250}" destId="{09D951B2-FAE3-4322-9BC2-E8224B2FBD34}"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A7F2F14-0879-4E83-ACD1-ABA48A1113A9}" type="doc">
      <dgm:prSet loTypeId="urn:microsoft.com/office/officeart/2005/8/layout/radial6" loCatId="relationship" qsTypeId="urn:microsoft.com/office/officeart/2005/8/quickstyle/simple5" qsCatId="simple" csTypeId="urn:microsoft.com/office/officeart/2005/8/colors/accent2_3" csCatId="accent2" phldr="1"/>
      <dgm:spPr/>
      <dgm:t>
        <a:bodyPr/>
        <a:lstStyle/>
        <a:p>
          <a:endParaRPr lang="en-GB"/>
        </a:p>
      </dgm:t>
    </dgm:pt>
    <dgm:pt modelId="{27FD0254-C694-42CB-A607-5CE4A0092CC9}">
      <dgm:prSet phldrT="[Text]"/>
      <dgm:spPr/>
      <dgm:t>
        <a:bodyPr/>
        <a:lstStyle/>
        <a:p>
          <a:r>
            <a:rPr lang="en-GB" dirty="0" smtClean="0"/>
            <a:t>Course Climate</a:t>
          </a:r>
          <a:endParaRPr lang="en-GB" dirty="0"/>
        </a:p>
      </dgm:t>
    </dgm:pt>
    <dgm:pt modelId="{E5D1DDCB-19B8-454C-BDF8-F479DF9EE12E}" type="parTrans" cxnId="{C3F6AAB5-3E7E-482C-925A-7C7E7EF1BFB2}">
      <dgm:prSet/>
      <dgm:spPr/>
      <dgm:t>
        <a:bodyPr/>
        <a:lstStyle/>
        <a:p>
          <a:endParaRPr lang="en-GB"/>
        </a:p>
      </dgm:t>
    </dgm:pt>
    <dgm:pt modelId="{E777CED8-CF28-4AEF-85DB-A8F60E509BB4}" type="sibTrans" cxnId="{C3F6AAB5-3E7E-482C-925A-7C7E7EF1BFB2}">
      <dgm:prSet/>
      <dgm:spPr/>
      <dgm:t>
        <a:bodyPr/>
        <a:lstStyle/>
        <a:p>
          <a:endParaRPr lang="en-GB"/>
        </a:p>
      </dgm:t>
    </dgm:pt>
    <dgm:pt modelId="{703EC06D-0F37-4F25-91A7-6A823B2FD163}">
      <dgm:prSet phldrT="[Text]"/>
      <dgm:spPr/>
      <dgm:t>
        <a:bodyPr/>
        <a:lstStyle/>
        <a:p>
          <a:r>
            <a:rPr lang="en-GB" dirty="0" smtClean="0"/>
            <a:t>Intellectual</a:t>
          </a:r>
          <a:endParaRPr lang="en-GB" dirty="0"/>
        </a:p>
      </dgm:t>
    </dgm:pt>
    <dgm:pt modelId="{EA335C1E-5120-4626-88BA-ED123A7CFD31}" type="parTrans" cxnId="{27204C70-D834-464B-BD9B-B82F53686E18}">
      <dgm:prSet/>
      <dgm:spPr/>
      <dgm:t>
        <a:bodyPr/>
        <a:lstStyle/>
        <a:p>
          <a:endParaRPr lang="en-GB"/>
        </a:p>
      </dgm:t>
    </dgm:pt>
    <dgm:pt modelId="{123EDF10-762B-4E41-9D90-1DB80B50579C}" type="sibTrans" cxnId="{27204C70-D834-464B-BD9B-B82F53686E18}">
      <dgm:prSet/>
      <dgm:spPr/>
      <dgm:t>
        <a:bodyPr/>
        <a:lstStyle/>
        <a:p>
          <a:endParaRPr lang="en-GB"/>
        </a:p>
      </dgm:t>
    </dgm:pt>
    <dgm:pt modelId="{D42533F7-5C63-4732-9A6C-C5573AF0BD6A}">
      <dgm:prSet phldrT="[Text]"/>
      <dgm:spPr/>
      <dgm:t>
        <a:bodyPr/>
        <a:lstStyle/>
        <a:p>
          <a:r>
            <a:rPr lang="en-GB" dirty="0" smtClean="0"/>
            <a:t>Emotional</a:t>
          </a:r>
          <a:endParaRPr lang="en-GB" dirty="0"/>
        </a:p>
      </dgm:t>
    </dgm:pt>
    <dgm:pt modelId="{BC3042BE-A5B7-4F3B-B672-FDC05C429D70}" type="parTrans" cxnId="{2B41259D-7498-43AF-ADD4-B135D20F45DA}">
      <dgm:prSet/>
      <dgm:spPr/>
      <dgm:t>
        <a:bodyPr/>
        <a:lstStyle/>
        <a:p>
          <a:endParaRPr lang="en-GB"/>
        </a:p>
      </dgm:t>
    </dgm:pt>
    <dgm:pt modelId="{095D1DFD-FB3F-4301-851E-AE92F1C7A57E}" type="sibTrans" cxnId="{2B41259D-7498-43AF-ADD4-B135D20F45DA}">
      <dgm:prSet/>
      <dgm:spPr/>
      <dgm:t>
        <a:bodyPr/>
        <a:lstStyle/>
        <a:p>
          <a:endParaRPr lang="en-GB"/>
        </a:p>
      </dgm:t>
    </dgm:pt>
    <dgm:pt modelId="{2C8E417D-E57B-40CB-B665-D2235B7AB6CC}">
      <dgm:prSet phldrT="[Text]"/>
      <dgm:spPr/>
      <dgm:t>
        <a:bodyPr/>
        <a:lstStyle/>
        <a:p>
          <a:r>
            <a:rPr lang="en-GB" dirty="0" smtClean="0"/>
            <a:t>Physical</a:t>
          </a:r>
          <a:endParaRPr lang="en-GB" dirty="0"/>
        </a:p>
      </dgm:t>
    </dgm:pt>
    <dgm:pt modelId="{162C95A3-1B88-4C03-A681-B7404EC6010E}" type="parTrans" cxnId="{3D027E3A-9E49-45DD-8947-8CE2DB1FC7C8}">
      <dgm:prSet/>
      <dgm:spPr/>
      <dgm:t>
        <a:bodyPr/>
        <a:lstStyle/>
        <a:p>
          <a:endParaRPr lang="en-GB"/>
        </a:p>
      </dgm:t>
    </dgm:pt>
    <dgm:pt modelId="{418698E3-BCC6-48A9-B83C-C2A86C609071}" type="sibTrans" cxnId="{3D027E3A-9E49-45DD-8947-8CE2DB1FC7C8}">
      <dgm:prSet/>
      <dgm:spPr/>
      <dgm:t>
        <a:bodyPr/>
        <a:lstStyle/>
        <a:p>
          <a:endParaRPr lang="en-GB"/>
        </a:p>
      </dgm:t>
    </dgm:pt>
    <dgm:pt modelId="{5D2D4FBA-6C6E-420A-A1C2-F7EAB30D07EA}">
      <dgm:prSet phldrT="[Text]"/>
      <dgm:spPr/>
      <dgm:t>
        <a:bodyPr/>
        <a:lstStyle/>
        <a:p>
          <a:r>
            <a:rPr lang="en-GB" dirty="0" smtClean="0"/>
            <a:t>Social</a:t>
          </a:r>
          <a:endParaRPr lang="en-GB" dirty="0"/>
        </a:p>
      </dgm:t>
    </dgm:pt>
    <dgm:pt modelId="{659FBA93-64EA-4F23-B27E-A0474F3785A8}" type="parTrans" cxnId="{34117A03-7037-46EA-8492-940B736CFD14}">
      <dgm:prSet/>
      <dgm:spPr/>
      <dgm:t>
        <a:bodyPr/>
        <a:lstStyle/>
        <a:p>
          <a:endParaRPr lang="en-GB"/>
        </a:p>
      </dgm:t>
    </dgm:pt>
    <dgm:pt modelId="{EA90C0B0-DB5D-424B-9BFB-017C45DB46FC}" type="sibTrans" cxnId="{34117A03-7037-46EA-8492-940B736CFD14}">
      <dgm:prSet/>
      <dgm:spPr/>
      <dgm:t>
        <a:bodyPr/>
        <a:lstStyle/>
        <a:p>
          <a:endParaRPr lang="en-GB"/>
        </a:p>
      </dgm:t>
    </dgm:pt>
    <dgm:pt modelId="{96353415-A734-4DC6-8392-BE187BC213C2}" type="pres">
      <dgm:prSet presAssocID="{FA7F2F14-0879-4E83-ACD1-ABA48A1113A9}" presName="Name0" presStyleCnt="0">
        <dgm:presLayoutVars>
          <dgm:chMax val="1"/>
          <dgm:dir/>
          <dgm:animLvl val="ctr"/>
          <dgm:resizeHandles val="exact"/>
        </dgm:presLayoutVars>
      </dgm:prSet>
      <dgm:spPr/>
      <dgm:t>
        <a:bodyPr/>
        <a:lstStyle/>
        <a:p>
          <a:endParaRPr lang="en-GB"/>
        </a:p>
      </dgm:t>
    </dgm:pt>
    <dgm:pt modelId="{C8FDC78E-89A4-490A-8370-5F70B76E99DF}" type="pres">
      <dgm:prSet presAssocID="{27FD0254-C694-42CB-A607-5CE4A0092CC9}" presName="centerShape" presStyleLbl="node0" presStyleIdx="0" presStyleCnt="1"/>
      <dgm:spPr/>
      <dgm:t>
        <a:bodyPr/>
        <a:lstStyle/>
        <a:p>
          <a:endParaRPr lang="en-GB"/>
        </a:p>
      </dgm:t>
    </dgm:pt>
    <dgm:pt modelId="{5E7CC2DE-F343-4A7C-A870-3B5C3E061DBB}" type="pres">
      <dgm:prSet presAssocID="{703EC06D-0F37-4F25-91A7-6A823B2FD163}" presName="node" presStyleLbl="node1" presStyleIdx="0" presStyleCnt="4">
        <dgm:presLayoutVars>
          <dgm:bulletEnabled val="1"/>
        </dgm:presLayoutVars>
      </dgm:prSet>
      <dgm:spPr/>
      <dgm:t>
        <a:bodyPr/>
        <a:lstStyle/>
        <a:p>
          <a:endParaRPr lang="en-GB"/>
        </a:p>
      </dgm:t>
    </dgm:pt>
    <dgm:pt modelId="{2C60AC51-94EF-46FC-832A-FAC8CFC0F2ED}" type="pres">
      <dgm:prSet presAssocID="{703EC06D-0F37-4F25-91A7-6A823B2FD163}" presName="dummy" presStyleCnt="0"/>
      <dgm:spPr/>
      <dgm:t>
        <a:bodyPr/>
        <a:lstStyle/>
        <a:p>
          <a:endParaRPr lang="en-GB"/>
        </a:p>
      </dgm:t>
    </dgm:pt>
    <dgm:pt modelId="{C12B5985-0737-4A6F-A1D3-656F0D3A62ED}" type="pres">
      <dgm:prSet presAssocID="{123EDF10-762B-4E41-9D90-1DB80B50579C}" presName="sibTrans" presStyleLbl="sibTrans2D1" presStyleIdx="0" presStyleCnt="4"/>
      <dgm:spPr/>
      <dgm:t>
        <a:bodyPr/>
        <a:lstStyle/>
        <a:p>
          <a:endParaRPr lang="en-GB"/>
        </a:p>
      </dgm:t>
    </dgm:pt>
    <dgm:pt modelId="{A5D246D0-B3B9-4E3F-8CF5-BC88459DD713}" type="pres">
      <dgm:prSet presAssocID="{D42533F7-5C63-4732-9A6C-C5573AF0BD6A}" presName="node" presStyleLbl="node1" presStyleIdx="1" presStyleCnt="4">
        <dgm:presLayoutVars>
          <dgm:bulletEnabled val="1"/>
        </dgm:presLayoutVars>
      </dgm:prSet>
      <dgm:spPr/>
      <dgm:t>
        <a:bodyPr/>
        <a:lstStyle/>
        <a:p>
          <a:endParaRPr lang="en-GB"/>
        </a:p>
      </dgm:t>
    </dgm:pt>
    <dgm:pt modelId="{697AD670-56AD-4277-BCBA-B30D2C96C336}" type="pres">
      <dgm:prSet presAssocID="{D42533F7-5C63-4732-9A6C-C5573AF0BD6A}" presName="dummy" presStyleCnt="0"/>
      <dgm:spPr/>
      <dgm:t>
        <a:bodyPr/>
        <a:lstStyle/>
        <a:p>
          <a:endParaRPr lang="en-GB"/>
        </a:p>
      </dgm:t>
    </dgm:pt>
    <dgm:pt modelId="{79BB23B0-0006-474E-AB2D-3BA83B77B205}" type="pres">
      <dgm:prSet presAssocID="{095D1DFD-FB3F-4301-851E-AE92F1C7A57E}" presName="sibTrans" presStyleLbl="sibTrans2D1" presStyleIdx="1" presStyleCnt="4"/>
      <dgm:spPr/>
      <dgm:t>
        <a:bodyPr/>
        <a:lstStyle/>
        <a:p>
          <a:endParaRPr lang="en-GB"/>
        </a:p>
      </dgm:t>
    </dgm:pt>
    <dgm:pt modelId="{BD3909E4-79A5-4117-BD49-186E3BE4B3D6}" type="pres">
      <dgm:prSet presAssocID="{2C8E417D-E57B-40CB-B665-D2235B7AB6CC}" presName="node" presStyleLbl="node1" presStyleIdx="2" presStyleCnt="4">
        <dgm:presLayoutVars>
          <dgm:bulletEnabled val="1"/>
        </dgm:presLayoutVars>
      </dgm:prSet>
      <dgm:spPr/>
      <dgm:t>
        <a:bodyPr/>
        <a:lstStyle/>
        <a:p>
          <a:endParaRPr lang="en-GB"/>
        </a:p>
      </dgm:t>
    </dgm:pt>
    <dgm:pt modelId="{EC88EFC9-3342-465E-AB32-5CA9054D8363}" type="pres">
      <dgm:prSet presAssocID="{2C8E417D-E57B-40CB-B665-D2235B7AB6CC}" presName="dummy" presStyleCnt="0"/>
      <dgm:spPr/>
      <dgm:t>
        <a:bodyPr/>
        <a:lstStyle/>
        <a:p>
          <a:endParaRPr lang="en-GB"/>
        </a:p>
      </dgm:t>
    </dgm:pt>
    <dgm:pt modelId="{C5F8284E-1B42-4496-B4C2-996F4BE1D215}" type="pres">
      <dgm:prSet presAssocID="{418698E3-BCC6-48A9-B83C-C2A86C609071}" presName="sibTrans" presStyleLbl="sibTrans2D1" presStyleIdx="2" presStyleCnt="4"/>
      <dgm:spPr/>
      <dgm:t>
        <a:bodyPr/>
        <a:lstStyle/>
        <a:p>
          <a:endParaRPr lang="en-GB"/>
        </a:p>
      </dgm:t>
    </dgm:pt>
    <dgm:pt modelId="{D69AD24F-4CC1-48DE-8AF3-0D3687359814}" type="pres">
      <dgm:prSet presAssocID="{5D2D4FBA-6C6E-420A-A1C2-F7EAB30D07EA}" presName="node" presStyleLbl="node1" presStyleIdx="3" presStyleCnt="4">
        <dgm:presLayoutVars>
          <dgm:bulletEnabled val="1"/>
        </dgm:presLayoutVars>
      </dgm:prSet>
      <dgm:spPr/>
      <dgm:t>
        <a:bodyPr/>
        <a:lstStyle/>
        <a:p>
          <a:endParaRPr lang="en-GB"/>
        </a:p>
      </dgm:t>
    </dgm:pt>
    <dgm:pt modelId="{D5882DE3-0F0E-474F-8F50-7FAE8B8ABCCB}" type="pres">
      <dgm:prSet presAssocID="{5D2D4FBA-6C6E-420A-A1C2-F7EAB30D07EA}" presName="dummy" presStyleCnt="0"/>
      <dgm:spPr/>
      <dgm:t>
        <a:bodyPr/>
        <a:lstStyle/>
        <a:p>
          <a:endParaRPr lang="en-GB"/>
        </a:p>
      </dgm:t>
    </dgm:pt>
    <dgm:pt modelId="{03608CAD-AA7B-4E3A-B1CE-56E1DA371EF2}" type="pres">
      <dgm:prSet presAssocID="{EA90C0B0-DB5D-424B-9BFB-017C45DB46FC}" presName="sibTrans" presStyleLbl="sibTrans2D1" presStyleIdx="3" presStyleCnt="4"/>
      <dgm:spPr/>
      <dgm:t>
        <a:bodyPr/>
        <a:lstStyle/>
        <a:p>
          <a:endParaRPr lang="en-GB"/>
        </a:p>
      </dgm:t>
    </dgm:pt>
  </dgm:ptLst>
  <dgm:cxnLst>
    <dgm:cxn modelId="{CB354F6E-ADE3-4623-876A-806549D3EC83}" type="presOf" srcId="{418698E3-BCC6-48A9-B83C-C2A86C609071}" destId="{C5F8284E-1B42-4496-B4C2-996F4BE1D215}" srcOrd="0" destOrd="0" presId="urn:microsoft.com/office/officeart/2005/8/layout/radial6"/>
    <dgm:cxn modelId="{E2F4F4CF-C9D5-4AAA-B7C6-3E92B6563F45}" type="presOf" srcId="{123EDF10-762B-4E41-9D90-1DB80B50579C}" destId="{C12B5985-0737-4A6F-A1D3-656F0D3A62ED}" srcOrd="0" destOrd="0" presId="urn:microsoft.com/office/officeart/2005/8/layout/radial6"/>
    <dgm:cxn modelId="{22ECE389-FD37-424C-9ADA-1A3441BB728C}" type="presOf" srcId="{EA90C0B0-DB5D-424B-9BFB-017C45DB46FC}" destId="{03608CAD-AA7B-4E3A-B1CE-56E1DA371EF2}" srcOrd="0" destOrd="0" presId="urn:microsoft.com/office/officeart/2005/8/layout/radial6"/>
    <dgm:cxn modelId="{6D9C3393-B8C6-4571-ABF2-8C177C6BD605}" type="presOf" srcId="{FA7F2F14-0879-4E83-ACD1-ABA48A1113A9}" destId="{96353415-A734-4DC6-8392-BE187BC213C2}" srcOrd="0" destOrd="0" presId="urn:microsoft.com/office/officeart/2005/8/layout/radial6"/>
    <dgm:cxn modelId="{34117A03-7037-46EA-8492-940B736CFD14}" srcId="{27FD0254-C694-42CB-A607-5CE4A0092CC9}" destId="{5D2D4FBA-6C6E-420A-A1C2-F7EAB30D07EA}" srcOrd="3" destOrd="0" parTransId="{659FBA93-64EA-4F23-B27E-A0474F3785A8}" sibTransId="{EA90C0B0-DB5D-424B-9BFB-017C45DB46FC}"/>
    <dgm:cxn modelId="{3D027E3A-9E49-45DD-8947-8CE2DB1FC7C8}" srcId="{27FD0254-C694-42CB-A607-5CE4A0092CC9}" destId="{2C8E417D-E57B-40CB-B665-D2235B7AB6CC}" srcOrd="2" destOrd="0" parTransId="{162C95A3-1B88-4C03-A681-B7404EC6010E}" sibTransId="{418698E3-BCC6-48A9-B83C-C2A86C609071}"/>
    <dgm:cxn modelId="{DFB55F6A-868D-425C-9261-FB0F86A9B7B6}" type="presOf" srcId="{27FD0254-C694-42CB-A607-5CE4A0092CC9}" destId="{C8FDC78E-89A4-490A-8370-5F70B76E99DF}" srcOrd="0" destOrd="0" presId="urn:microsoft.com/office/officeart/2005/8/layout/radial6"/>
    <dgm:cxn modelId="{1AB47809-951C-419D-A74B-9A5F8E583938}" type="presOf" srcId="{D42533F7-5C63-4732-9A6C-C5573AF0BD6A}" destId="{A5D246D0-B3B9-4E3F-8CF5-BC88459DD713}" srcOrd="0" destOrd="0" presId="urn:microsoft.com/office/officeart/2005/8/layout/radial6"/>
    <dgm:cxn modelId="{C0C8847A-2B47-4B00-A03C-560A4923D0AC}" type="presOf" srcId="{2C8E417D-E57B-40CB-B665-D2235B7AB6CC}" destId="{BD3909E4-79A5-4117-BD49-186E3BE4B3D6}" srcOrd="0" destOrd="0" presId="urn:microsoft.com/office/officeart/2005/8/layout/radial6"/>
    <dgm:cxn modelId="{3C67B6F3-CAAD-4FDD-BA87-4CD76451E637}" type="presOf" srcId="{095D1DFD-FB3F-4301-851E-AE92F1C7A57E}" destId="{79BB23B0-0006-474E-AB2D-3BA83B77B205}" srcOrd="0" destOrd="0" presId="urn:microsoft.com/office/officeart/2005/8/layout/radial6"/>
    <dgm:cxn modelId="{A6F12170-4589-43E8-A0F6-CB9F0B8A00D3}" type="presOf" srcId="{703EC06D-0F37-4F25-91A7-6A823B2FD163}" destId="{5E7CC2DE-F343-4A7C-A870-3B5C3E061DBB}" srcOrd="0" destOrd="0" presId="urn:microsoft.com/office/officeart/2005/8/layout/radial6"/>
    <dgm:cxn modelId="{DE7878C0-4FC1-45B1-8689-61FE07A7068C}" type="presOf" srcId="{5D2D4FBA-6C6E-420A-A1C2-F7EAB30D07EA}" destId="{D69AD24F-4CC1-48DE-8AF3-0D3687359814}" srcOrd="0" destOrd="0" presId="urn:microsoft.com/office/officeart/2005/8/layout/radial6"/>
    <dgm:cxn modelId="{27204C70-D834-464B-BD9B-B82F53686E18}" srcId="{27FD0254-C694-42CB-A607-5CE4A0092CC9}" destId="{703EC06D-0F37-4F25-91A7-6A823B2FD163}" srcOrd="0" destOrd="0" parTransId="{EA335C1E-5120-4626-88BA-ED123A7CFD31}" sibTransId="{123EDF10-762B-4E41-9D90-1DB80B50579C}"/>
    <dgm:cxn modelId="{C3F6AAB5-3E7E-482C-925A-7C7E7EF1BFB2}" srcId="{FA7F2F14-0879-4E83-ACD1-ABA48A1113A9}" destId="{27FD0254-C694-42CB-A607-5CE4A0092CC9}" srcOrd="0" destOrd="0" parTransId="{E5D1DDCB-19B8-454C-BDF8-F479DF9EE12E}" sibTransId="{E777CED8-CF28-4AEF-85DB-A8F60E509BB4}"/>
    <dgm:cxn modelId="{2B41259D-7498-43AF-ADD4-B135D20F45DA}" srcId="{27FD0254-C694-42CB-A607-5CE4A0092CC9}" destId="{D42533F7-5C63-4732-9A6C-C5573AF0BD6A}" srcOrd="1" destOrd="0" parTransId="{BC3042BE-A5B7-4F3B-B672-FDC05C429D70}" sibTransId="{095D1DFD-FB3F-4301-851E-AE92F1C7A57E}"/>
    <dgm:cxn modelId="{7742FCDE-A340-43EF-8CC6-7EFBA4526002}" type="presParOf" srcId="{96353415-A734-4DC6-8392-BE187BC213C2}" destId="{C8FDC78E-89A4-490A-8370-5F70B76E99DF}" srcOrd="0" destOrd="0" presId="urn:microsoft.com/office/officeart/2005/8/layout/radial6"/>
    <dgm:cxn modelId="{A3B5B683-E736-4CB0-B77D-B2BE63460E11}" type="presParOf" srcId="{96353415-A734-4DC6-8392-BE187BC213C2}" destId="{5E7CC2DE-F343-4A7C-A870-3B5C3E061DBB}" srcOrd="1" destOrd="0" presId="urn:microsoft.com/office/officeart/2005/8/layout/radial6"/>
    <dgm:cxn modelId="{4CCFD757-1BF9-4472-89EC-5982245DD836}" type="presParOf" srcId="{96353415-A734-4DC6-8392-BE187BC213C2}" destId="{2C60AC51-94EF-46FC-832A-FAC8CFC0F2ED}" srcOrd="2" destOrd="0" presId="urn:microsoft.com/office/officeart/2005/8/layout/radial6"/>
    <dgm:cxn modelId="{939F9E90-44D4-43D9-A4EE-E8AF33DC03B7}" type="presParOf" srcId="{96353415-A734-4DC6-8392-BE187BC213C2}" destId="{C12B5985-0737-4A6F-A1D3-656F0D3A62ED}" srcOrd="3" destOrd="0" presId="urn:microsoft.com/office/officeart/2005/8/layout/radial6"/>
    <dgm:cxn modelId="{0C72BAC7-CC33-454A-8AF3-708D98DCE81A}" type="presParOf" srcId="{96353415-A734-4DC6-8392-BE187BC213C2}" destId="{A5D246D0-B3B9-4E3F-8CF5-BC88459DD713}" srcOrd="4" destOrd="0" presId="urn:microsoft.com/office/officeart/2005/8/layout/radial6"/>
    <dgm:cxn modelId="{57875F17-1A6E-47A7-9526-6EED5E548512}" type="presParOf" srcId="{96353415-A734-4DC6-8392-BE187BC213C2}" destId="{697AD670-56AD-4277-BCBA-B30D2C96C336}" srcOrd="5" destOrd="0" presId="urn:microsoft.com/office/officeart/2005/8/layout/radial6"/>
    <dgm:cxn modelId="{B386252F-48A9-49C2-B0D6-71F607E03121}" type="presParOf" srcId="{96353415-A734-4DC6-8392-BE187BC213C2}" destId="{79BB23B0-0006-474E-AB2D-3BA83B77B205}" srcOrd="6" destOrd="0" presId="urn:microsoft.com/office/officeart/2005/8/layout/radial6"/>
    <dgm:cxn modelId="{D8982C0B-C41E-496C-82E7-776BD3D5675F}" type="presParOf" srcId="{96353415-A734-4DC6-8392-BE187BC213C2}" destId="{BD3909E4-79A5-4117-BD49-186E3BE4B3D6}" srcOrd="7" destOrd="0" presId="urn:microsoft.com/office/officeart/2005/8/layout/radial6"/>
    <dgm:cxn modelId="{1BCFEE6A-CD2E-404A-A9EB-252E7277A01A}" type="presParOf" srcId="{96353415-A734-4DC6-8392-BE187BC213C2}" destId="{EC88EFC9-3342-465E-AB32-5CA9054D8363}" srcOrd="8" destOrd="0" presId="urn:microsoft.com/office/officeart/2005/8/layout/radial6"/>
    <dgm:cxn modelId="{8509E1F8-801F-4DFF-BEED-C5C7E029E4EF}" type="presParOf" srcId="{96353415-A734-4DC6-8392-BE187BC213C2}" destId="{C5F8284E-1B42-4496-B4C2-996F4BE1D215}" srcOrd="9" destOrd="0" presId="urn:microsoft.com/office/officeart/2005/8/layout/radial6"/>
    <dgm:cxn modelId="{85803EB5-F6D9-4330-B847-E6BCD20BDEA1}" type="presParOf" srcId="{96353415-A734-4DC6-8392-BE187BC213C2}" destId="{D69AD24F-4CC1-48DE-8AF3-0D3687359814}" srcOrd="10" destOrd="0" presId="urn:microsoft.com/office/officeart/2005/8/layout/radial6"/>
    <dgm:cxn modelId="{550B8CEC-663E-4292-838D-1B7B4DB13E04}" type="presParOf" srcId="{96353415-A734-4DC6-8392-BE187BC213C2}" destId="{D5882DE3-0F0E-474F-8F50-7FAE8B8ABCCB}" srcOrd="11" destOrd="0" presId="urn:microsoft.com/office/officeart/2005/8/layout/radial6"/>
    <dgm:cxn modelId="{B2EF26F3-F01A-41D7-A1F3-6736C707C704}" type="presParOf" srcId="{96353415-A734-4DC6-8392-BE187BC213C2}" destId="{03608CAD-AA7B-4E3A-B1CE-56E1DA371EF2}" srcOrd="12"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44EE522-499E-4AB7-9270-E58C35164F1C}" type="doc">
      <dgm:prSet loTypeId="urn:microsoft.com/office/officeart/2005/8/layout/chevron1" loCatId="process" qsTypeId="urn:microsoft.com/office/officeart/2005/8/quickstyle/simple5" qsCatId="simple" csTypeId="urn:microsoft.com/office/officeart/2005/8/colors/accent2_3" csCatId="accent2" phldr="1"/>
      <dgm:spPr/>
    </dgm:pt>
    <dgm:pt modelId="{85299EFB-E5AD-4591-B4DB-0F406B660EE7}">
      <dgm:prSet phldrT="[Text]"/>
      <dgm:spPr/>
      <dgm:t>
        <a:bodyPr/>
        <a:lstStyle/>
        <a:p>
          <a:r>
            <a:rPr lang="en-GB" dirty="0" smtClean="0">
              <a:latin typeface="KingsBureauGrot FiveOne" panose="02000506040000020004" pitchFamily="2" charset="0"/>
            </a:rPr>
            <a:t>Explicitly marginalizing</a:t>
          </a:r>
          <a:endParaRPr lang="en-GB" dirty="0">
            <a:latin typeface="KingsBureauGrot FiveOne" panose="02000506040000020004" pitchFamily="2" charset="0"/>
          </a:endParaRPr>
        </a:p>
      </dgm:t>
    </dgm:pt>
    <dgm:pt modelId="{E1FC1793-E762-471F-ABE0-1325C48A1C45}" type="parTrans" cxnId="{EE1CC624-0F8A-49DC-9AC4-BC648A846A7D}">
      <dgm:prSet/>
      <dgm:spPr/>
      <dgm:t>
        <a:bodyPr/>
        <a:lstStyle/>
        <a:p>
          <a:endParaRPr lang="en-GB"/>
        </a:p>
      </dgm:t>
    </dgm:pt>
    <dgm:pt modelId="{AA78A6B8-4102-4955-A730-36502E5BF390}" type="sibTrans" cxnId="{EE1CC624-0F8A-49DC-9AC4-BC648A846A7D}">
      <dgm:prSet/>
      <dgm:spPr/>
      <dgm:t>
        <a:bodyPr/>
        <a:lstStyle/>
        <a:p>
          <a:endParaRPr lang="en-GB"/>
        </a:p>
      </dgm:t>
    </dgm:pt>
    <dgm:pt modelId="{3F5DE5BE-5ABB-48BE-87C6-5CAAB8E986A5}">
      <dgm:prSet phldrT="[Text]"/>
      <dgm:spPr/>
      <dgm:t>
        <a:bodyPr/>
        <a:lstStyle/>
        <a:p>
          <a:r>
            <a:rPr lang="en-GB" dirty="0" smtClean="0">
              <a:latin typeface="KingsBureauGrot FiveOne" panose="02000506040000020004" pitchFamily="2" charset="0"/>
            </a:rPr>
            <a:t>Implicitly centralizing</a:t>
          </a:r>
          <a:endParaRPr lang="en-GB" dirty="0">
            <a:latin typeface="KingsBureauGrot FiveOne" panose="02000506040000020004" pitchFamily="2" charset="0"/>
          </a:endParaRPr>
        </a:p>
      </dgm:t>
    </dgm:pt>
    <dgm:pt modelId="{898CBFBE-B51F-443A-821B-F2775F4F16B8}" type="parTrans" cxnId="{74670E5B-DD52-4816-8781-7FE5CEA7ABAE}">
      <dgm:prSet/>
      <dgm:spPr/>
      <dgm:t>
        <a:bodyPr/>
        <a:lstStyle/>
        <a:p>
          <a:endParaRPr lang="en-GB"/>
        </a:p>
      </dgm:t>
    </dgm:pt>
    <dgm:pt modelId="{E32E0762-88E2-4905-9ACD-FF83CACD4A56}" type="sibTrans" cxnId="{74670E5B-DD52-4816-8781-7FE5CEA7ABAE}">
      <dgm:prSet/>
      <dgm:spPr/>
      <dgm:t>
        <a:bodyPr/>
        <a:lstStyle/>
        <a:p>
          <a:endParaRPr lang="en-GB"/>
        </a:p>
      </dgm:t>
    </dgm:pt>
    <dgm:pt modelId="{88C6E196-1CD4-4E8A-A5B8-FBE26F962C22}">
      <dgm:prSet phldrT="[Text]"/>
      <dgm:spPr/>
      <dgm:t>
        <a:bodyPr/>
        <a:lstStyle/>
        <a:p>
          <a:r>
            <a:rPr lang="en-GB" dirty="0" smtClean="0">
              <a:latin typeface="KingsBureauGrot FiveOne" panose="02000506040000020004" pitchFamily="2" charset="0"/>
            </a:rPr>
            <a:t>Explicitly centralizing</a:t>
          </a:r>
          <a:endParaRPr lang="en-GB" dirty="0">
            <a:latin typeface="KingsBureauGrot FiveOne" panose="02000506040000020004" pitchFamily="2" charset="0"/>
          </a:endParaRPr>
        </a:p>
      </dgm:t>
    </dgm:pt>
    <dgm:pt modelId="{43148928-C168-402F-B95F-241E5A4CD5C9}" type="parTrans" cxnId="{B5A18297-6D8F-4C02-999E-0FE8F8EF14F4}">
      <dgm:prSet/>
      <dgm:spPr/>
      <dgm:t>
        <a:bodyPr/>
        <a:lstStyle/>
        <a:p>
          <a:endParaRPr lang="en-GB"/>
        </a:p>
      </dgm:t>
    </dgm:pt>
    <dgm:pt modelId="{68705E31-4A21-431B-830D-B929FE0D1BA6}" type="sibTrans" cxnId="{B5A18297-6D8F-4C02-999E-0FE8F8EF14F4}">
      <dgm:prSet/>
      <dgm:spPr/>
      <dgm:t>
        <a:bodyPr/>
        <a:lstStyle/>
        <a:p>
          <a:endParaRPr lang="en-GB"/>
        </a:p>
      </dgm:t>
    </dgm:pt>
    <dgm:pt modelId="{9011A975-EF30-40A7-AE6A-6BE1297CB995}">
      <dgm:prSet phldrT="[Text]"/>
      <dgm:spPr/>
      <dgm:t>
        <a:bodyPr/>
        <a:lstStyle/>
        <a:p>
          <a:r>
            <a:rPr lang="en-GB" dirty="0" smtClean="0">
              <a:latin typeface="KingsBureauGrot FiveOne" panose="02000506040000020004" pitchFamily="2" charset="0"/>
            </a:rPr>
            <a:t>Implicitly marginalizing</a:t>
          </a:r>
          <a:endParaRPr lang="en-GB" dirty="0">
            <a:latin typeface="KingsBureauGrot FiveOne" panose="02000506040000020004" pitchFamily="2" charset="0"/>
          </a:endParaRPr>
        </a:p>
      </dgm:t>
    </dgm:pt>
    <dgm:pt modelId="{A3092BC0-1C17-4118-9249-99E148141CE9}" type="parTrans" cxnId="{184D86C7-2BDF-4B63-AA78-84C788E7ADCB}">
      <dgm:prSet/>
      <dgm:spPr/>
      <dgm:t>
        <a:bodyPr/>
        <a:lstStyle/>
        <a:p>
          <a:endParaRPr lang="en-GB"/>
        </a:p>
      </dgm:t>
    </dgm:pt>
    <dgm:pt modelId="{2F3B974C-C5B7-4254-B0E1-06A9101F3757}" type="sibTrans" cxnId="{184D86C7-2BDF-4B63-AA78-84C788E7ADCB}">
      <dgm:prSet/>
      <dgm:spPr/>
      <dgm:t>
        <a:bodyPr/>
        <a:lstStyle/>
        <a:p>
          <a:endParaRPr lang="en-GB"/>
        </a:p>
      </dgm:t>
    </dgm:pt>
    <dgm:pt modelId="{2162472A-C9E4-4878-8717-52CDF205CA2D}" type="pres">
      <dgm:prSet presAssocID="{944EE522-499E-4AB7-9270-E58C35164F1C}" presName="Name0" presStyleCnt="0">
        <dgm:presLayoutVars>
          <dgm:dir/>
          <dgm:animLvl val="lvl"/>
          <dgm:resizeHandles val="exact"/>
        </dgm:presLayoutVars>
      </dgm:prSet>
      <dgm:spPr/>
    </dgm:pt>
    <dgm:pt modelId="{139E067D-9AEF-495D-86D0-7C1ED14DAF39}" type="pres">
      <dgm:prSet presAssocID="{85299EFB-E5AD-4591-B4DB-0F406B660EE7}" presName="parTxOnly" presStyleLbl="node1" presStyleIdx="0" presStyleCnt="4">
        <dgm:presLayoutVars>
          <dgm:chMax val="0"/>
          <dgm:chPref val="0"/>
          <dgm:bulletEnabled val="1"/>
        </dgm:presLayoutVars>
      </dgm:prSet>
      <dgm:spPr/>
      <dgm:t>
        <a:bodyPr/>
        <a:lstStyle/>
        <a:p>
          <a:endParaRPr lang="en-GB"/>
        </a:p>
      </dgm:t>
    </dgm:pt>
    <dgm:pt modelId="{A30284DB-9FD1-4955-B5E2-E1877F1477EC}" type="pres">
      <dgm:prSet presAssocID="{AA78A6B8-4102-4955-A730-36502E5BF390}" presName="parTxOnlySpace" presStyleCnt="0"/>
      <dgm:spPr/>
    </dgm:pt>
    <dgm:pt modelId="{31442BE9-91FF-4B29-9130-4DAE78F36BC4}" type="pres">
      <dgm:prSet presAssocID="{9011A975-EF30-40A7-AE6A-6BE1297CB995}" presName="parTxOnly" presStyleLbl="node1" presStyleIdx="1" presStyleCnt="4">
        <dgm:presLayoutVars>
          <dgm:chMax val="0"/>
          <dgm:chPref val="0"/>
          <dgm:bulletEnabled val="1"/>
        </dgm:presLayoutVars>
      </dgm:prSet>
      <dgm:spPr/>
      <dgm:t>
        <a:bodyPr/>
        <a:lstStyle/>
        <a:p>
          <a:endParaRPr lang="en-GB"/>
        </a:p>
      </dgm:t>
    </dgm:pt>
    <dgm:pt modelId="{36048C02-32D3-484F-8B66-DE61F9BED781}" type="pres">
      <dgm:prSet presAssocID="{2F3B974C-C5B7-4254-B0E1-06A9101F3757}" presName="parTxOnlySpace" presStyleCnt="0"/>
      <dgm:spPr/>
    </dgm:pt>
    <dgm:pt modelId="{61730065-A8A7-4266-A6CA-8DA33A3AA58C}" type="pres">
      <dgm:prSet presAssocID="{3F5DE5BE-5ABB-48BE-87C6-5CAAB8E986A5}" presName="parTxOnly" presStyleLbl="node1" presStyleIdx="2" presStyleCnt="4">
        <dgm:presLayoutVars>
          <dgm:chMax val="0"/>
          <dgm:chPref val="0"/>
          <dgm:bulletEnabled val="1"/>
        </dgm:presLayoutVars>
      </dgm:prSet>
      <dgm:spPr/>
      <dgm:t>
        <a:bodyPr/>
        <a:lstStyle/>
        <a:p>
          <a:endParaRPr lang="en-GB"/>
        </a:p>
      </dgm:t>
    </dgm:pt>
    <dgm:pt modelId="{529E8181-4EA9-4909-91F4-16D6EB45C42E}" type="pres">
      <dgm:prSet presAssocID="{E32E0762-88E2-4905-9ACD-FF83CACD4A56}" presName="parTxOnlySpace" presStyleCnt="0"/>
      <dgm:spPr/>
    </dgm:pt>
    <dgm:pt modelId="{35110826-96AC-47E4-97A7-E9844E9BCB6E}" type="pres">
      <dgm:prSet presAssocID="{88C6E196-1CD4-4E8A-A5B8-FBE26F962C22}" presName="parTxOnly" presStyleLbl="node1" presStyleIdx="3" presStyleCnt="4">
        <dgm:presLayoutVars>
          <dgm:chMax val="0"/>
          <dgm:chPref val="0"/>
          <dgm:bulletEnabled val="1"/>
        </dgm:presLayoutVars>
      </dgm:prSet>
      <dgm:spPr/>
      <dgm:t>
        <a:bodyPr/>
        <a:lstStyle/>
        <a:p>
          <a:endParaRPr lang="en-GB"/>
        </a:p>
      </dgm:t>
    </dgm:pt>
  </dgm:ptLst>
  <dgm:cxnLst>
    <dgm:cxn modelId="{98C5D5FC-F4A6-423B-A1CE-E3D4FCF00149}" type="presOf" srcId="{3F5DE5BE-5ABB-48BE-87C6-5CAAB8E986A5}" destId="{61730065-A8A7-4266-A6CA-8DA33A3AA58C}" srcOrd="0" destOrd="0" presId="urn:microsoft.com/office/officeart/2005/8/layout/chevron1"/>
    <dgm:cxn modelId="{184D86C7-2BDF-4B63-AA78-84C788E7ADCB}" srcId="{944EE522-499E-4AB7-9270-E58C35164F1C}" destId="{9011A975-EF30-40A7-AE6A-6BE1297CB995}" srcOrd="1" destOrd="0" parTransId="{A3092BC0-1C17-4118-9249-99E148141CE9}" sibTransId="{2F3B974C-C5B7-4254-B0E1-06A9101F3757}"/>
    <dgm:cxn modelId="{D7D21AFE-3AF1-4D73-85E8-A43223EA7E7F}" type="presOf" srcId="{9011A975-EF30-40A7-AE6A-6BE1297CB995}" destId="{31442BE9-91FF-4B29-9130-4DAE78F36BC4}" srcOrd="0" destOrd="0" presId="urn:microsoft.com/office/officeart/2005/8/layout/chevron1"/>
    <dgm:cxn modelId="{5851A525-8915-41EB-8FA8-A9E3CB62B592}" type="presOf" srcId="{85299EFB-E5AD-4591-B4DB-0F406B660EE7}" destId="{139E067D-9AEF-495D-86D0-7C1ED14DAF39}" srcOrd="0" destOrd="0" presId="urn:microsoft.com/office/officeart/2005/8/layout/chevron1"/>
    <dgm:cxn modelId="{74670E5B-DD52-4816-8781-7FE5CEA7ABAE}" srcId="{944EE522-499E-4AB7-9270-E58C35164F1C}" destId="{3F5DE5BE-5ABB-48BE-87C6-5CAAB8E986A5}" srcOrd="2" destOrd="0" parTransId="{898CBFBE-B51F-443A-821B-F2775F4F16B8}" sibTransId="{E32E0762-88E2-4905-9ACD-FF83CACD4A56}"/>
    <dgm:cxn modelId="{B5A18297-6D8F-4C02-999E-0FE8F8EF14F4}" srcId="{944EE522-499E-4AB7-9270-E58C35164F1C}" destId="{88C6E196-1CD4-4E8A-A5B8-FBE26F962C22}" srcOrd="3" destOrd="0" parTransId="{43148928-C168-402F-B95F-241E5A4CD5C9}" sibTransId="{68705E31-4A21-431B-830D-B929FE0D1BA6}"/>
    <dgm:cxn modelId="{B9B29417-12B6-4ABD-BC64-2EE3C75B51EE}" type="presOf" srcId="{944EE522-499E-4AB7-9270-E58C35164F1C}" destId="{2162472A-C9E4-4878-8717-52CDF205CA2D}" srcOrd="0" destOrd="0" presId="urn:microsoft.com/office/officeart/2005/8/layout/chevron1"/>
    <dgm:cxn modelId="{EE94C164-28D0-496E-A35B-7F7FB253B699}" type="presOf" srcId="{88C6E196-1CD4-4E8A-A5B8-FBE26F962C22}" destId="{35110826-96AC-47E4-97A7-E9844E9BCB6E}" srcOrd="0" destOrd="0" presId="urn:microsoft.com/office/officeart/2005/8/layout/chevron1"/>
    <dgm:cxn modelId="{EE1CC624-0F8A-49DC-9AC4-BC648A846A7D}" srcId="{944EE522-499E-4AB7-9270-E58C35164F1C}" destId="{85299EFB-E5AD-4591-B4DB-0F406B660EE7}" srcOrd="0" destOrd="0" parTransId="{E1FC1793-E762-471F-ABE0-1325C48A1C45}" sibTransId="{AA78A6B8-4102-4955-A730-36502E5BF390}"/>
    <dgm:cxn modelId="{9A7D7511-48F8-41A1-9BD9-31F3E0059F6B}" type="presParOf" srcId="{2162472A-C9E4-4878-8717-52CDF205CA2D}" destId="{139E067D-9AEF-495D-86D0-7C1ED14DAF39}" srcOrd="0" destOrd="0" presId="urn:microsoft.com/office/officeart/2005/8/layout/chevron1"/>
    <dgm:cxn modelId="{F9AF8C21-F8CB-43B4-9B67-422FB65F836C}" type="presParOf" srcId="{2162472A-C9E4-4878-8717-52CDF205CA2D}" destId="{A30284DB-9FD1-4955-B5E2-E1877F1477EC}" srcOrd="1" destOrd="0" presId="urn:microsoft.com/office/officeart/2005/8/layout/chevron1"/>
    <dgm:cxn modelId="{00A1E761-4F31-4CF4-93DF-24C1F449FBEB}" type="presParOf" srcId="{2162472A-C9E4-4878-8717-52CDF205CA2D}" destId="{31442BE9-91FF-4B29-9130-4DAE78F36BC4}" srcOrd="2" destOrd="0" presId="urn:microsoft.com/office/officeart/2005/8/layout/chevron1"/>
    <dgm:cxn modelId="{DFCA5651-F5F9-4A4B-9A5B-E43B38B54C06}" type="presParOf" srcId="{2162472A-C9E4-4878-8717-52CDF205CA2D}" destId="{36048C02-32D3-484F-8B66-DE61F9BED781}" srcOrd="3" destOrd="0" presId="urn:microsoft.com/office/officeart/2005/8/layout/chevron1"/>
    <dgm:cxn modelId="{12CE93E9-4745-4F9E-89BF-23D7E1C343A7}" type="presParOf" srcId="{2162472A-C9E4-4878-8717-52CDF205CA2D}" destId="{61730065-A8A7-4266-A6CA-8DA33A3AA58C}" srcOrd="4" destOrd="0" presId="urn:microsoft.com/office/officeart/2005/8/layout/chevron1"/>
    <dgm:cxn modelId="{0F2EA5EF-67AF-4C7A-811C-1D89FADE6468}" type="presParOf" srcId="{2162472A-C9E4-4878-8717-52CDF205CA2D}" destId="{529E8181-4EA9-4909-91F4-16D6EB45C42E}" srcOrd="5" destOrd="0" presId="urn:microsoft.com/office/officeart/2005/8/layout/chevron1"/>
    <dgm:cxn modelId="{F3983C0E-5D98-4354-8566-2C2259BD7626}" type="presParOf" srcId="{2162472A-C9E4-4878-8717-52CDF205CA2D}" destId="{35110826-96AC-47E4-97A7-E9844E9BCB6E}" srcOrd="6"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FE87E85-08C7-4E7E-B173-FB3487EA449E}" type="doc">
      <dgm:prSet loTypeId="urn:microsoft.com/office/officeart/2005/8/layout/matrix1" loCatId="matrix" qsTypeId="urn:microsoft.com/office/officeart/2005/8/quickstyle/3d5" qsCatId="3D" csTypeId="urn:microsoft.com/office/officeart/2005/8/colors/colorful2" csCatId="colorful" phldr="1"/>
      <dgm:spPr/>
      <dgm:t>
        <a:bodyPr/>
        <a:lstStyle/>
        <a:p>
          <a:endParaRPr lang="en-GB"/>
        </a:p>
      </dgm:t>
    </dgm:pt>
    <dgm:pt modelId="{18DA9F15-A9EF-4C29-9067-8B3161484DD4}">
      <dgm:prSet phldrT="[Text]"/>
      <dgm:spPr/>
      <dgm:t>
        <a:bodyPr/>
        <a:lstStyle/>
        <a:p>
          <a:r>
            <a:rPr lang="en-GB" dirty="0" smtClean="0"/>
            <a:t>Impairments</a:t>
          </a:r>
          <a:endParaRPr lang="en-GB" dirty="0"/>
        </a:p>
      </dgm:t>
    </dgm:pt>
    <dgm:pt modelId="{6C9FD3C4-E01D-4563-B8E9-83660F7BE226}" type="parTrans" cxnId="{41A1CD89-2CDD-46D0-8D13-07BAD12695ED}">
      <dgm:prSet/>
      <dgm:spPr/>
      <dgm:t>
        <a:bodyPr/>
        <a:lstStyle/>
        <a:p>
          <a:endParaRPr lang="en-GB"/>
        </a:p>
      </dgm:t>
    </dgm:pt>
    <dgm:pt modelId="{D89FD627-1F96-4E3B-95FF-6E92AD3B4472}" type="sibTrans" cxnId="{41A1CD89-2CDD-46D0-8D13-07BAD12695ED}">
      <dgm:prSet/>
      <dgm:spPr/>
      <dgm:t>
        <a:bodyPr/>
        <a:lstStyle/>
        <a:p>
          <a:endParaRPr lang="en-GB"/>
        </a:p>
      </dgm:t>
    </dgm:pt>
    <dgm:pt modelId="{EF5F9849-3A25-47AE-899D-D71748B008BF}">
      <dgm:prSet phldrT="[Text]" custT="1"/>
      <dgm:spPr/>
      <dgm:t>
        <a:bodyPr/>
        <a:lstStyle/>
        <a:p>
          <a:r>
            <a:rPr lang="en-GB" sz="3200" dirty="0" smtClean="0"/>
            <a:t>Navigation</a:t>
          </a:r>
          <a:endParaRPr lang="en-GB" sz="1700" dirty="0"/>
        </a:p>
      </dgm:t>
    </dgm:pt>
    <dgm:pt modelId="{B628B2EF-BD28-4AF0-A951-ACE9B715E10E}" type="parTrans" cxnId="{518184AC-17AC-42EA-A892-196A28896C24}">
      <dgm:prSet/>
      <dgm:spPr/>
      <dgm:t>
        <a:bodyPr/>
        <a:lstStyle/>
        <a:p>
          <a:endParaRPr lang="en-GB"/>
        </a:p>
      </dgm:t>
    </dgm:pt>
    <dgm:pt modelId="{E518A927-4480-4648-A32C-FD536B0FDD41}" type="sibTrans" cxnId="{518184AC-17AC-42EA-A892-196A28896C24}">
      <dgm:prSet/>
      <dgm:spPr/>
      <dgm:t>
        <a:bodyPr/>
        <a:lstStyle/>
        <a:p>
          <a:endParaRPr lang="en-GB"/>
        </a:p>
      </dgm:t>
    </dgm:pt>
    <dgm:pt modelId="{ED0CBC65-429C-4BE9-A982-2F96781CB1E5}">
      <dgm:prSet phldrT="[Text]" custT="1"/>
      <dgm:spPr/>
      <dgm:t>
        <a:bodyPr/>
        <a:lstStyle/>
        <a:p>
          <a:r>
            <a:rPr lang="en-GB" sz="3200" dirty="0" smtClean="0"/>
            <a:t>Visual</a:t>
          </a:r>
          <a:endParaRPr lang="en-GB" sz="3200" dirty="0"/>
        </a:p>
      </dgm:t>
    </dgm:pt>
    <dgm:pt modelId="{8C918948-6B9F-4E93-B22B-78078F22A8C2}" type="parTrans" cxnId="{89240395-F504-4CC6-9F4C-4B69F56493FF}">
      <dgm:prSet/>
      <dgm:spPr/>
      <dgm:t>
        <a:bodyPr/>
        <a:lstStyle/>
        <a:p>
          <a:endParaRPr lang="en-GB"/>
        </a:p>
      </dgm:t>
    </dgm:pt>
    <dgm:pt modelId="{7BE54A2E-4AE9-4CAB-BE55-D600652260BD}" type="sibTrans" cxnId="{89240395-F504-4CC6-9F4C-4B69F56493FF}">
      <dgm:prSet/>
      <dgm:spPr/>
      <dgm:t>
        <a:bodyPr/>
        <a:lstStyle/>
        <a:p>
          <a:endParaRPr lang="en-GB"/>
        </a:p>
      </dgm:t>
    </dgm:pt>
    <dgm:pt modelId="{613D572E-8167-4C7E-89C6-19CA681251F6}">
      <dgm:prSet phldrT="[Text]" custT="1"/>
      <dgm:spPr/>
      <dgm:t>
        <a:bodyPr/>
        <a:lstStyle/>
        <a:p>
          <a:r>
            <a:rPr lang="en-GB" sz="3200" dirty="0" smtClean="0"/>
            <a:t>Audio</a:t>
          </a:r>
          <a:endParaRPr lang="en-GB" sz="3200" dirty="0"/>
        </a:p>
      </dgm:t>
    </dgm:pt>
    <dgm:pt modelId="{E2D43630-4987-4574-8BC6-DEEC869B0594}" type="parTrans" cxnId="{BEFE2606-2BD3-40F3-B44A-EE89E6A61C4B}">
      <dgm:prSet/>
      <dgm:spPr/>
      <dgm:t>
        <a:bodyPr/>
        <a:lstStyle/>
        <a:p>
          <a:endParaRPr lang="en-GB"/>
        </a:p>
      </dgm:t>
    </dgm:pt>
    <dgm:pt modelId="{2D7DBEC6-2515-4329-B1C2-1EFFB49D6540}" type="sibTrans" cxnId="{BEFE2606-2BD3-40F3-B44A-EE89E6A61C4B}">
      <dgm:prSet/>
      <dgm:spPr/>
      <dgm:t>
        <a:bodyPr/>
        <a:lstStyle/>
        <a:p>
          <a:endParaRPr lang="en-GB"/>
        </a:p>
      </dgm:t>
    </dgm:pt>
    <dgm:pt modelId="{E299D875-9A46-4D1E-B3DA-D9ECF0A882F4}">
      <dgm:prSet phldrT="[Text]" custT="1"/>
      <dgm:spPr/>
      <dgm:t>
        <a:bodyPr/>
        <a:lstStyle/>
        <a:p>
          <a:r>
            <a:rPr lang="en-GB" sz="3200" dirty="0" smtClean="0"/>
            <a:t>Cognitive</a:t>
          </a:r>
          <a:endParaRPr lang="en-GB" sz="3200" dirty="0"/>
        </a:p>
      </dgm:t>
    </dgm:pt>
    <dgm:pt modelId="{B182D9F1-504C-4074-8FA4-DAFAE4AD72D8}" type="parTrans" cxnId="{452F26ED-0AEB-4909-A111-0157B3A492A9}">
      <dgm:prSet/>
      <dgm:spPr/>
      <dgm:t>
        <a:bodyPr/>
        <a:lstStyle/>
        <a:p>
          <a:endParaRPr lang="en-GB"/>
        </a:p>
      </dgm:t>
    </dgm:pt>
    <dgm:pt modelId="{49A5E092-2282-49B1-BC9C-B927C2061341}" type="sibTrans" cxnId="{452F26ED-0AEB-4909-A111-0157B3A492A9}">
      <dgm:prSet/>
      <dgm:spPr/>
      <dgm:t>
        <a:bodyPr/>
        <a:lstStyle/>
        <a:p>
          <a:endParaRPr lang="en-GB"/>
        </a:p>
      </dgm:t>
    </dgm:pt>
    <dgm:pt modelId="{A3C72DCA-7774-4710-8419-ACB64C497427}" type="pres">
      <dgm:prSet presAssocID="{2FE87E85-08C7-4E7E-B173-FB3487EA449E}" presName="diagram" presStyleCnt="0">
        <dgm:presLayoutVars>
          <dgm:chMax val="1"/>
          <dgm:dir/>
          <dgm:animLvl val="ctr"/>
          <dgm:resizeHandles val="exact"/>
        </dgm:presLayoutVars>
      </dgm:prSet>
      <dgm:spPr/>
      <dgm:t>
        <a:bodyPr/>
        <a:lstStyle/>
        <a:p>
          <a:endParaRPr lang="en-GB"/>
        </a:p>
      </dgm:t>
    </dgm:pt>
    <dgm:pt modelId="{1A94EC58-EF7F-4392-ACC3-1CF1AC92731B}" type="pres">
      <dgm:prSet presAssocID="{2FE87E85-08C7-4E7E-B173-FB3487EA449E}" presName="matrix" presStyleCnt="0"/>
      <dgm:spPr/>
    </dgm:pt>
    <dgm:pt modelId="{ED516E74-3FAF-45D3-AB4C-C6B23085543A}" type="pres">
      <dgm:prSet presAssocID="{2FE87E85-08C7-4E7E-B173-FB3487EA449E}" presName="tile1" presStyleLbl="node1" presStyleIdx="0" presStyleCnt="4"/>
      <dgm:spPr/>
      <dgm:t>
        <a:bodyPr/>
        <a:lstStyle/>
        <a:p>
          <a:endParaRPr lang="en-GB"/>
        </a:p>
      </dgm:t>
    </dgm:pt>
    <dgm:pt modelId="{FF1270AE-3915-4154-B990-B9871C7A9B7B}" type="pres">
      <dgm:prSet presAssocID="{2FE87E85-08C7-4E7E-B173-FB3487EA449E}" presName="tile1text" presStyleLbl="node1" presStyleIdx="0" presStyleCnt="4">
        <dgm:presLayoutVars>
          <dgm:chMax val="0"/>
          <dgm:chPref val="0"/>
          <dgm:bulletEnabled val="1"/>
        </dgm:presLayoutVars>
      </dgm:prSet>
      <dgm:spPr/>
      <dgm:t>
        <a:bodyPr/>
        <a:lstStyle/>
        <a:p>
          <a:endParaRPr lang="en-GB"/>
        </a:p>
      </dgm:t>
    </dgm:pt>
    <dgm:pt modelId="{FAB7EA6B-8D68-4697-B101-CAC33E266B2C}" type="pres">
      <dgm:prSet presAssocID="{2FE87E85-08C7-4E7E-B173-FB3487EA449E}" presName="tile2" presStyleLbl="node1" presStyleIdx="1" presStyleCnt="4"/>
      <dgm:spPr/>
      <dgm:t>
        <a:bodyPr/>
        <a:lstStyle/>
        <a:p>
          <a:endParaRPr lang="en-GB"/>
        </a:p>
      </dgm:t>
    </dgm:pt>
    <dgm:pt modelId="{B0B6E1AF-338E-4A6B-B901-0798B0BE6170}" type="pres">
      <dgm:prSet presAssocID="{2FE87E85-08C7-4E7E-B173-FB3487EA449E}" presName="tile2text" presStyleLbl="node1" presStyleIdx="1" presStyleCnt="4">
        <dgm:presLayoutVars>
          <dgm:chMax val="0"/>
          <dgm:chPref val="0"/>
          <dgm:bulletEnabled val="1"/>
        </dgm:presLayoutVars>
      </dgm:prSet>
      <dgm:spPr/>
      <dgm:t>
        <a:bodyPr/>
        <a:lstStyle/>
        <a:p>
          <a:endParaRPr lang="en-GB"/>
        </a:p>
      </dgm:t>
    </dgm:pt>
    <dgm:pt modelId="{75D147CC-F36C-409A-B591-C8A553270FD3}" type="pres">
      <dgm:prSet presAssocID="{2FE87E85-08C7-4E7E-B173-FB3487EA449E}" presName="tile3" presStyleLbl="node1" presStyleIdx="2" presStyleCnt="4"/>
      <dgm:spPr/>
      <dgm:t>
        <a:bodyPr/>
        <a:lstStyle/>
        <a:p>
          <a:endParaRPr lang="en-GB"/>
        </a:p>
      </dgm:t>
    </dgm:pt>
    <dgm:pt modelId="{B8AAD3AA-1A24-4441-ADB9-0103009B3775}" type="pres">
      <dgm:prSet presAssocID="{2FE87E85-08C7-4E7E-B173-FB3487EA449E}" presName="tile3text" presStyleLbl="node1" presStyleIdx="2" presStyleCnt="4">
        <dgm:presLayoutVars>
          <dgm:chMax val="0"/>
          <dgm:chPref val="0"/>
          <dgm:bulletEnabled val="1"/>
        </dgm:presLayoutVars>
      </dgm:prSet>
      <dgm:spPr/>
      <dgm:t>
        <a:bodyPr/>
        <a:lstStyle/>
        <a:p>
          <a:endParaRPr lang="en-GB"/>
        </a:p>
      </dgm:t>
    </dgm:pt>
    <dgm:pt modelId="{D43E9B3C-5179-4E0B-9773-CB23524F9175}" type="pres">
      <dgm:prSet presAssocID="{2FE87E85-08C7-4E7E-B173-FB3487EA449E}" presName="tile4" presStyleLbl="node1" presStyleIdx="3" presStyleCnt="4"/>
      <dgm:spPr/>
      <dgm:t>
        <a:bodyPr/>
        <a:lstStyle/>
        <a:p>
          <a:endParaRPr lang="en-GB"/>
        </a:p>
      </dgm:t>
    </dgm:pt>
    <dgm:pt modelId="{096A18E3-8A5A-41B7-85D0-95AC731D0BB1}" type="pres">
      <dgm:prSet presAssocID="{2FE87E85-08C7-4E7E-B173-FB3487EA449E}" presName="tile4text" presStyleLbl="node1" presStyleIdx="3" presStyleCnt="4">
        <dgm:presLayoutVars>
          <dgm:chMax val="0"/>
          <dgm:chPref val="0"/>
          <dgm:bulletEnabled val="1"/>
        </dgm:presLayoutVars>
      </dgm:prSet>
      <dgm:spPr/>
      <dgm:t>
        <a:bodyPr/>
        <a:lstStyle/>
        <a:p>
          <a:endParaRPr lang="en-GB"/>
        </a:p>
      </dgm:t>
    </dgm:pt>
    <dgm:pt modelId="{61DAF97B-08F3-4F06-A350-0BAB82A907CC}" type="pres">
      <dgm:prSet presAssocID="{2FE87E85-08C7-4E7E-B173-FB3487EA449E}" presName="centerTile" presStyleLbl="fgShp" presStyleIdx="0" presStyleCnt="1">
        <dgm:presLayoutVars>
          <dgm:chMax val="0"/>
          <dgm:chPref val="0"/>
        </dgm:presLayoutVars>
      </dgm:prSet>
      <dgm:spPr/>
      <dgm:t>
        <a:bodyPr/>
        <a:lstStyle/>
        <a:p>
          <a:endParaRPr lang="en-GB"/>
        </a:p>
      </dgm:t>
    </dgm:pt>
  </dgm:ptLst>
  <dgm:cxnLst>
    <dgm:cxn modelId="{5729BF90-85DA-4432-BAAE-0685E4133860}" type="presOf" srcId="{E299D875-9A46-4D1E-B3DA-D9ECF0A882F4}" destId="{096A18E3-8A5A-41B7-85D0-95AC731D0BB1}" srcOrd="1" destOrd="0" presId="urn:microsoft.com/office/officeart/2005/8/layout/matrix1"/>
    <dgm:cxn modelId="{89240395-F504-4CC6-9F4C-4B69F56493FF}" srcId="{18DA9F15-A9EF-4C29-9067-8B3161484DD4}" destId="{ED0CBC65-429C-4BE9-A982-2F96781CB1E5}" srcOrd="1" destOrd="0" parTransId="{8C918948-6B9F-4E93-B22B-78078F22A8C2}" sibTransId="{7BE54A2E-4AE9-4CAB-BE55-D600652260BD}"/>
    <dgm:cxn modelId="{E15B3709-AFE0-44DB-B7B0-65D3EA6EB26A}" type="presOf" srcId="{613D572E-8167-4C7E-89C6-19CA681251F6}" destId="{B8AAD3AA-1A24-4441-ADB9-0103009B3775}" srcOrd="1" destOrd="0" presId="urn:microsoft.com/office/officeart/2005/8/layout/matrix1"/>
    <dgm:cxn modelId="{B7F7DCF0-274F-4537-914D-421F2C78F76C}" type="presOf" srcId="{ED0CBC65-429C-4BE9-A982-2F96781CB1E5}" destId="{B0B6E1AF-338E-4A6B-B901-0798B0BE6170}" srcOrd="1" destOrd="0" presId="urn:microsoft.com/office/officeart/2005/8/layout/matrix1"/>
    <dgm:cxn modelId="{452F26ED-0AEB-4909-A111-0157B3A492A9}" srcId="{18DA9F15-A9EF-4C29-9067-8B3161484DD4}" destId="{E299D875-9A46-4D1E-B3DA-D9ECF0A882F4}" srcOrd="3" destOrd="0" parTransId="{B182D9F1-504C-4074-8FA4-DAFAE4AD72D8}" sibTransId="{49A5E092-2282-49B1-BC9C-B927C2061341}"/>
    <dgm:cxn modelId="{41A1CD89-2CDD-46D0-8D13-07BAD12695ED}" srcId="{2FE87E85-08C7-4E7E-B173-FB3487EA449E}" destId="{18DA9F15-A9EF-4C29-9067-8B3161484DD4}" srcOrd="0" destOrd="0" parTransId="{6C9FD3C4-E01D-4563-B8E9-83660F7BE226}" sibTransId="{D89FD627-1F96-4E3B-95FF-6E92AD3B4472}"/>
    <dgm:cxn modelId="{208D573E-93C4-4486-9EB1-5FF9F956F922}" type="presOf" srcId="{E299D875-9A46-4D1E-B3DA-D9ECF0A882F4}" destId="{D43E9B3C-5179-4E0B-9773-CB23524F9175}" srcOrd="0" destOrd="0" presId="urn:microsoft.com/office/officeart/2005/8/layout/matrix1"/>
    <dgm:cxn modelId="{6DBAA3B2-9762-483A-B09E-2EE6B8DAA31C}" type="presOf" srcId="{EF5F9849-3A25-47AE-899D-D71748B008BF}" destId="{FF1270AE-3915-4154-B990-B9871C7A9B7B}" srcOrd="1" destOrd="0" presId="urn:microsoft.com/office/officeart/2005/8/layout/matrix1"/>
    <dgm:cxn modelId="{BEFE2606-2BD3-40F3-B44A-EE89E6A61C4B}" srcId="{18DA9F15-A9EF-4C29-9067-8B3161484DD4}" destId="{613D572E-8167-4C7E-89C6-19CA681251F6}" srcOrd="2" destOrd="0" parTransId="{E2D43630-4987-4574-8BC6-DEEC869B0594}" sibTransId="{2D7DBEC6-2515-4329-B1C2-1EFFB49D6540}"/>
    <dgm:cxn modelId="{EE8BB99B-38DA-4073-B495-5092E0A5ADBC}" type="presOf" srcId="{613D572E-8167-4C7E-89C6-19CA681251F6}" destId="{75D147CC-F36C-409A-B591-C8A553270FD3}" srcOrd="0" destOrd="0" presId="urn:microsoft.com/office/officeart/2005/8/layout/matrix1"/>
    <dgm:cxn modelId="{6FEDA178-E8B3-4824-915D-7E0AEE74DC50}" type="presOf" srcId="{EF5F9849-3A25-47AE-899D-D71748B008BF}" destId="{ED516E74-3FAF-45D3-AB4C-C6B23085543A}" srcOrd="0" destOrd="0" presId="urn:microsoft.com/office/officeart/2005/8/layout/matrix1"/>
    <dgm:cxn modelId="{495D34DC-21CF-4373-B72E-5D260CE5C83A}" type="presOf" srcId="{2FE87E85-08C7-4E7E-B173-FB3487EA449E}" destId="{A3C72DCA-7774-4710-8419-ACB64C497427}" srcOrd="0" destOrd="0" presId="urn:microsoft.com/office/officeart/2005/8/layout/matrix1"/>
    <dgm:cxn modelId="{518184AC-17AC-42EA-A892-196A28896C24}" srcId="{18DA9F15-A9EF-4C29-9067-8B3161484DD4}" destId="{EF5F9849-3A25-47AE-899D-D71748B008BF}" srcOrd="0" destOrd="0" parTransId="{B628B2EF-BD28-4AF0-A951-ACE9B715E10E}" sibTransId="{E518A927-4480-4648-A32C-FD536B0FDD41}"/>
    <dgm:cxn modelId="{29F192D3-5920-40D1-880D-39E813F925F2}" type="presOf" srcId="{18DA9F15-A9EF-4C29-9067-8B3161484DD4}" destId="{61DAF97B-08F3-4F06-A350-0BAB82A907CC}" srcOrd="0" destOrd="0" presId="urn:microsoft.com/office/officeart/2005/8/layout/matrix1"/>
    <dgm:cxn modelId="{2DCFCB6D-BE50-4396-A372-5ACE17CEC32D}" type="presOf" srcId="{ED0CBC65-429C-4BE9-A982-2F96781CB1E5}" destId="{FAB7EA6B-8D68-4697-B101-CAC33E266B2C}" srcOrd="0" destOrd="0" presId="urn:microsoft.com/office/officeart/2005/8/layout/matrix1"/>
    <dgm:cxn modelId="{103678CD-654B-402C-8249-BB85D214DFB6}" type="presParOf" srcId="{A3C72DCA-7774-4710-8419-ACB64C497427}" destId="{1A94EC58-EF7F-4392-ACC3-1CF1AC92731B}" srcOrd="0" destOrd="0" presId="urn:microsoft.com/office/officeart/2005/8/layout/matrix1"/>
    <dgm:cxn modelId="{7BFB8A6C-10CB-4B2E-801F-24F900509BC5}" type="presParOf" srcId="{1A94EC58-EF7F-4392-ACC3-1CF1AC92731B}" destId="{ED516E74-3FAF-45D3-AB4C-C6B23085543A}" srcOrd="0" destOrd="0" presId="urn:microsoft.com/office/officeart/2005/8/layout/matrix1"/>
    <dgm:cxn modelId="{ABBA02B0-4B7A-4944-9985-F94E8547679B}" type="presParOf" srcId="{1A94EC58-EF7F-4392-ACC3-1CF1AC92731B}" destId="{FF1270AE-3915-4154-B990-B9871C7A9B7B}" srcOrd="1" destOrd="0" presId="urn:microsoft.com/office/officeart/2005/8/layout/matrix1"/>
    <dgm:cxn modelId="{46ED86CC-9B34-4D4B-9738-524F64EE05B6}" type="presParOf" srcId="{1A94EC58-EF7F-4392-ACC3-1CF1AC92731B}" destId="{FAB7EA6B-8D68-4697-B101-CAC33E266B2C}" srcOrd="2" destOrd="0" presId="urn:microsoft.com/office/officeart/2005/8/layout/matrix1"/>
    <dgm:cxn modelId="{D08CA9BF-6B10-4E89-9FAE-EA84B9684426}" type="presParOf" srcId="{1A94EC58-EF7F-4392-ACC3-1CF1AC92731B}" destId="{B0B6E1AF-338E-4A6B-B901-0798B0BE6170}" srcOrd="3" destOrd="0" presId="urn:microsoft.com/office/officeart/2005/8/layout/matrix1"/>
    <dgm:cxn modelId="{BF9266F8-A8AF-4111-8182-6E9F28CFFF18}" type="presParOf" srcId="{1A94EC58-EF7F-4392-ACC3-1CF1AC92731B}" destId="{75D147CC-F36C-409A-B591-C8A553270FD3}" srcOrd="4" destOrd="0" presId="urn:microsoft.com/office/officeart/2005/8/layout/matrix1"/>
    <dgm:cxn modelId="{DFCA37E5-2D7A-4C76-A788-320B9C81406A}" type="presParOf" srcId="{1A94EC58-EF7F-4392-ACC3-1CF1AC92731B}" destId="{B8AAD3AA-1A24-4441-ADB9-0103009B3775}" srcOrd="5" destOrd="0" presId="urn:microsoft.com/office/officeart/2005/8/layout/matrix1"/>
    <dgm:cxn modelId="{A0579668-7F27-4AFE-8F5D-80E187B63CDB}" type="presParOf" srcId="{1A94EC58-EF7F-4392-ACC3-1CF1AC92731B}" destId="{D43E9B3C-5179-4E0B-9773-CB23524F9175}" srcOrd="6" destOrd="0" presId="urn:microsoft.com/office/officeart/2005/8/layout/matrix1"/>
    <dgm:cxn modelId="{555F9A6D-50C8-4B62-801B-87A26E167704}" type="presParOf" srcId="{1A94EC58-EF7F-4392-ACC3-1CF1AC92731B}" destId="{096A18E3-8A5A-41B7-85D0-95AC731D0BB1}" srcOrd="7" destOrd="0" presId="urn:microsoft.com/office/officeart/2005/8/layout/matrix1"/>
    <dgm:cxn modelId="{C17A640E-CE7F-4DC3-BE10-4FA0AEA48AC4}" type="presParOf" srcId="{A3C72DCA-7774-4710-8419-ACB64C497427}" destId="{61DAF97B-08F3-4F06-A350-0BAB82A907CC}" srcOrd="1" destOrd="0" presId="urn:microsoft.com/office/officeart/2005/8/layout/matrix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E47F0AB-5D6E-4D8D-A4E3-4F3089FF7532}" type="doc">
      <dgm:prSet loTypeId="urn:microsoft.com/office/officeart/2005/8/layout/pyramid4" loCatId="pyramid" qsTypeId="urn:microsoft.com/office/officeart/2005/8/quickstyle/3d5" qsCatId="3D" csTypeId="urn:microsoft.com/office/officeart/2005/8/colors/colorful5" csCatId="colorful" phldr="1"/>
      <dgm:spPr/>
      <dgm:t>
        <a:bodyPr/>
        <a:lstStyle/>
        <a:p>
          <a:endParaRPr lang="en-GB"/>
        </a:p>
      </dgm:t>
    </dgm:pt>
    <dgm:pt modelId="{9DF0CF46-CC23-47C1-8924-F6CF43CC547A}">
      <dgm:prSet phldrT="[Text]"/>
      <dgm:spPr/>
      <dgm:t>
        <a:bodyPr/>
        <a:lstStyle/>
        <a:p>
          <a:r>
            <a:rPr lang="en-GB" dirty="0" smtClean="0"/>
            <a:t>Body</a:t>
          </a:r>
          <a:endParaRPr lang="en-GB" dirty="0"/>
        </a:p>
      </dgm:t>
    </dgm:pt>
    <dgm:pt modelId="{A89FACA3-8880-417E-A7C1-64993D47626E}" type="parTrans" cxnId="{6936D344-2A9E-42ED-9E4C-FFDBB09DAD9A}">
      <dgm:prSet/>
      <dgm:spPr/>
      <dgm:t>
        <a:bodyPr/>
        <a:lstStyle/>
        <a:p>
          <a:endParaRPr lang="en-GB"/>
        </a:p>
      </dgm:t>
    </dgm:pt>
    <dgm:pt modelId="{66143992-1FAC-4556-9E0A-0E838FCBEB6A}" type="sibTrans" cxnId="{6936D344-2A9E-42ED-9E4C-FFDBB09DAD9A}">
      <dgm:prSet/>
      <dgm:spPr/>
      <dgm:t>
        <a:bodyPr/>
        <a:lstStyle/>
        <a:p>
          <a:endParaRPr lang="en-GB"/>
        </a:p>
      </dgm:t>
    </dgm:pt>
    <dgm:pt modelId="{763D2D7F-BEA1-4425-8400-084D8380EE60}">
      <dgm:prSet phldrT="[Text]"/>
      <dgm:spPr/>
      <dgm:t>
        <a:bodyPr/>
        <a:lstStyle/>
        <a:p>
          <a:r>
            <a:rPr lang="en-GB" dirty="0" smtClean="0"/>
            <a:t>Technology</a:t>
          </a:r>
          <a:endParaRPr lang="en-GB" dirty="0"/>
        </a:p>
      </dgm:t>
    </dgm:pt>
    <dgm:pt modelId="{71E521BB-0B6D-47CF-8034-3B2D979BEF1E}" type="parTrans" cxnId="{DAF75F86-D369-4FE0-A2CD-43962F1F9541}">
      <dgm:prSet/>
      <dgm:spPr/>
      <dgm:t>
        <a:bodyPr/>
        <a:lstStyle/>
        <a:p>
          <a:endParaRPr lang="en-GB"/>
        </a:p>
      </dgm:t>
    </dgm:pt>
    <dgm:pt modelId="{FE56F0DD-AF9C-434F-BFDA-B2EBE1BE8722}" type="sibTrans" cxnId="{DAF75F86-D369-4FE0-A2CD-43962F1F9541}">
      <dgm:prSet/>
      <dgm:spPr/>
      <dgm:t>
        <a:bodyPr/>
        <a:lstStyle/>
        <a:p>
          <a:endParaRPr lang="en-GB"/>
        </a:p>
      </dgm:t>
    </dgm:pt>
    <dgm:pt modelId="{FF0C4F99-0D4F-4D68-84FF-DAEEFD6A0153}">
      <dgm:prSet phldrT="[Text]"/>
      <dgm:spPr/>
      <dgm:t>
        <a:bodyPr/>
        <a:lstStyle/>
        <a:p>
          <a:r>
            <a:rPr lang="en-GB" dirty="0" smtClean="0"/>
            <a:t>Universal Design</a:t>
          </a:r>
          <a:endParaRPr lang="en-GB" dirty="0"/>
        </a:p>
      </dgm:t>
    </dgm:pt>
    <dgm:pt modelId="{D45DB771-AB55-41EC-BD30-08660E31F902}" type="parTrans" cxnId="{A5E7A31B-E332-419B-8CCD-DFAEE6D16DE8}">
      <dgm:prSet/>
      <dgm:spPr/>
      <dgm:t>
        <a:bodyPr/>
        <a:lstStyle/>
        <a:p>
          <a:endParaRPr lang="en-GB"/>
        </a:p>
      </dgm:t>
    </dgm:pt>
    <dgm:pt modelId="{658B73C2-6C39-4CBC-867F-9A0BF175921E}" type="sibTrans" cxnId="{A5E7A31B-E332-419B-8CCD-DFAEE6D16DE8}">
      <dgm:prSet/>
      <dgm:spPr/>
      <dgm:t>
        <a:bodyPr/>
        <a:lstStyle/>
        <a:p>
          <a:endParaRPr lang="en-GB"/>
        </a:p>
      </dgm:t>
    </dgm:pt>
    <dgm:pt modelId="{67716002-6B46-4CF6-8B5C-816F0AFD9CFF}">
      <dgm:prSet phldrT="[Text]"/>
      <dgm:spPr/>
      <dgm:t>
        <a:bodyPr/>
        <a:lstStyle/>
        <a:p>
          <a:r>
            <a:rPr lang="en-GB" dirty="0" smtClean="0"/>
            <a:t>Time</a:t>
          </a:r>
          <a:endParaRPr lang="en-GB" dirty="0"/>
        </a:p>
      </dgm:t>
    </dgm:pt>
    <dgm:pt modelId="{E5A103AE-1794-41E9-8518-9A8AD8F21D56}" type="parTrans" cxnId="{975ECF5A-45BA-4AC4-A442-554EAC9FCE85}">
      <dgm:prSet/>
      <dgm:spPr/>
      <dgm:t>
        <a:bodyPr/>
        <a:lstStyle/>
        <a:p>
          <a:endParaRPr lang="en-GB"/>
        </a:p>
      </dgm:t>
    </dgm:pt>
    <dgm:pt modelId="{132801CA-5FA7-4434-9F89-28FE42DA5CC1}" type="sibTrans" cxnId="{975ECF5A-45BA-4AC4-A442-554EAC9FCE85}">
      <dgm:prSet/>
      <dgm:spPr/>
      <dgm:t>
        <a:bodyPr/>
        <a:lstStyle/>
        <a:p>
          <a:endParaRPr lang="en-GB"/>
        </a:p>
      </dgm:t>
    </dgm:pt>
    <dgm:pt modelId="{3CB516E5-BF23-4879-848B-F7D5692267BC}" type="pres">
      <dgm:prSet presAssocID="{DE47F0AB-5D6E-4D8D-A4E3-4F3089FF7532}" presName="compositeShape" presStyleCnt="0">
        <dgm:presLayoutVars>
          <dgm:chMax val="9"/>
          <dgm:dir/>
          <dgm:resizeHandles val="exact"/>
        </dgm:presLayoutVars>
      </dgm:prSet>
      <dgm:spPr/>
      <dgm:t>
        <a:bodyPr/>
        <a:lstStyle/>
        <a:p>
          <a:endParaRPr lang="en-GB"/>
        </a:p>
      </dgm:t>
    </dgm:pt>
    <dgm:pt modelId="{C2C5FF21-9F07-4F16-A8E7-344E28E625D3}" type="pres">
      <dgm:prSet presAssocID="{DE47F0AB-5D6E-4D8D-A4E3-4F3089FF7532}" presName="triangle1" presStyleLbl="node1" presStyleIdx="0" presStyleCnt="4">
        <dgm:presLayoutVars>
          <dgm:bulletEnabled val="1"/>
        </dgm:presLayoutVars>
      </dgm:prSet>
      <dgm:spPr/>
      <dgm:t>
        <a:bodyPr/>
        <a:lstStyle/>
        <a:p>
          <a:endParaRPr lang="en-GB"/>
        </a:p>
      </dgm:t>
    </dgm:pt>
    <dgm:pt modelId="{7F3E6E5F-5220-4A8E-B748-A0CD9358977C}" type="pres">
      <dgm:prSet presAssocID="{DE47F0AB-5D6E-4D8D-A4E3-4F3089FF7532}" presName="triangle2" presStyleLbl="node1" presStyleIdx="1" presStyleCnt="4">
        <dgm:presLayoutVars>
          <dgm:bulletEnabled val="1"/>
        </dgm:presLayoutVars>
      </dgm:prSet>
      <dgm:spPr/>
      <dgm:t>
        <a:bodyPr/>
        <a:lstStyle/>
        <a:p>
          <a:endParaRPr lang="en-GB"/>
        </a:p>
      </dgm:t>
    </dgm:pt>
    <dgm:pt modelId="{456A7E39-F6AB-4160-B65E-0FAD44B94331}" type="pres">
      <dgm:prSet presAssocID="{DE47F0AB-5D6E-4D8D-A4E3-4F3089FF7532}" presName="triangle3" presStyleLbl="node1" presStyleIdx="2" presStyleCnt="4">
        <dgm:presLayoutVars>
          <dgm:bulletEnabled val="1"/>
        </dgm:presLayoutVars>
      </dgm:prSet>
      <dgm:spPr/>
      <dgm:t>
        <a:bodyPr/>
        <a:lstStyle/>
        <a:p>
          <a:endParaRPr lang="en-GB"/>
        </a:p>
      </dgm:t>
    </dgm:pt>
    <dgm:pt modelId="{6535BA94-9864-4B61-8BE2-F4B7BF46DE4F}" type="pres">
      <dgm:prSet presAssocID="{DE47F0AB-5D6E-4D8D-A4E3-4F3089FF7532}" presName="triangle4" presStyleLbl="node1" presStyleIdx="3" presStyleCnt="4">
        <dgm:presLayoutVars>
          <dgm:bulletEnabled val="1"/>
        </dgm:presLayoutVars>
      </dgm:prSet>
      <dgm:spPr/>
      <dgm:t>
        <a:bodyPr/>
        <a:lstStyle/>
        <a:p>
          <a:endParaRPr lang="en-GB"/>
        </a:p>
      </dgm:t>
    </dgm:pt>
  </dgm:ptLst>
  <dgm:cxnLst>
    <dgm:cxn modelId="{39E4A347-9D6C-4A63-A1AB-CC1645C22D44}" type="presOf" srcId="{67716002-6B46-4CF6-8B5C-816F0AFD9CFF}" destId="{6535BA94-9864-4B61-8BE2-F4B7BF46DE4F}" srcOrd="0" destOrd="0" presId="urn:microsoft.com/office/officeart/2005/8/layout/pyramid4"/>
    <dgm:cxn modelId="{546D194D-6DE9-4A86-AF35-BF1273333EFC}" type="presOf" srcId="{763D2D7F-BEA1-4425-8400-084D8380EE60}" destId="{7F3E6E5F-5220-4A8E-B748-A0CD9358977C}" srcOrd="0" destOrd="0" presId="urn:microsoft.com/office/officeart/2005/8/layout/pyramid4"/>
    <dgm:cxn modelId="{DAF75F86-D369-4FE0-A2CD-43962F1F9541}" srcId="{DE47F0AB-5D6E-4D8D-A4E3-4F3089FF7532}" destId="{763D2D7F-BEA1-4425-8400-084D8380EE60}" srcOrd="1" destOrd="0" parTransId="{71E521BB-0B6D-47CF-8034-3B2D979BEF1E}" sibTransId="{FE56F0DD-AF9C-434F-BFDA-B2EBE1BE8722}"/>
    <dgm:cxn modelId="{975ECF5A-45BA-4AC4-A442-554EAC9FCE85}" srcId="{DE47F0AB-5D6E-4D8D-A4E3-4F3089FF7532}" destId="{67716002-6B46-4CF6-8B5C-816F0AFD9CFF}" srcOrd="3" destOrd="0" parTransId="{E5A103AE-1794-41E9-8518-9A8AD8F21D56}" sibTransId="{132801CA-5FA7-4434-9F89-28FE42DA5CC1}"/>
    <dgm:cxn modelId="{A5E7A31B-E332-419B-8CCD-DFAEE6D16DE8}" srcId="{DE47F0AB-5D6E-4D8D-A4E3-4F3089FF7532}" destId="{FF0C4F99-0D4F-4D68-84FF-DAEEFD6A0153}" srcOrd="2" destOrd="0" parTransId="{D45DB771-AB55-41EC-BD30-08660E31F902}" sibTransId="{658B73C2-6C39-4CBC-867F-9A0BF175921E}"/>
    <dgm:cxn modelId="{3B0764B7-6919-48FC-B7A7-851E6B22676F}" type="presOf" srcId="{DE47F0AB-5D6E-4D8D-A4E3-4F3089FF7532}" destId="{3CB516E5-BF23-4879-848B-F7D5692267BC}" srcOrd="0" destOrd="0" presId="urn:microsoft.com/office/officeart/2005/8/layout/pyramid4"/>
    <dgm:cxn modelId="{FB7A754F-0D18-40B1-94DF-F03AE625BFA0}" type="presOf" srcId="{FF0C4F99-0D4F-4D68-84FF-DAEEFD6A0153}" destId="{456A7E39-F6AB-4160-B65E-0FAD44B94331}" srcOrd="0" destOrd="0" presId="urn:microsoft.com/office/officeart/2005/8/layout/pyramid4"/>
    <dgm:cxn modelId="{6936D344-2A9E-42ED-9E4C-FFDBB09DAD9A}" srcId="{DE47F0AB-5D6E-4D8D-A4E3-4F3089FF7532}" destId="{9DF0CF46-CC23-47C1-8924-F6CF43CC547A}" srcOrd="0" destOrd="0" parTransId="{A89FACA3-8880-417E-A7C1-64993D47626E}" sibTransId="{66143992-1FAC-4556-9E0A-0E838FCBEB6A}"/>
    <dgm:cxn modelId="{7E65BEA7-2DE9-45E8-B2E7-40B403EDF9CE}" type="presOf" srcId="{9DF0CF46-CC23-47C1-8924-F6CF43CC547A}" destId="{C2C5FF21-9F07-4F16-A8E7-344E28E625D3}" srcOrd="0" destOrd="0" presId="urn:microsoft.com/office/officeart/2005/8/layout/pyramid4"/>
    <dgm:cxn modelId="{8B2C0ABA-4F91-4BD1-B382-17AD65981AEE}" type="presParOf" srcId="{3CB516E5-BF23-4879-848B-F7D5692267BC}" destId="{C2C5FF21-9F07-4F16-A8E7-344E28E625D3}" srcOrd="0" destOrd="0" presId="urn:microsoft.com/office/officeart/2005/8/layout/pyramid4"/>
    <dgm:cxn modelId="{D9190902-6571-4789-9986-2929BA282CB6}" type="presParOf" srcId="{3CB516E5-BF23-4879-848B-F7D5692267BC}" destId="{7F3E6E5F-5220-4A8E-B748-A0CD9358977C}" srcOrd="1" destOrd="0" presId="urn:microsoft.com/office/officeart/2005/8/layout/pyramid4"/>
    <dgm:cxn modelId="{752ECCB3-E708-4E6A-A07D-D33D5B4A917A}" type="presParOf" srcId="{3CB516E5-BF23-4879-848B-F7D5692267BC}" destId="{456A7E39-F6AB-4160-B65E-0FAD44B94331}" srcOrd="2" destOrd="0" presId="urn:microsoft.com/office/officeart/2005/8/layout/pyramid4"/>
    <dgm:cxn modelId="{9192D94C-8DA0-415C-A5AF-0758BBCF1AB3}" type="presParOf" srcId="{3CB516E5-BF23-4879-848B-F7D5692267BC}" destId="{6535BA94-9864-4B61-8BE2-F4B7BF46DE4F}" srcOrd="3" destOrd="0" presId="urn:microsoft.com/office/officeart/2005/8/layout/pyramid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95D6315-A8D7-4669-8473-5911DBD3F5C0}" type="doc">
      <dgm:prSet loTypeId="urn:microsoft.com/office/officeart/2011/layout/TabList" loCatId="list" qsTypeId="urn:microsoft.com/office/officeart/2005/8/quickstyle/simple1" qsCatId="simple" csTypeId="urn:microsoft.com/office/officeart/2005/8/colors/colorful1#1" csCatId="colorful" phldr="1"/>
      <dgm:spPr/>
      <dgm:t>
        <a:bodyPr/>
        <a:lstStyle/>
        <a:p>
          <a:endParaRPr lang="en-GB"/>
        </a:p>
      </dgm:t>
    </dgm:pt>
    <dgm:pt modelId="{3B214C0E-96B9-4213-B25B-1BEF524D0313}">
      <dgm:prSet phldrT="[Text]"/>
      <dgm:spPr/>
      <dgm:t>
        <a:bodyPr/>
        <a:lstStyle/>
        <a:p>
          <a:r>
            <a:rPr lang="en-GB" dirty="0" smtClean="0"/>
            <a:t>Principle 1:</a:t>
          </a:r>
          <a:endParaRPr lang="en-GB" dirty="0"/>
        </a:p>
      </dgm:t>
    </dgm:pt>
    <dgm:pt modelId="{4154E4B7-A5D1-41C2-879E-217DB20A1986}" type="parTrans" cxnId="{788B378F-596D-4DD9-9B90-36D416EAFBAB}">
      <dgm:prSet/>
      <dgm:spPr/>
      <dgm:t>
        <a:bodyPr/>
        <a:lstStyle/>
        <a:p>
          <a:endParaRPr lang="en-GB"/>
        </a:p>
      </dgm:t>
    </dgm:pt>
    <dgm:pt modelId="{507F463C-D371-4185-848E-FFB5236573FB}" type="sibTrans" cxnId="{788B378F-596D-4DD9-9B90-36D416EAFBAB}">
      <dgm:prSet/>
      <dgm:spPr/>
      <dgm:t>
        <a:bodyPr/>
        <a:lstStyle/>
        <a:p>
          <a:endParaRPr lang="en-GB"/>
        </a:p>
      </dgm:t>
    </dgm:pt>
    <dgm:pt modelId="{3A7BCD7B-51DB-40CB-B6EB-F5DEE191EB8C}">
      <dgm:prSet phldrT="[Text]"/>
      <dgm:spPr/>
      <dgm:t>
        <a:bodyPr/>
        <a:lstStyle/>
        <a:p>
          <a:r>
            <a:rPr lang="en-GB" dirty="0" smtClean="0"/>
            <a:t>Provide multiple means of </a:t>
          </a:r>
          <a:r>
            <a:rPr lang="en-GB" dirty="0" smtClean="0">
              <a:solidFill>
                <a:srgbClr val="FF0000"/>
              </a:solidFill>
            </a:rPr>
            <a:t>Representation</a:t>
          </a:r>
          <a:endParaRPr lang="en-GB" dirty="0">
            <a:solidFill>
              <a:srgbClr val="FF0000"/>
            </a:solidFill>
          </a:endParaRPr>
        </a:p>
      </dgm:t>
    </dgm:pt>
    <dgm:pt modelId="{B694018B-4F03-4FF7-AC8E-34C2922020A3}" type="parTrans" cxnId="{53431844-11E4-4F76-9A1F-09E1315DB22F}">
      <dgm:prSet/>
      <dgm:spPr/>
      <dgm:t>
        <a:bodyPr/>
        <a:lstStyle/>
        <a:p>
          <a:endParaRPr lang="en-GB"/>
        </a:p>
      </dgm:t>
    </dgm:pt>
    <dgm:pt modelId="{18D903B0-B45F-4342-AC7C-57953C49D1C4}" type="sibTrans" cxnId="{53431844-11E4-4F76-9A1F-09E1315DB22F}">
      <dgm:prSet/>
      <dgm:spPr/>
      <dgm:t>
        <a:bodyPr/>
        <a:lstStyle/>
        <a:p>
          <a:endParaRPr lang="en-GB"/>
        </a:p>
      </dgm:t>
    </dgm:pt>
    <dgm:pt modelId="{E09A6CBC-7F1A-4519-BF09-35E9F5966D03}">
      <dgm:prSet phldrT="[Text]" custT="1"/>
      <dgm:spPr/>
      <dgm:t>
        <a:bodyPr/>
        <a:lstStyle/>
        <a:p>
          <a:r>
            <a:rPr lang="en-GB" sz="1800" b="1" i="1" dirty="0" smtClean="0"/>
            <a:t>WHAT</a:t>
          </a:r>
          <a:endParaRPr lang="en-GB" sz="1800" b="1" i="1" dirty="0"/>
        </a:p>
      </dgm:t>
    </dgm:pt>
    <dgm:pt modelId="{246490BE-72C2-4022-BBB7-FF95BF0284F3}" type="parTrans" cxnId="{34917A10-FD8C-416C-AF59-B9E0BFE86BF0}">
      <dgm:prSet/>
      <dgm:spPr/>
      <dgm:t>
        <a:bodyPr/>
        <a:lstStyle/>
        <a:p>
          <a:endParaRPr lang="en-GB"/>
        </a:p>
      </dgm:t>
    </dgm:pt>
    <dgm:pt modelId="{2AEF344E-D256-441C-B988-6A695373FB5A}" type="sibTrans" cxnId="{34917A10-FD8C-416C-AF59-B9E0BFE86BF0}">
      <dgm:prSet/>
      <dgm:spPr/>
      <dgm:t>
        <a:bodyPr/>
        <a:lstStyle/>
        <a:p>
          <a:endParaRPr lang="en-GB"/>
        </a:p>
      </dgm:t>
    </dgm:pt>
    <dgm:pt modelId="{6AAACD38-0C70-41F8-9125-C1B29597058B}">
      <dgm:prSet phldrT="[Text]" custT="1"/>
      <dgm:spPr/>
      <dgm:t>
        <a:bodyPr/>
        <a:lstStyle/>
        <a:p>
          <a:r>
            <a:rPr lang="en-GB" sz="1800" i="0" dirty="0" smtClean="0"/>
            <a:t>Perception – sensory difficulties, disabilities, language, cultural differences</a:t>
          </a:r>
          <a:endParaRPr lang="en-GB" sz="1800" i="0" dirty="0"/>
        </a:p>
      </dgm:t>
    </dgm:pt>
    <dgm:pt modelId="{0548AB1F-757A-4247-AEDE-061096D41F82}" type="parTrans" cxnId="{FA017321-5BAB-4C88-8ED8-7F029F4705F8}">
      <dgm:prSet/>
      <dgm:spPr/>
      <dgm:t>
        <a:bodyPr/>
        <a:lstStyle/>
        <a:p>
          <a:endParaRPr lang="en-GB"/>
        </a:p>
      </dgm:t>
    </dgm:pt>
    <dgm:pt modelId="{87FFD0DC-B22B-43BA-991C-3BF7F057DCF2}" type="sibTrans" cxnId="{FA017321-5BAB-4C88-8ED8-7F029F4705F8}">
      <dgm:prSet/>
      <dgm:spPr/>
      <dgm:t>
        <a:bodyPr/>
        <a:lstStyle/>
        <a:p>
          <a:endParaRPr lang="en-GB"/>
        </a:p>
      </dgm:t>
    </dgm:pt>
    <dgm:pt modelId="{0EEF9818-4147-41B1-AEF3-DC52A1F5DE25}">
      <dgm:prSet phldrT="[Text]" custT="1"/>
      <dgm:spPr/>
      <dgm:t>
        <a:bodyPr/>
        <a:lstStyle/>
        <a:p>
          <a:r>
            <a:rPr lang="en-GB" sz="1800" dirty="0" smtClean="0"/>
            <a:t>Multiple ways to present information: captions, transcripts, audio, video etc.</a:t>
          </a:r>
          <a:endParaRPr lang="en-GB" sz="1800" i="0" dirty="0"/>
        </a:p>
      </dgm:t>
    </dgm:pt>
    <dgm:pt modelId="{8E0889D8-7D46-4CEC-84E4-C6D77189BF5D}" type="parTrans" cxnId="{3D228F70-F372-437F-82CC-FAA9DF07F43B}">
      <dgm:prSet/>
      <dgm:spPr/>
      <dgm:t>
        <a:bodyPr/>
        <a:lstStyle/>
        <a:p>
          <a:endParaRPr lang="en-GB"/>
        </a:p>
      </dgm:t>
    </dgm:pt>
    <dgm:pt modelId="{93B1921A-6A8E-4EEF-8E8F-43FD978E5992}" type="sibTrans" cxnId="{3D228F70-F372-437F-82CC-FAA9DF07F43B}">
      <dgm:prSet/>
      <dgm:spPr/>
      <dgm:t>
        <a:bodyPr/>
        <a:lstStyle/>
        <a:p>
          <a:endParaRPr lang="en-GB"/>
        </a:p>
      </dgm:t>
    </dgm:pt>
    <dgm:pt modelId="{5A918B2F-D189-4FE9-8E2C-88CA1798AC05}">
      <dgm:prSet phldrT="[Text]" custT="1"/>
      <dgm:spPr/>
      <dgm:t>
        <a:bodyPr/>
        <a:lstStyle/>
        <a:p>
          <a:endParaRPr lang="en-GB" sz="1800" i="0" dirty="0"/>
        </a:p>
      </dgm:t>
    </dgm:pt>
    <dgm:pt modelId="{869CDBC9-92CE-4405-8EF9-05B069529FA0}" type="parTrans" cxnId="{C8C37D1B-B134-44F6-A78C-4135A1CDEC01}">
      <dgm:prSet/>
      <dgm:spPr/>
      <dgm:t>
        <a:bodyPr/>
        <a:lstStyle/>
        <a:p>
          <a:endParaRPr lang="en-GB"/>
        </a:p>
      </dgm:t>
    </dgm:pt>
    <dgm:pt modelId="{9F26746C-13EC-4DB4-87A9-852D0FCC5400}" type="sibTrans" cxnId="{C8C37D1B-B134-44F6-A78C-4135A1CDEC01}">
      <dgm:prSet/>
      <dgm:spPr/>
      <dgm:t>
        <a:bodyPr/>
        <a:lstStyle/>
        <a:p>
          <a:endParaRPr lang="en-GB"/>
        </a:p>
      </dgm:t>
    </dgm:pt>
    <dgm:pt modelId="{8A97B8BB-90AB-439C-858E-481E40EAC117}">
      <dgm:prSet phldrT="[Text]" custT="1"/>
      <dgm:spPr/>
      <dgm:t>
        <a:bodyPr/>
        <a:lstStyle/>
        <a:p>
          <a:endParaRPr lang="en-GB" sz="1800" b="1" i="1" dirty="0"/>
        </a:p>
      </dgm:t>
    </dgm:pt>
    <dgm:pt modelId="{95DA8E77-D0D4-4557-9FD2-154FAFBE56B4}" type="parTrans" cxnId="{FCB8BFEC-AC6A-466D-B04B-3B4563B1EFFC}">
      <dgm:prSet/>
      <dgm:spPr/>
      <dgm:t>
        <a:bodyPr/>
        <a:lstStyle/>
        <a:p>
          <a:endParaRPr lang="en-GB"/>
        </a:p>
      </dgm:t>
    </dgm:pt>
    <dgm:pt modelId="{3C7CDBD1-DDD7-4F1C-A278-0F4FF745E66D}" type="sibTrans" cxnId="{FCB8BFEC-AC6A-466D-B04B-3B4563B1EFFC}">
      <dgm:prSet/>
      <dgm:spPr/>
      <dgm:t>
        <a:bodyPr/>
        <a:lstStyle/>
        <a:p>
          <a:endParaRPr lang="en-GB"/>
        </a:p>
      </dgm:t>
    </dgm:pt>
    <dgm:pt modelId="{0FFAC4A4-B525-41E8-BFE4-10CBA6097CB2}">
      <dgm:prSet phldrT="[Text]" custT="1"/>
      <dgm:spPr/>
      <dgm:t>
        <a:bodyPr/>
        <a:lstStyle/>
        <a:p>
          <a:endParaRPr lang="en-GB" sz="1800" b="1" i="1" dirty="0"/>
        </a:p>
      </dgm:t>
    </dgm:pt>
    <dgm:pt modelId="{C104071E-D027-46A3-B918-59691031DEE8}" type="parTrans" cxnId="{581D954F-9107-4FD3-9AC6-E87B864BFCF1}">
      <dgm:prSet/>
      <dgm:spPr/>
      <dgm:t>
        <a:bodyPr/>
        <a:lstStyle/>
        <a:p>
          <a:endParaRPr lang="en-GB"/>
        </a:p>
      </dgm:t>
    </dgm:pt>
    <dgm:pt modelId="{070E145F-9D79-440B-91D6-A3A98B10FD41}" type="sibTrans" cxnId="{581D954F-9107-4FD3-9AC6-E87B864BFCF1}">
      <dgm:prSet/>
      <dgm:spPr/>
      <dgm:t>
        <a:bodyPr/>
        <a:lstStyle/>
        <a:p>
          <a:endParaRPr lang="en-GB"/>
        </a:p>
      </dgm:t>
    </dgm:pt>
    <dgm:pt modelId="{77573F2F-08FB-403D-8F3E-F7D2A1B53AFF}">
      <dgm:prSet phldrT="[Text]" custT="1"/>
      <dgm:spPr/>
      <dgm:t>
        <a:bodyPr/>
        <a:lstStyle/>
        <a:p>
          <a:r>
            <a:rPr lang="en-GB" sz="1800" i="0" dirty="0" smtClean="0"/>
            <a:t>There is NOT one optimal method of representation</a:t>
          </a:r>
          <a:endParaRPr lang="en-GB" sz="1800" i="0" dirty="0"/>
        </a:p>
      </dgm:t>
    </dgm:pt>
    <dgm:pt modelId="{F61C91FE-1558-4F07-A333-F4B52F59C62F}" type="parTrans" cxnId="{CF44A1E5-9F1F-4B6D-AD00-F3E796315541}">
      <dgm:prSet/>
      <dgm:spPr/>
      <dgm:t>
        <a:bodyPr/>
        <a:lstStyle/>
        <a:p>
          <a:endParaRPr lang="en-GB"/>
        </a:p>
      </dgm:t>
    </dgm:pt>
    <dgm:pt modelId="{8D1FAF9E-1B21-4688-80AC-C4442CC3C251}" type="sibTrans" cxnId="{CF44A1E5-9F1F-4B6D-AD00-F3E796315541}">
      <dgm:prSet/>
      <dgm:spPr/>
      <dgm:t>
        <a:bodyPr/>
        <a:lstStyle/>
        <a:p>
          <a:endParaRPr lang="en-GB"/>
        </a:p>
      </dgm:t>
    </dgm:pt>
    <dgm:pt modelId="{5D10871B-C5EE-4BD1-BFF4-8D8E8F685646}" type="pres">
      <dgm:prSet presAssocID="{F95D6315-A8D7-4669-8473-5911DBD3F5C0}" presName="Name0" presStyleCnt="0">
        <dgm:presLayoutVars>
          <dgm:chMax/>
          <dgm:chPref val="3"/>
          <dgm:dir/>
          <dgm:animOne val="branch"/>
          <dgm:animLvl val="lvl"/>
        </dgm:presLayoutVars>
      </dgm:prSet>
      <dgm:spPr/>
      <dgm:t>
        <a:bodyPr/>
        <a:lstStyle/>
        <a:p>
          <a:endParaRPr lang="en-GB"/>
        </a:p>
      </dgm:t>
    </dgm:pt>
    <dgm:pt modelId="{CDE9B2F8-5A4D-4DCB-9B7D-1CB1DC84D3F3}" type="pres">
      <dgm:prSet presAssocID="{3B214C0E-96B9-4213-B25B-1BEF524D0313}" presName="composite" presStyleCnt="0"/>
      <dgm:spPr/>
      <dgm:t>
        <a:bodyPr/>
        <a:lstStyle/>
        <a:p>
          <a:endParaRPr lang="en-GB"/>
        </a:p>
      </dgm:t>
    </dgm:pt>
    <dgm:pt modelId="{0057604B-BC83-4070-87F8-E93A76731E7E}" type="pres">
      <dgm:prSet presAssocID="{3B214C0E-96B9-4213-B25B-1BEF524D0313}" presName="FirstChild" presStyleLbl="revTx" presStyleIdx="0" presStyleCnt="2">
        <dgm:presLayoutVars>
          <dgm:chMax val="0"/>
          <dgm:chPref val="0"/>
          <dgm:bulletEnabled val="1"/>
        </dgm:presLayoutVars>
      </dgm:prSet>
      <dgm:spPr/>
      <dgm:t>
        <a:bodyPr/>
        <a:lstStyle/>
        <a:p>
          <a:endParaRPr lang="en-GB"/>
        </a:p>
      </dgm:t>
    </dgm:pt>
    <dgm:pt modelId="{C04A0875-AADA-4085-B247-28D2E89D2BF2}" type="pres">
      <dgm:prSet presAssocID="{3B214C0E-96B9-4213-B25B-1BEF524D0313}" presName="Parent" presStyleLbl="alignNode1" presStyleIdx="0" presStyleCnt="1">
        <dgm:presLayoutVars>
          <dgm:chMax val="3"/>
          <dgm:chPref val="3"/>
          <dgm:bulletEnabled val="1"/>
        </dgm:presLayoutVars>
      </dgm:prSet>
      <dgm:spPr/>
      <dgm:t>
        <a:bodyPr/>
        <a:lstStyle/>
        <a:p>
          <a:endParaRPr lang="en-GB"/>
        </a:p>
      </dgm:t>
    </dgm:pt>
    <dgm:pt modelId="{1793D849-E248-4A81-86B6-EC83699295DF}" type="pres">
      <dgm:prSet presAssocID="{3B214C0E-96B9-4213-B25B-1BEF524D0313}" presName="Accent" presStyleLbl="parChTrans1D1" presStyleIdx="0" presStyleCnt="1"/>
      <dgm:spPr/>
      <dgm:t>
        <a:bodyPr/>
        <a:lstStyle/>
        <a:p>
          <a:endParaRPr lang="en-GB"/>
        </a:p>
      </dgm:t>
    </dgm:pt>
    <dgm:pt modelId="{E30D1488-5134-4C70-B9C4-CD59E3E7C395}" type="pres">
      <dgm:prSet presAssocID="{3B214C0E-96B9-4213-B25B-1BEF524D0313}" presName="Child" presStyleLbl="revTx" presStyleIdx="1" presStyleCnt="2">
        <dgm:presLayoutVars>
          <dgm:chMax val="0"/>
          <dgm:chPref val="0"/>
          <dgm:bulletEnabled val="1"/>
        </dgm:presLayoutVars>
      </dgm:prSet>
      <dgm:spPr/>
      <dgm:t>
        <a:bodyPr/>
        <a:lstStyle/>
        <a:p>
          <a:endParaRPr lang="en-GB"/>
        </a:p>
      </dgm:t>
    </dgm:pt>
  </dgm:ptLst>
  <dgm:cxnLst>
    <dgm:cxn modelId="{FA017321-5BAB-4C88-8ED8-7F029F4705F8}" srcId="{3B214C0E-96B9-4213-B25B-1BEF524D0313}" destId="{6AAACD38-0C70-41F8-9125-C1B29597058B}" srcOrd="4" destOrd="0" parTransId="{0548AB1F-757A-4247-AEDE-061096D41F82}" sibTransId="{87FFD0DC-B22B-43BA-991C-3BF7F057DCF2}"/>
    <dgm:cxn modelId="{1A280DA6-A871-4370-B2E5-2117E206845D}" type="presOf" srcId="{3A7BCD7B-51DB-40CB-B6EB-F5DEE191EB8C}" destId="{0057604B-BC83-4070-87F8-E93A76731E7E}" srcOrd="0" destOrd="0" presId="urn:microsoft.com/office/officeart/2011/layout/TabList"/>
    <dgm:cxn modelId="{2201B77D-7FAF-4941-86BB-7CC28EF36CE5}" type="presOf" srcId="{77573F2F-08FB-403D-8F3E-F7D2A1B53AFF}" destId="{E30D1488-5134-4C70-B9C4-CD59E3E7C395}" srcOrd="0" destOrd="4" presId="urn:microsoft.com/office/officeart/2011/layout/TabList"/>
    <dgm:cxn modelId="{70F3041C-8BBE-41D9-91C6-B8A8B04F2B4A}" type="presOf" srcId="{3B214C0E-96B9-4213-B25B-1BEF524D0313}" destId="{C04A0875-AADA-4085-B247-28D2E89D2BF2}" srcOrd="0" destOrd="0" presId="urn:microsoft.com/office/officeart/2011/layout/TabList"/>
    <dgm:cxn modelId="{C10BAF61-5390-447A-91B0-04ACDD1E6115}" type="presOf" srcId="{F95D6315-A8D7-4669-8473-5911DBD3F5C0}" destId="{5D10871B-C5EE-4BD1-BFF4-8D8E8F685646}" srcOrd="0" destOrd="0" presId="urn:microsoft.com/office/officeart/2011/layout/TabList"/>
    <dgm:cxn modelId="{581D954F-9107-4FD3-9AC6-E87B864BFCF1}" srcId="{3B214C0E-96B9-4213-B25B-1BEF524D0313}" destId="{0FFAC4A4-B525-41E8-BFE4-10CBA6097CB2}" srcOrd="1" destOrd="0" parTransId="{C104071E-D027-46A3-B918-59691031DEE8}" sibTransId="{070E145F-9D79-440B-91D6-A3A98B10FD41}"/>
    <dgm:cxn modelId="{53431844-11E4-4F76-9A1F-09E1315DB22F}" srcId="{3B214C0E-96B9-4213-B25B-1BEF524D0313}" destId="{3A7BCD7B-51DB-40CB-B6EB-F5DEE191EB8C}" srcOrd="0" destOrd="0" parTransId="{B694018B-4F03-4FF7-AC8E-34C2922020A3}" sibTransId="{18D903B0-B45F-4342-AC7C-57953C49D1C4}"/>
    <dgm:cxn modelId="{0EA441C7-712F-4785-B4D1-59DEFBBBB19F}" type="presOf" srcId="{E09A6CBC-7F1A-4519-BF09-35E9F5966D03}" destId="{E30D1488-5134-4C70-B9C4-CD59E3E7C395}" srcOrd="0" destOrd="1" presId="urn:microsoft.com/office/officeart/2011/layout/TabList"/>
    <dgm:cxn modelId="{324CE8B8-1601-43D8-A907-D050F4558A2A}" type="presOf" srcId="{6AAACD38-0C70-41F8-9125-C1B29597058B}" destId="{E30D1488-5134-4C70-B9C4-CD59E3E7C395}" srcOrd="0" destOrd="3" presId="urn:microsoft.com/office/officeart/2011/layout/TabList"/>
    <dgm:cxn modelId="{A082FB47-C46E-4848-9DFD-6C73853953FD}" type="presOf" srcId="{8A97B8BB-90AB-439C-858E-481E40EAC117}" destId="{E30D1488-5134-4C70-B9C4-CD59E3E7C395}" srcOrd="0" destOrd="2" presId="urn:microsoft.com/office/officeart/2011/layout/TabList"/>
    <dgm:cxn modelId="{788B378F-596D-4DD9-9B90-36D416EAFBAB}" srcId="{F95D6315-A8D7-4669-8473-5911DBD3F5C0}" destId="{3B214C0E-96B9-4213-B25B-1BEF524D0313}" srcOrd="0" destOrd="0" parTransId="{4154E4B7-A5D1-41C2-879E-217DB20A1986}" sibTransId="{507F463C-D371-4185-848E-FFB5236573FB}"/>
    <dgm:cxn modelId="{C7AA3126-26E3-431B-8DB7-740377F6669D}" type="presOf" srcId="{5A918B2F-D189-4FE9-8E2C-88CA1798AC05}" destId="{E30D1488-5134-4C70-B9C4-CD59E3E7C395}" srcOrd="0" destOrd="6" presId="urn:microsoft.com/office/officeart/2011/layout/TabList"/>
    <dgm:cxn modelId="{34917A10-FD8C-416C-AF59-B9E0BFE86BF0}" srcId="{3B214C0E-96B9-4213-B25B-1BEF524D0313}" destId="{E09A6CBC-7F1A-4519-BF09-35E9F5966D03}" srcOrd="2" destOrd="0" parTransId="{246490BE-72C2-4022-BBB7-FF95BF0284F3}" sibTransId="{2AEF344E-D256-441C-B988-6A695373FB5A}"/>
    <dgm:cxn modelId="{CF44A1E5-9F1F-4B6D-AD00-F3E796315541}" srcId="{3B214C0E-96B9-4213-B25B-1BEF524D0313}" destId="{77573F2F-08FB-403D-8F3E-F7D2A1B53AFF}" srcOrd="5" destOrd="0" parTransId="{F61C91FE-1558-4F07-A333-F4B52F59C62F}" sibTransId="{8D1FAF9E-1B21-4688-80AC-C4442CC3C251}"/>
    <dgm:cxn modelId="{096A1616-C91E-41A8-B678-E1A929058CD7}" type="presOf" srcId="{0FFAC4A4-B525-41E8-BFE4-10CBA6097CB2}" destId="{E30D1488-5134-4C70-B9C4-CD59E3E7C395}" srcOrd="0" destOrd="0" presId="urn:microsoft.com/office/officeart/2011/layout/TabList"/>
    <dgm:cxn modelId="{C8C37D1B-B134-44F6-A78C-4135A1CDEC01}" srcId="{3B214C0E-96B9-4213-B25B-1BEF524D0313}" destId="{5A918B2F-D189-4FE9-8E2C-88CA1798AC05}" srcOrd="7" destOrd="0" parTransId="{869CDBC9-92CE-4405-8EF9-05B069529FA0}" sibTransId="{9F26746C-13EC-4DB4-87A9-852D0FCC5400}"/>
    <dgm:cxn modelId="{3D228F70-F372-437F-82CC-FAA9DF07F43B}" srcId="{3B214C0E-96B9-4213-B25B-1BEF524D0313}" destId="{0EEF9818-4147-41B1-AEF3-DC52A1F5DE25}" srcOrd="6" destOrd="0" parTransId="{8E0889D8-7D46-4CEC-84E4-C6D77189BF5D}" sibTransId="{93B1921A-6A8E-4EEF-8E8F-43FD978E5992}"/>
    <dgm:cxn modelId="{FCB8BFEC-AC6A-466D-B04B-3B4563B1EFFC}" srcId="{3B214C0E-96B9-4213-B25B-1BEF524D0313}" destId="{8A97B8BB-90AB-439C-858E-481E40EAC117}" srcOrd="3" destOrd="0" parTransId="{95DA8E77-D0D4-4557-9FD2-154FAFBE56B4}" sibTransId="{3C7CDBD1-DDD7-4F1C-A278-0F4FF745E66D}"/>
    <dgm:cxn modelId="{599C1D37-0640-4FF0-9334-F1DBA96DABA6}" type="presOf" srcId="{0EEF9818-4147-41B1-AEF3-DC52A1F5DE25}" destId="{E30D1488-5134-4C70-B9C4-CD59E3E7C395}" srcOrd="0" destOrd="5" presId="urn:microsoft.com/office/officeart/2011/layout/TabList"/>
    <dgm:cxn modelId="{A77E95DE-2998-4763-8F64-051A0D414C8E}" type="presParOf" srcId="{5D10871B-C5EE-4BD1-BFF4-8D8E8F685646}" destId="{CDE9B2F8-5A4D-4DCB-9B7D-1CB1DC84D3F3}" srcOrd="0" destOrd="0" presId="urn:microsoft.com/office/officeart/2011/layout/TabList"/>
    <dgm:cxn modelId="{0FA09520-519F-411A-9DE2-6199C4ABC93D}" type="presParOf" srcId="{CDE9B2F8-5A4D-4DCB-9B7D-1CB1DC84D3F3}" destId="{0057604B-BC83-4070-87F8-E93A76731E7E}" srcOrd="0" destOrd="0" presId="urn:microsoft.com/office/officeart/2011/layout/TabList"/>
    <dgm:cxn modelId="{A26538C7-B74C-4225-BBEF-01BFA82A2BFF}" type="presParOf" srcId="{CDE9B2F8-5A4D-4DCB-9B7D-1CB1DC84D3F3}" destId="{C04A0875-AADA-4085-B247-28D2E89D2BF2}" srcOrd="1" destOrd="0" presId="urn:microsoft.com/office/officeart/2011/layout/TabList"/>
    <dgm:cxn modelId="{6FEA4047-1692-42F4-8031-05259D475F10}" type="presParOf" srcId="{CDE9B2F8-5A4D-4DCB-9B7D-1CB1DC84D3F3}" destId="{1793D849-E248-4A81-86B6-EC83699295DF}" srcOrd="2" destOrd="0" presId="urn:microsoft.com/office/officeart/2011/layout/TabList"/>
    <dgm:cxn modelId="{6A221F65-39F5-4174-9935-4270F7026012}" type="presParOf" srcId="{5D10871B-C5EE-4BD1-BFF4-8D8E8F685646}" destId="{E30D1488-5134-4C70-B9C4-CD59E3E7C395}" srcOrd="1" destOrd="0" presId="urn:microsoft.com/office/officeart/2011/layout/TabList"/>
  </dgm:cxnLst>
  <dgm:bg/>
  <dgm:whole>
    <a:ln>
      <a:solidFill>
        <a:srgbClr val="ED7D31"/>
      </a:solidFill>
    </a:ln>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95D6315-A8D7-4669-8473-5911DBD3F5C0}" type="doc">
      <dgm:prSet loTypeId="urn:microsoft.com/office/officeart/2011/layout/TabList" loCatId="list" qsTypeId="urn:microsoft.com/office/officeart/2005/8/quickstyle/simple1" qsCatId="simple" csTypeId="urn:microsoft.com/office/officeart/2005/8/colors/colorful3" csCatId="colorful" phldr="1"/>
      <dgm:spPr/>
      <dgm:t>
        <a:bodyPr/>
        <a:lstStyle/>
        <a:p>
          <a:endParaRPr lang="en-GB"/>
        </a:p>
      </dgm:t>
    </dgm:pt>
    <dgm:pt modelId="{3B214C0E-96B9-4213-B25B-1BEF524D0313}">
      <dgm:prSet phldrT="[Text]"/>
      <dgm:spPr/>
      <dgm:t>
        <a:bodyPr/>
        <a:lstStyle/>
        <a:p>
          <a:r>
            <a:rPr lang="en-GB" dirty="0" smtClean="0"/>
            <a:t>Principle 2:</a:t>
          </a:r>
          <a:endParaRPr lang="en-GB" dirty="0"/>
        </a:p>
      </dgm:t>
    </dgm:pt>
    <dgm:pt modelId="{4154E4B7-A5D1-41C2-879E-217DB20A1986}" type="parTrans" cxnId="{788B378F-596D-4DD9-9B90-36D416EAFBAB}">
      <dgm:prSet/>
      <dgm:spPr/>
      <dgm:t>
        <a:bodyPr/>
        <a:lstStyle/>
        <a:p>
          <a:endParaRPr lang="en-GB"/>
        </a:p>
      </dgm:t>
    </dgm:pt>
    <dgm:pt modelId="{507F463C-D371-4185-848E-FFB5236573FB}" type="sibTrans" cxnId="{788B378F-596D-4DD9-9B90-36D416EAFBAB}">
      <dgm:prSet/>
      <dgm:spPr/>
      <dgm:t>
        <a:bodyPr/>
        <a:lstStyle/>
        <a:p>
          <a:endParaRPr lang="en-GB"/>
        </a:p>
      </dgm:t>
    </dgm:pt>
    <dgm:pt modelId="{3A7BCD7B-51DB-40CB-B6EB-F5DEE191EB8C}">
      <dgm:prSet phldrT="[Text]"/>
      <dgm:spPr/>
      <dgm:t>
        <a:bodyPr/>
        <a:lstStyle/>
        <a:p>
          <a:r>
            <a:rPr lang="en-GB" dirty="0" smtClean="0"/>
            <a:t>Provide multiple means of </a:t>
          </a:r>
          <a:r>
            <a:rPr lang="en-GB" dirty="0" smtClean="0">
              <a:solidFill>
                <a:srgbClr val="FF0000"/>
              </a:solidFill>
            </a:rPr>
            <a:t>Action and Expression</a:t>
          </a:r>
          <a:endParaRPr lang="en-GB" dirty="0">
            <a:solidFill>
              <a:srgbClr val="FF0000"/>
            </a:solidFill>
          </a:endParaRPr>
        </a:p>
      </dgm:t>
    </dgm:pt>
    <dgm:pt modelId="{B694018B-4F03-4FF7-AC8E-34C2922020A3}" type="parTrans" cxnId="{53431844-11E4-4F76-9A1F-09E1315DB22F}">
      <dgm:prSet/>
      <dgm:spPr/>
      <dgm:t>
        <a:bodyPr/>
        <a:lstStyle/>
        <a:p>
          <a:endParaRPr lang="en-GB"/>
        </a:p>
      </dgm:t>
    </dgm:pt>
    <dgm:pt modelId="{18D903B0-B45F-4342-AC7C-57953C49D1C4}" type="sibTrans" cxnId="{53431844-11E4-4F76-9A1F-09E1315DB22F}">
      <dgm:prSet/>
      <dgm:spPr/>
      <dgm:t>
        <a:bodyPr/>
        <a:lstStyle/>
        <a:p>
          <a:endParaRPr lang="en-GB"/>
        </a:p>
      </dgm:t>
    </dgm:pt>
    <dgm:pt modelId="{E09A6CBC-7F1A-4519-BF09-35E9F5966D03}">
      <dgm:prSet phldrT="[Text]" custT="1"/>
      <dgm:spPr/>
      <dgm:t>
        <a:bodyPr/>
        <a:lstStyle/>
        <a:p>
          <a:r>
            <a:rPr lang="en-GB" sz="1800" b="1" i="1" dirty="0" smtClean="0"/>
            <a:t>HOW</a:t>
          </a:r>
          <a:endParaRPr lang="en-GB" sz="1800" b="1" i="1" dirty="0"/>
        </a:p>
      </dgm:t>
    </dgm:pt>
    <dgm:pt modelId="{246490BE-72C2-4022-BBB7-FF95BF0284F3}" type="parTrans" cxnId="{34917A10-FD8C-416C-AF59-B9E0BFE86BF0}">
      <dgm:prSet/>
      <dgm:spPr/>
      <dgm:t>
        <a:bodyPr/>
        <a:lstStyle/>
        <a:p>
          <a:endParaRPr lang="en-GB"/>
        </a:p>
      </dgm:t>
    </dgm:pt>
    <dgm:pt modelId="{2AEF344E-D256-441C-B988-6A695373FB5A}" type="sibTrans" cxnId="{34917A10-FD8C-416C-AF59-B9E0BFE86BF0}">
      <dgm:prSet/>
      <dgm:spPr/>
      <dgm:t>
        <a:bodyPr/>
        <a:lstStyle/>
        <a:p>
          <a:endParaRPr lang="en-GB"/>
        </a:p>
      </dgm:t>
    </dgm:pt>
    <dgm:pt modelId="{6AAACD38-0C70-41F8-9125-C1B29597058B}">
      <dgm:prSet phldrT="[Text]" custT="1"/>
      <dgm:spPr/>
      <dgm:t>
        <a:bodyPr/>
        <a:lstStyle/>
        <a:p>
          <a:r>
            <a:rPr lang="en-GB" sz="1800" i="0" dirty="0" smtClean="0"/>
            <a:t>Refers to how individuals can navigate a learning environment</a:t>
          </a:r>
          <a:endParaRPr lang="en-GB" sz="1800" i="0" dirty="0"/>
        </a:p>
      </dgm:t>
    </dgm:pt>
    <dgm:pt modelId="{0548AB1F-757A-4247-AEDE-061096D41F82}" type="parTrans" cxnId="{FA017321-5BAB-4C88-8ED8-7F029F4705F8}">
      <dgm:prSet/>
      <dgm:spPr/>
      <dgm:t>
        <a:bodyPr/>
        <a:lstStyle/>
        <a:p>
          <a:endParaRPr lang="en-GB"/>
        </a:p>
      </dgm:t>
    </dgm:pt>
    <dgm:pt modelId="{87FFD0DC-B22B-43BA-991C-3BF7F057DCF2}" type="sibTrans" cxnId="{FA017321-5BAB-4C88-8ED8-7F029F4705F8}">
      <dgm:prSet/>
      <dgm:spPr/>
      <dgm:t>
        <a:bodyPr/>
        <a:lstStyle/>
        <a:p>
          <a:endParaRPr lang="en-GB"/>
        </a:p>
      </dgm:t>
    </dgm:pt>
    <dgm:pt modelId="{41725E8E-EF38-4148-A7EA-E2627DAC3B2D}">
      <dgm:prSet phldrT="[Text]" custT="1"/>
      <dgm:spPr/>
      <dgm:t>
        <a:bodyPr/>
        <a:lstStyle/>
        <a:p>
          <a:r>
            <a:rPr lang="en-GB" sz="1800" i="0" dirty="0" smtClean="0"/>
            <a:t>Different preferences in methods of expression, communication</a:t>
          </a:r>
          <a:endParaRPr lang="en-GB" sz="1800" i="0" dirty="0"/>
        </a:p>
      </dgm:t>
    </dgm:pt>
    <dgm:pt modelId="{31B8F88C-26C5-425F-B5E5-CAF12229FE91}" type="parTrans" cxnId="{B24E1CBE-FE67-45BE-9521-5A06B2D8850A}">
      <dgm:prSet/>
      <dgm:spPr/>
      <dgm:t>
        <a:bodyPr/>
        <a:lstStyle/>
        <a:p>
          <a:endParaRPr lang="en-GB"/>
        </a:p>
      </dgm:t>
    </dgm:pt>
    <dgm:pt modelId="{40AA2C63-4B67-41FA-B573-9C2707F49D95}" type="sibTrans" cxnId="{B24E1CBE-FE67-45BE-9521-5A06B2D8850A}">
      <dgm:prSet/>
      <dgm:spPr/>
      <dgm:t>
        <a:bodyPr/>
        <a:lstStyle/>
        <a:p>
          <a:endParaRPr lang="en-GB"/>
        </a:p>
      </dgm:t>
    </dgm:pt>
    <dgm:pt modelId="{0EEF9818-4147-41B1-AEF3-DC52A1F5DE25}">
      <dgm:prSet phldrT="[Text]" custT="1"/>
      <dgm:spPr/>
      <dgm:t>
        <a:bodyPr/>
        <a:lstStyle/>
        <a:p>
          <a:r>
            <a:rPr lang="en-GB" sz="1800" dirty="0" smtClean="0"/>
            <a:t>Allow multiple ways to demonstrate skills and learning</a:t>
          </a:r>
          <a:endParaRPr lang="en-GB" sz="1800" i="0" dirty="0"/>
        </a:p>
      </dgm:t>
    </dgm:pt>
    <dgm:pt modelId="{8E0889D8-7D46-4CEC-84E4-C6D77189BF5D}" type="parTrans" cxnId="{3D228F70-F372-437F-82CC-FAA9DF07F43B}">
      <dgm:prSet/>
      <dgm:spPr/>
      <dgm:t>
        <a:bodyPr/>
        <a:lstStyle/>
        <a:p>
          <a:endParaRPr lang="en-GB"/>
        </a:p>
      </dgm:t>
    </dgm:pt>
    <dgm:pt modelId="{93B1921A-6A8E-4EEF-8E8F-43FD978E5992}" type="sibTrans" cxnId="{3D228F70-F372-437F-82CC-FAA9DF07F43B}">
      <dgm:prSet/>
      <dgm:spPr/>
      <dgm:t>
        <a:bodyPr/>
        <a:lstStyle/>
        <a:p>
          <a:endParaRPr lang="en-GB"/>
        </a:p>
      </dgm:t>
    </dgm:pt>
    <dgm:pt modelId="{5A918B2F-D189-4FE9-8E2C-88CA1798AC05}">
      <dgm:prSet phldrT="[Text]" custT="1"/>
      <dgm:spPr/>
      <dgm:t>
        <a:bodyPr/>
        <a:lstStyle/>
        <a:p>
          <a:r>
            <a:rPr lang="en-GB" sz="1800" dirty="0" smtClean="0"/>
            <a:t>Let them do it their way - multiple ways to complete assignments</a:t>
          </a:r>
          <a:endParaRPr lang="en-GB" sz="1800" i="0" dirty="0"/>
        </a:p>
      </dgm:t>
    </dgm:pt>
    <dgm:pt modelId="{869CDBC9-92CE-4405-8EF9-05B069529FA0}" type="parTrans" cxnId="{C8C37D1B-B134-44F6-A78C-4135A1CDEC01}">
      <dgm:prSet/>
      <dgm:spPr/>
      <dgm:t>
        <a:bodyPr/>
        <a:lstStyle/>
        <a:p>
          <a:endParaRPr lang="en-GB"/>
        </a:p>
      </dgm:t>
    </dgm:pt>
    <dgm:pt modelId="{9F26746C-13EC-4DB4-87A9-852D0FCC5400}" type="sibTrans" cxnId="{C8C37D1B-B134-44F6-A78C-4135A1CDEC01}">
      <dgm:prSet/>
      <dgm:spPr/>
      <dgm:t>
        <a:bodyPr/>
        <a:lstStyle/>
        <a:p>
          <a:endParaRPr lang="en-GB"/>
        </a:p>
      </dgm:t>
    </dgm:pt>
    <dgm:pt modelId="{8A97B8BB-90AB-439C-858E-481E40EAC117}">
      <dgm:prSet phldrT="[Text]" custT="1"/>
      <dgm:spPr/>
      <dgm:t>
        <a:bodyPr/>
        <a:lstStyle/>
        <a:p>
          <a:endParaRPr lang="en-GB" sz="1800" b="1" i="1" dirty="0"/>
        </a:p>
      </dgm:t>
    </dgm:pt>
    <dgm:pt modelId="{95DA8E77-D0D4-4557-9FD2-154FAFBE56B4}" type="parTrans" cxnId="{FCB8BFEC-AC6A-466D-B04B-3B4563B1EFFC}">
      <dgm:prSet/>
      <dgm:spPr/>
      <dgm:t>
        <a:bodyPr/>
        <a:lstStyle/>
        <a:p>
          <a:endParaRPr lang="en-GB"/>
        </a:p>
      </dgm:t>
    </dgm:pt>
    <dgm:pt modelId="{3C7CDBD1-DDD7-4F1C-A278-0F4FF745E66D}" type="sibTrans" cxnId="{FCB8BFEC-AC6A-466D-B04B-3B4563B1EFFC}">
      <dgm:prSet/>
      <dgm:spPr/>
      <dgm:t>
        <a:bodyPr/>
        <a:lstStyle/>
        <a:p>
          <a:endParaRPr lang="en-GB"/>
        </a:p>
      </dgm:t>
    </dgm:pt>
    <dgm:pt modelId="{0FFAC4A4-B525-41E8-BFE4-10CBA6097CB2}">
      <dgm:prSet phldrT="[Text]" custT="1"/>
      <dgm:spPr/>
      <dgm:t>
        <a:bodyPr/>
        <a:lstStyle/>
        <a:p>
          <a:endParaRPr lang="en-GB" sz="1800" b="1" i="1" dirty="0"/>
        </a:p>
      </dgm:t>
    </dgm:pt>
    <dgm:pt modelId="{C104071E-D027-46A3-B918-59691031DEE8}" type="parTrans" cxnId="{581D954F-9107-4FD3-9AC6-E87B864BFCF1}">
      <dgm:prSet/>
      <dgm:spPr/>
      <dgm:t>
        <a:bodyPr/>
        <a:lstStyle/>
        <a:p>
          <a:endParaRPr lang="en-GB"/>
        </a:p>
      </dgm:t>
    </dgm:pt>
    <dgm:pt modelId="{070E145F-9D79-440B-91D6-A3A98B10FD41}" type="sibTrans" cxnId="{581D954F-9107-4FD3-9AC6-E87B864BFCF1}">
      <dgm:prSet/>
      <dgm:spPr/>
      <dgm:t>
        <a:bodyPr/>
        <a:lstStyle/>
        <a:p>
          <a:endParaRPr lang="en-GB"/>
        </a:p>
      </dgm:t>
    </dgm:pt>
    <dgm:pt modelId="{5D10871B-C5EE-4BD1-BFF4-8D8E8F685646}" type="pres">
      <dgm:prSet presAssocID="{F95D6315-A8D7-4669-8473-5911DBD3F5C0}" presName="Name0" presStyleCnt="0">
        <dgm:presLayoutVars>
          <dgm:chMax/>
          <dgm:chPref val="3"/>
          <dgm:dir/>
          <dgm:animOne val="branch"/>
          <dgm:animLvl val="lvl"/>
        </dgm:presLayoutVars>
      </dgm:prSet>
      <dgm:spPr/>
      <dgm:t>
        <a:bodyPr/>
        <a:lstStyle/>
        <a:p>
          <a:endParaRPr lang="en-GB"/>
        </a:p>
      </dgm:t>
    </dgm:pt>
    <dgm:pt modelId="{CDE9B2F8-5A4D-4DCB-9B7D-1CB1DC84D3F3}" type="pres">
      <dgm:prSet presAssocID="{3B214C0E-96B9-4213-B25B-1BEF524D0313}" presName="composite" presStyleCnt="0"/>
      <dgm:spPr/>
      <dgm:t>
        <a:bodyPr/>
        <a:lstStyle/>
        <a:p>
          <a:endParaRPr lang="en-GB"/>
        </a:p>
      </dgm:t>
    </dgm:pt>
    <dgm:pt modelId="{0057604B-BC83-4070-87F8-E93A76731E7E}" type="pres">
      <dgm:prSet presAssocID="{3B214C0E-96B9-4213-B25B-1BEF524D0313}" presName="FirstChild" presStyleLbl="revTx" presStyleIdx="0" presStyleCnt="2">
        <dgm:presLayoutVars>
          <dgm:chMax val="0"/>
          <dgm:chPref val="0"/>
          <dgm:bulletEnabled val="1"/>
        </dgm:presLayoutVars>
      </dgm:prSet>
      <dgm:spPr/>
      <dgm:t>
        <a:bodyPr/>
        <a:lstStyle/>
        <a:p>
          <a:endParaRPr lang="en-GB"/>
        </a:p>
      </dgm:t>
    </dgm:pt>
    <dgm:pt modelId="{C04A0875-AADA-4085-B247-28D2E89D2BF2}" type="pres">
      <dgm:prSet presAssocID="{3B214C0E-96B9-4213-B25B-1BEF524D0313}" presName="Parent" presStyleLbl="alignNode1" presStyleIdx="0" presStyleCnt="1">
        <dgm:presLayoutVars>
          <dgm:chMax val="3"/>
          <dgm:chPref val="3"/>
          <dgm:bulletEnabled val="1"/>
        </dgm:presLayoutVars>
      </dgm:prSet>
      <dgm:spPr/>
      <dgm:t>
        <a:bodyPr/>
        <a:lstStyle/>
        <a:p>
          <a:endParaRPr lang="en-GB"/>
        </a:p>
      </dgm:t>
    </dgm:pt>
    <dgm:pt modelId="{1793D849-E248-4A81-86B6-EC83699295DF}" type="pres">
      <dgm:prSet presAssocID="{3B214C0E-96B9-4213-B25B-1BEF524D0313}" presName="Accent" presStyleLbl="parChTrans1D1" presStyleIdx="0" presStyleCnt="1"/>
      <dgm:spPr/>
      <dgm:t>
        <a:bodyPr/>
        <a:lstStyle/>
        <a:p>
          <a:endParaRPr lang="en-GB"/>
        </a:p>
      </dgm:t>
    </dgm:pt>
    <dgm:pt modelId="{E30D1488-5134-4C70-B9C4-CD59E3E7C395}" type="pres">
      <dgm:prSet presAssocID="{3B214C0E-96B9-4213-B25B-1BEF524D0313}" presName="Child" presStyleLbl="revTx" presStyleIdx="1" presStyleCnt="2">
        <dgm:presLayoutVars>
          <dgm:chMax val="0"/>
          <dgm:chPref val="0"/>
          <dgm:bulletEnabled val="1"/>
        </dgm:presLayoutVars>
      </dgm:prSet>
      <dgm:spPr/>
      <dgm:t>
        <a:bodyPr/>
        <a:lstStyle/>
        <a:p>
          <a:endParaRPr lang="en-GB"/>
        </a:p>
      </dgm:t>
    </dgm:pt>
  </dgm:ptLst>
  <dgm:cxnLst>
    <dgm:cxn modelId="{FA017321-5BAB-4C88-8ED8-7F029F4705F8}" srcId="{3B214C0E-96B9-4213-B25B-1BEF524D0313}" destId="{6AAACD38-0C70-41F8-9125-C1B29597058B}" srcOrd="4" destOrd="0" parTransId="{0548AB1F-757A-4247-AEDE-061096D41F82}" sibTransId="{87FFD0DC-B22B-43BA-991C-3BF7F057DCF2}"/>
    <dgm:cxn modelId="{49A492B6-8AC0-44B7-9100-5A24BA20002A}" type="presOf" srcId="{41725E8E-EF38-4148-A7EA-E2627DAC3B2D}" destId="{E30D1488-5134-4C70-B9C4-CD59E3E7C395}" srcOrd="0" destOrd="4" presId="urn:microsoft.com/office/officeart/2011/layout/TabList"/>
    <dgm:cxn modelId="{581D954F-9107-4FD3-9AC6-E87B864BFCF1}" srcId="{3B214C0E-96B9-4213-B25B-1BEF524D0313}" destId="{0FFAC4A4-B525-41E8-BFE4-10CBA6097CB2}" srcOrd="1" destOrd="0" parTransId="{C104071E-D027-46A3-B918-59691031DEE8}" sibTransId="{070E145F-9D79-440B-91D6-A3A98B10FD41}"/>
    <dgm:cxn modelId="{3A6C5F92-E840-472B-94A1-12AF86BE6E38}" type="presOf" srcId="{0EEF9818-4147-41B1-AEF3-DC52A1F5DE25}" destId="{E30D1488-5134-4C70-B9C4-CD59E3E7C395}" srcOrd="0" destOrd="5" presId="urn:microsoft.com/office/officeart/2011/layout/TabList"/>
    <dgm:cxn modelId="{B24E1CBE-FE67-45BE-9521-5A06B2D8850A}" srcId="{3B214C0E-96B9-4213-B25B-1BEF524D0313}" destId="{41725E8E-EF38-4148-A7EA-E2627DAC3B2D}" srcOrd="5" destOrd="0" parTransId="{31B8F88C-26C5-425F-B5E5-CAF12229FE91}" sibTransId="{40AA2C63-4B67-41FA-B573-9C2707F49D95}"/>
    <dgm:cxn modelId="{53431844-11E4-4F76-9A1F-09E1315DB22F}" srcId="{3B214C0E-96B9-4213-B25B-1BEF524D0313}" destId="{3A7BCD7B-51DB-40CB-B6EB-F5DEE191EB8C}" srcOrd="0" destOrd="0" parTransId="{B694018B-4F03-4FF7-AC8E-34C2922020A3}" sibTransId="{18D903B0-B45F-4342-AC7C-57953C49D1C4}"/>
    <dgm:cxn modelId="{060AA3DA-17DC-43D9-9FC9-F8725D143B57}" type="presOf" srcId="{8A97B8BB-90AB-439C-858E-481E40EAC117}" destId="{E30D1488-5134-4C70-B9C4-CD59E3E7C395}" srcOrd="0" destOrd="2" presId="urn:microsoft.com/office/officeart/2011/layout/TabList"/>
    <dgm:cxn modelId="{62BDDCB4-D551-4339-AF03-4FB550C49119}" type="presOf" srcId="{F95D6315-A8D7-4669-8473-5911DBD3F5C0}" destId="{5D10871B-C5EE-4BD1-BFF4-8D8E8F685646}" srcOrd="0" destOrd="0" presId="urn:microsoft.com/office/officeart/2011/layout/TabList"/>
    <dgm:cxn modelId="{0610890E-D1A4-42BA-B4FB-C469FEF65876}" type="presOf" srcId="{0FFAC4A4-B525-41E8-BFE4-10CBA6097CB2}" destId="{E30D1488-5134-4C70-B9C4-CD59E3E7C395}" srcOrd="0" destOrd="0" presId="urn:microsoft.com/office/officeart/2011/layout/TabList"/>
    <dgm:cxn modelId="{788B378F-596D-4DD9-9B90-36D416EAFBAB}" srcId="{F95D6315-A8D7-4669-8473-5911DBD3F5C0}" destId="{3B214C0E-96B9-4213-B25B-1BEF524D0313}" srcOrd="0" destOrd="0" parTransId="{4154E4B7-A5D1-41C2-879E-217DB20A1986}" sibTransId="{507F463C-D371-4185-848E-FFB5236573FB}"/>
    <dgm:cxn modelId="{9DD303DE-192D-4234-96FC-3D240730D048}" type="presOf" srcId="{5A918B2F-D189-4FE9-8E2C-88CA1798AC05}" destId="{E30D1488-5134-4C70-B9C4-CD59E3E7C395}" srcOrd="0" destOrd="6" presId="urn:microsoft.com/office/officeart/2011/layout/TabList"/>
    <dgm:cxn modelId="{34917A10-FD8C-416C-AF59-B9E0BFE86BF0}" srcId="{3B214C0E-96B9-4213-B25B-1BEF524D0313}" destId="{E09A6CBC-7F1A-4519-BF09-35E9F5966D03}" srcOrd="2" destOrd="0" parTransId="{246490BE-72C2-4022-BBB7-FF95BF0284F3}" sibTransId="{2AEF344E-D256-441C-B988-6A695373FB5A}"/>
    <dgm:cxn modelId="{94A176C5-2158-48A9-BAA3-D8E2171B3F20}" type="presOf" srcId="{3A7BCD7B-51DB-40CB-B6EB-F5DEE191EB8C}" destId="{0057604B-BC83-4070-87F8-E93A76731E7E}" srcOrd="0" destOrd="0" presId="urn:microsoft.com/office/officeart/2011/layout/TabList"/>
    <dgm:cxn modelId="{7B4EF7A3-9123-4070-B0CA-2AB240C1F53F}" type="presOf" srcId="{3B214C0E-96B9-4213-B25B-1BEF524D0313}" destId="{C04A0875-AADA-4085-B247-28D2E89D2BF2}" srcOrd="0" destOrd="0" presId="urn:microsoft.com/office/officeart/2011/layout/TabList"/>
    <dgm:cxn modelId="{8E4814BC-7826-4C68-A792-32B13874591A}" type="presOf" srcId="{6AAACD38-0C70-41F8-9125-C1B29597058B}" destId="{E30D1488-5134-4C70-B9C4-CD59E3E7C395}" srcOrd="0" destOrd="3" presId="urn:microsoft.com/office/officeart/2011/layout/TabList"/>
    <dgm:cxn modelId="{C8C37D1B-B134-44F6-A78C-4135A1CDEC01}" srcId="{3B214C0E-96B9-4213-B25B-1BEF524D0313}" destId="{5A918B2F-D189-4FE9-8E2C-88CA1798AC05}" srcOrd="7" destOrd="0" parTransId="{869CDBC9-92CE-4405-8EF9-05B069529FA0}" sibTransId="{9F26746C-13EC-4DB4-87A9-852D0FCC5400}"/>
    <dgm:cxn modelId="{3D228F70-F372-437F-82CC-FAA9DF07F43B}" srcId="{3B214C0E-96B9-4213-B25B-1BEF524D0313}" destId="{0EEF9818-4147-41B1-AEF3-DC52A1F5DE25}" srcOrd="6" destOrd="0" parTransId="{8E0889D8-7D46-4CEC-84E4-C6D77189BF5D}" sibTransId="{93B1921A-6A8E-4EEF-8E8F-43FD978E5992}"/>
    <dgm:cxn modelId="{FCB8BFEC-AC6A-466D-B04B-3B4563B1EFFC}" srcId="{3B214C0E-96B9-4213-B25B-1BEF524D0313}" destId="{8A97B8BB-90AB-439C-858E-481E40EAC117}" srcOrd="3" destOrd="0" parTransId="{95DA8E77-D0D4-4557-9FD2-154FAFBE56B4}" sibTransId="{3C7CDBD1-DDD7-4F1C-A278-0F4FF745E66D}"/>
    <dgm:cxn modelId="{D9DAA040-9B71-44AC-9F4D-03CEC5B82DB3}" type="presOf" srcId="{E09A6CBC-7F1A-4519-BF09-35E9F5966D03}" destId="{E30D1488-5134-4C70-B9C4-CD59E3E7C395}" srcOrd="0" destOrd="1" presId="urn:microsoft.com/office/officeart/2011/layout/TabList"/>
    <dgm:cxn modelId="{28E561B6-BF18-40B3-A3AB-8D3DFA0EB6C1}" type="presParOf" srcId="{5D10871B-C5EE-4BD1-BFF4-8D8E8F685646}" destId="{CDE9B2F8-5A4D-4DCB-9B7D-1CB1DC84D3F3}" srcOrd="0" destOrd="0" presId="urn:microsoft.com/office/officeart/2011/layout/TabList"/>
    <dgm:cxn modelId="{34CF1F21-0B97-420E-BB94-F4EF2C0B937C}" type="presParOf" srcId="{CDE9B2F8-5A4D-4DCB-9B7D-1CB1DC84D3F3}" destId="{0057604B-BC83-4070-87F8-E93A76731E7E}" srcOrd="0" destOrd="0" presId="urn:microsoft.com/office/officeart/2011/layout/TabList"/>
    <dgm:cxn modelId="{7748338E-7AB1-4F4D-8589-6CA5D56E661D}" type="presParOf" srcId="{CDE9B2F8-5A4D-4DCB-9B7D-1CB1DC84D3F3}" destId="{C04A0875-AADA-4085-B247-28D2E89D2BF2}" srcOrd="1" destOrd="0" presId="urn:microsoft.com/office/officeart/2011/layout/TabList"/>
    <dgm:cxn modelId="{E5EAC398-9EC8-4D52-AD84-A0E94A29D97D}" type="presParOf" srcId="{CDE9B2F8-5A4D-4DCB-9B7D-1CB1DC84D3F3}" destId="{1793D849-E248-4A81-86B6-EC83699295DF}" srcOrd="2" destOrd="0" presId="urn:microsoft.com/office/officeart/2011/layout/TabList"/>
    <dgm:cxn modelId="{62F580AF-E064-4D29-B812-D3C0C9474D01}" type="presParOf" srcId="{5D10871B-C5EE-4BD1-BFF4-8D8E8F685646}" destId="{E30D1488-5134-4C70-B9C4-CD59E3E7C395}" srcOrd="1" destOrd="0" presId="urn:microsoft.com/office/officeart/2011/layout/TabList"/>
  </dgm:cxnLst>
  <dgm:bg/>
  <dgm:whole>
    <a:ln>
      <a:solidFill>
        <a:srgbClr val="A5A5A5"/>
      </a:solidFill>
    </a:ln>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95D6315-A8D7-4669-8473-5911DBD3F5C0}" type="doc">
      <dgm:prSet loTypeId="urn:microsoft.com/office/officeart/2011/layout/TabList" loCatId="list" qsTypeId="urn:microsoft.com/office/officeart/2005/8/quickstyle/simple1" qsCatId="simple" csTypeId="urn:microsoft.com/office/officeart/2005/8/colors/colorful5" csCatId="colorful" phldr="1"/>
      <dgm:spPr/>
      <dgm:t>
        <a:bodyPr/>
        <a:lstStyle/>
        <a:p>
          <a:endParaRPr lang="en-GB"/>
        </a:p>
      </dgm:t>
    </dgm:pt>
    <dgm:pt modelId="{3B214C0E-96B9-4213-B25B-1BEF524D0313}">
      <dgm:prSet phldrT="[Text]"/>
      <dgm:spPr/>
      <dgm:t>
        <a:bodyPr/>
        <a:lstStyle/>
        <a:p>
          <a:r>
            <a:rPr lang="en-GB" dirty="0" smtClean="0"/>
            <a:t>Principle 3:</a:t>
          </a:r>
          <a:endParaRPr lang="en-GB" dirty="0"/>
        </a:p>
      </dgm:t>
    </dgm:pt>
    <dgm:pt modelId="{4154E4B7-A5D1-41C2-879E-217DB20A1986}" type="parTrans" cxnId="{788B378F-596D-4DD9-9B90-36D416EAFBAB}">
      <dgm:prSet/>
      <dgm:spPr/>
      <dgm:t>
        <a:bodyPr/>
        <a:lstStyle/>
        <a:p>
          <a:endParaRPr lang="en-GB"/>
        </a:p>
      </dgm:t>
    </dgm:pt>
    <dgm:pt modelId="{507F463C-D371-4185-848E-FFB5236573FB}" type="sibTrans" cxnId="{788B378F-596D-4DD9-9B90-36D416EAFBAB}">
      <dgm:prSet/>
      <dgm:spPr/>
      <dgm:t>
        <a:bodyPr/>
        <a:lstStyle/>
        <a:p>
          <a:endParaRPr lang="en-GB"/>
        </a:p>
      </dgm:t>
    </dgm:pt>
    <dgm:pt modelId="{3A7BCD7B-51DB-40CB-B6EB-F5DEE191EB8C}">
      <dgm:prSet phldrT="[Text]"/>
      <dgm:spPr/>
      <dgm:t>
        <a:bodyPr/>
        <a:lstStyle/>
        <a:p>
          <a:r>
            <a:rPr lang="en-GB" dirty="0" smtClean="0"/>
            <a:t>Provide multiple means of </a:t>
          </a:r>
          <a:r>
            <a:rPr lang="en-GB" dirty="0" smtClean="0">
              <a:solidFill>
                <a:srgbClr val="FF0000"/>
              </a:solidFill>
            </a:rPr>
            <a:t>Engagement</a:t>
          </a:r>
          <a:endParaRPr lang="en-GB" dirty="0">
            <a:solidFill>
              <a:srgbClr val="FF0000"/>
            </a:solidFill>
          </a:endParaRPr>
        </a:p>
      </dgm:t>
    </dgm:pt>
    <dgm:pt modelId="{B694018B-4F03-4FF7-AC8E-34C2922020A3}" type="parTrans" cxnId="{53431844-11E4-4F76-9A1F-09E1315DB22F}">
      <dgm:prSet/>
      <dgm:spPr/>
      <dgm:t>
        <a:bodyPr/>
        <a:lstStyle/>
        <a:p>
          <a:endParaRPr lang="en-GB"/>
        </a:p>
      </dgm:t>
    </dgm:pt>
    <dgm:pt modelId="{18D903B0-B45F-4342-AC7C-57953C49D1C4}" type="sibTrans" cxnId="{53431844-11E4-4F76-9A1F-09E1315DB22F}">
      <dgm:prSet/>
      <dgm:spPr/>
      <dgm:t>
        <a:bodyPr/>
        <a:lstStyle/>
        <a:p>
          <a:endParaRPr lang="en-GB"/>
        </a:p>
      </dgm:t>
    </dgm:pt>
    <dgm:pt modelId="{E09A6CBC-7F1A-4519-BF09-35E9F5966D03}">
      <dgm:prSet phldrT="[Text]" custT="1"/>
      <dgm:spPr/>
      <dgm:t>
        <a:bodyPr/>
        <a:lstStyle/>
        <a:p>
          <a:r>
            <a:rPr lang="en-GB" sz="1800" b="1" i="1" dirty="0" smtClean="0"/>
            <a:t>WHY</a:t>
          </a:r>
          <a:endParaRPr lang="en-GB" sz="1800" b="1" i="1" dirty="0"/>
        </a:p>
      </dgm:t>
    </dgm:pt>
    <dgm:pt modelId="{246490BE-72C2-4022-BBB7-FF95BF0284F3}" type="parTrans" cxnId="{34917A10-FD8C-416C-AF59-B9E0BFE86BF0}">
      <dgm:prSet/>
      <dgm:spPr/>
      <dgm:t>
        <a:bodyPr/>
        <a:lstStyle/>
        <a:p>
          <a:endParaRPr lang="en-GB"/>
        </a:p>
      </dgm:t>
    </dgm:pt>
    <dgm:pt modelId="{2AEF344E-D256-441C-B988-6A695373FB5A}" type="sibTrans" cxnId="{34917A10-FD8C-416C-AF59-B9E0BFE86BF0}">
      <dgm:prSet/>
      <dgm:spPr/>
      <dgm:t>
        <a:bodyPr/>
        <a:lstStyle/>
        <a:p>
          <a:endParaRPr lang="en-GB"/>
        </a:p>
      </dgm:t>
    </dgm:pt>
    <dgm:pt modelId="{6AAACD38-0C70-41F8-9125-C1B29597058B}">
      <dgm:prSet phldrT="[Text]" custT="1"/>
      <dgm:spPr/>
      <dgm:t>
        <a:bodyPr/>
        <a:lstStyle/>
        <a:p>
          <a:r>
            <a:rPr lang="en-GB" sz="1800" i="0" dirty="0" smtClean="0"/>
            <a:t>Methods for increasing motivation and interest: authenticity, autonomy</a:t>
          </a:r>
          <a:endParaRPr lang="en-GB" sz="1800" i="0" dirty="0"/>
        </a:p>
      </dgm:t>
    </dgm:pt>
    <dgm:pt modelId="{0548AB1F-757A-4247-AEDE-061096D41F82}" type="parTrans" cxnId="{FA017321-5BAB-4C88-8ED8-7F029F4705F8}">
      <dgm:prSet/>
      <dgm:spPr/>
      <dgm:t>
        <a:bodyPr/>
        <a:lstStyle/>
        <a:p>
          <a:endParaRPr lang="en-GB"/>
        </a:p>
      </dgm:t>
    </dgm:pt>
    <dgm:pt modelId="{87FFD0DC-B22B-43BA-991C-3BF7F057DCF2}" type="sibTrans" cxnId="{FA017321-5BAB-4C88-8ED8-7F029F4705F8}">
      <dgm:prSet/>
      <dgm:spPr/>
      <dgm:t>
        <a:bodyPr/>
        <a:lstStyle/>
        <a:p>
          <a:endParaRPr lang="en-GB"/>
        </a:p>
      </dgm:t>
    </dgm:pt>
    <dgm:pt modelId="{0691ED47-23B9-4B44-BBB9-2DB5E720DC09}">
      <dgm:prSet phldrT="[Text]" custT="1"/>
      <dgm:spPr/>
      <dgm:t>
        <a:bodyPr/>
        <a:lstStyle/>
        <a:p>
          <a:r>
            <a:rPr lang="en-GB" sz="1800" i="0" dirty="0" smtClean="0"/>
            <a:t>Opportunities for collaboration or working alone</a:t>
          </a:r>
          <a:endParaRPr lang="en-GB" sz="1800" i="0" dirty="0"/>
        </a:p>
      </dgm:t>
    </dgm:pt>
    <dgm:pt modelId="{63DE896F-1113-49E7-AD2D-1C5F58A69744}" type="parTrans" cxnId="{856BBA11-1951-4C4A-971C-84D2DE803D86}">
      <dgm:prSet/>
      <dgm:spPr/>
      <dgm:t>
        <a:bodyPr/>
        <a:lstStyle/>
        <a:p>
          <a:endParaRPr lang="en-GB"/>
        </a:p>
      </dgm:t>
    </dgm:pt>
    <dgm:pt modelId="{3502B29D-E522-4831-A2C6-7338A5EB7B9F}" type="sibTrans" cxnId="{856BBA11-1951-4C4A-971C-84D2DE803D86}">
      <dgm:prSet/>
      <dgm:spPr/>
      <dgm:t>
        <a:bodyPr/>
        <a:lstStyle/>
        <a:p>
          <a:endParaRPr lang="en-GB"/>
        </a:p>
      </dgm:t>
    </dgm:pt>
    <dgm:pt modelId="{00654E56-0412-4F25-99A4-7694F6C6B85D}">
      <dgm:prSet phldrT="[Text]" custT="1"/>
      <dgm:spPr/>
      <dgm:t>
        <a:bodyPr/>
        <a:lstStyle/>
        <a:p>
          <a:r>
            <a:rPr lang="en-GB" sz="1800" i="0" dirty="0" smtClean="0"/>
            <a:t>Good balance of listening vs doing</a:t>
          </a:r>
          <a:endParaRPr lang="en-GB" sz="1800" i="0" dirty="0"/>
        </a:p>
      </dgm:t>
    </dgm:pt>
    <dgm:pt modelId="{659D9D08-9F1B-44EE-B18D-CAABAC328514}" type="parTrans" cxnId="{41D101EE-6DEE-499D-8411-6A954EBB34A6}">
      <dgm:prSet/>
      <dgm:spPr/>
      <dgm:t>
        <a:bodyPr/>
        <a:lstStyle/>
        <a:p>
          <a:endParaRPr lang="en-GB"/>
        </a:p>
      </dgm:t>
    </dgm:pt>
    <dgm:pt modelId="{97D51DA9-0948-46A5-8092-3DE23CE6BB06}" type="sibTrans" cxnId="{41D101EE-6DEE-499D-8411-6A954EBB34A6}">
      <dgm:prSet/>
      <dgm:spPr/>
      <dgm:t>
        <a:bodyPr/>
        <a:lstStyle/>
        <a:p>
          <a:endParaRPr lang="en-GB"/>
        </a:p>
      </dgm:t>
    </dgm:pt>
    <dgm:pt modelId="{8B6CA5DF-6AE3-417B-AA29-A0260FED3EAF}">
      <dgm:prSet phldrT="[Text]" custT="1"/>
      <dgm:spPr/>
      <dgm:t>
        <a:bodyPr/>
        <a:lstStyle/>
        <a:p>
          <a:r>
            <a:rPr lang="en-GB" sz="1800" dirty="0" smtClean="0"/>
            <a:t>Set content </a:t>
          </a:r>
          <a:r>
            <a:rPr lang="en-GB" sz="1800" b="1" dirty="0" smtClean="0"/>
            <a:t>free</a:t>
          </a:r>
          <a:r>
            <a:rPr lang="en-GB" sz="1800" dirty="0" smtClean="0"/>
            <a:t> – free from the clock, free from format requirement</a:t>
          </a:r>
          <a:endParaRPr lang="en-GB" sz="1800" i="0" dirty="0"/>
        </a:p>
      </dgm:t>
    </dgm:pt>
    <dgm:pt modelId="{D2250583-8693-4602-A1A7-701F0E2B899F}" type="parTrans" cxnId="{966E5F3E-F1D2-498B-9D9D-28D41EE58C15}">
      <dgm:prSet/>
      <dgm:spPr/>
      <dgm:t>
        <a:bodyPr/>
        <a:lstStyle/>
        <a:p>
          <a:endParaRPr lang="en-GB"/>
        </a:p>
      </dgm:t>
    </dgm:pt>
    <dgm:pt modelId="{7683DF60-9CBF-4716-BDA5-7FE52FD093E2}" type="sibTrans" cxnId="{966E5F3E-F1D2-498B-9D9D-28D41EE58C15}">
      <dgm:prSet/>
      <dgm:spPr/>
      <dgm:t>
        <a:bodyPr/>
        <a:lstStyle/>
        <a:p>
          <a:endParaRPr lang="en-GB"/>
        </a:p>
      </dgm:t>
    </dgm:pt>
    <dgm:pt modelId="{8A97B8BB-90AB-439C-858E-481E40EAC117}">
      <dgm:prSet phldrT="[Text]" custT="1"/>
      <dgm:spPr/>
      <dgm:t>
        <a:bodyPr/>
        <a:lstStyle/>
        <a:p>
          <a:endParaRPr lang="en-GB" sz="1800" b="1" i="1" dirty="0"/>
        </a:p>
      </dgm:t>
    </dgm:pt>
    <dgm:pt modelId="{95DA8E77-D0D4-4557-9FD2-154FAFBE56B4}" type="parTrans" cxnId="{FCB8BFEC-AC6A-466D-B04B-3B4563B1EFFC}">
      <dgm:prSet/>
      <dgm:spPr/>
      <dgm:t>
        <a:bodyPr/>
        <a:lstStyle/>
        <a:p>
          <a:endParaRPr lang="en-GB"/>
        </a:p>
      </dgm:t>
    </dgm:pt>
    <dgm:pt modelId="{3C7CDBD1-DDD7-4F1C-A278-0F4FF745E66D}" type="sibTrans" cxnId="{FCB8BFEC-AC6A-466D-B04B-3B4563B1EFFC}">
      <dgm:prSet/>
      <dgm:spPr/>
      <dgm:t>
        <a:bodyPr/>
        <a:lstStyle/>
        <a:p>
          <a:endParaRPr lang="en-GB"/>
        </a:p>
      </dgm:t>
    </dgm:pt>
    <dgm:pt modelId="{0FFAC4A4-B525-41E8-BFE4-10CBA6097CB2}">
      <dgm:prSet phldrT="[Text]" custT="1"/>
      <dgm:spPr/>
      <dgm:t>
        <a:bodyPr/>
        <a:lstStyle/>
        <a:p>
          <a:endParaRPr lang="en-GB" sz="1800" b="1" i="1" dirty="0"/>
        </a:p>
      </dgm:t>
    </dgm:pt>
    <dgm:pt modelId="{C104071E-D027-46A3-B918-59691031DEE8}" type="parTrans" cxnId="{581D954F-9107-4FD3-9AC6-E87B864BFCF1}">
      <dgm:prSet/>
      <dgm:spPr/>
      <dgm:t>
        <a:bodyPr/>
        <a:lstStyle/>
        <a:p>
          <a:endParaRPr lang="en-GB"/>
        </a:p>
      </dgm:t>
    </dgm:pt>
    <dgm:pt modelId="{070E145F-9D79-440B-91D6-A3A98B10FD41}" type="sibTrans" cxnId="{581D954F-9107-4FD3-9AC6-E87B864BFCF1}">
      <dgm:prSet/>
      <dgm:spPr/>
      <dgm:t>
        <a:bodyPr/>
        <a:lstStyle/>
        <a:p>
          <a:endParaRPr lang="en-GB"/>
        </a:p>
      </dgm:t>
    </dgm:pt>
    <dgm:pt modelId="{7277307C-9492-41BC-A7D9-0AEE76B9DDC8}">
      <dgm:prSet phldrT="[Text]" custT="1"/>
      <dgm:spPr/>
      <dgm:t>
        <a:bodyPr/>
        <a:lstStyle/>
        <a:p>
          <a:r>
            <a:rPr lang="en-GB" sz="1800" dirty="0" smtClean="0"/>
            <a:t>Self-regulation – e.g.  how long would it take to engage with a resource</a:t>
          </a:r>
          <a:endParaRPr lang="en-GB" sz="1800" i="0" dirty="0"/>
        </a:p>
      </dgm:t>
    </dgm:pt>
    <dgm:pt modelId="{08840376-BC49-4786-B3EB-3593B037B213}" type="parTrans" cxnId="{3748C245-6B32-454A-AD93-2AB4B5FE954A}">
      <dgm:prSet/>
      <dgm:spPr/>
      <dgm:t>
        <a:bodyPr/>
        <a:lstStyle/>
        <a:p>
          <a:endParaRPr lang="en-GB"/>
        </a:p>
      </dgm:t>
    </dgm:pt>
    <dgm:pt modelId="{D8F7BEAC-392A-42EB-949A-E78C1B93595D}" type="sibTrans" cxnId="{3748C245-6B32-454A-AD93-2AB4B5FE954A}">
      <dgm:prSet/>
      <dgm:spPr/>
      <dgm:t>
        <a:bodyPr/>
        <a:lstStyle/>
        <a:p>
          <a:endParaRPr lang="en-GB"/>
        </a:p>
      </dgm:t>
    </dgm:pt>
    <dgm:pt modelId="{5D10871B-C5EE-4BD1-BFF4-8D8E8F685646}" type="pres">
      <dgm:prSet presAssocID="{F95D6315-A8D7-4669-8473-5911DBD3F5C0}" presName="Name0" presStyleCnt="0">
        <dgm:presLayoutVars>
          <dgm:chMax/>
          <dgm:chPref val="3"/>
          <dgm:dir/>
          <dgm:animOne val="branch"/>
          <dgm:animLvl val="lvl"/>
        </dgm:presLayoutVars>
      </dgm:prSet>
      <dgm:spPr/>
      <dgm:t>
        <a:bodyPr/>
        <a:lstStyle/>
        <a:p>
          <a:endParaRPr lang="en-GB"/>
        </a:p>
      </dgm:t>
    </dgm:pt>
    <dgm:pt modelId="{CDE9B2F8-5A4D-4DCB-9B7D-1CB1DC84D3F3}" type="pres">
      <dgm:prSet presAssocID="{3B214C0E-96B9-4213-B25B-1BEF524D0313}" presName="composite" presStyleCnt="0"/>
      <dgm:spPr/>
      <dgm:t>
        <a:bodyPr/>
        <a:lstStyle/>
        <a:p>
          <a:endParaRPr lang="en-GB"/>
        </a:p>
      </dgm:t>
    </dgm:pt>
    <dgm:pt modelId="{0057604B-BC83-4070-87F8-E93A76731E7E}" type="pres">
      <dgm:prSet presAssocID="{3B214C0E-96B9-4213-B25B-1BEF524D0313}" presName="FirstChild" presStyleLbl="revTx" presStyleIdx="0" presStyleCnt="2">
        <dgm:presLayoutVars>
          <dgm:chMax val="0"/>
          <dgm:chPref val="0"/>
          <dgm:bulletEnabled val="1"/>
        </dgm:presLayoutVars>
      </dgm:prSet>
      <dgm:spPr/>
      <dgm:t>
        <a:bodyPr/>
        <a:lstStyle/>
        <a:p>
          <a:endParaRPr lang="en-GB"/>
        </a:p>
      </dgm:t>
    </dgm:pt>
    <dgm:pt modelId="{C04A0875-AADA-4085-B247-28D2E89D2BF2}" type="pres">
      <dgm:prSet presAssocID="{3B214C0E-96B9-4213-B25B-1BEF524D0313}" presName="Parent" presStyleLbl="alignNode1" presStyleIdx="0" presStyleCnt="1">
        <dgm:presLayoutVars>
          <dgm:chMax val="3"/>
          <dgm:chPref val="3"/>
          <dgm:bulletEnabled val="1"/>
        </dgm:presLayoutVars>
      </dgm:prSet>
      <dgm:spPr/>
      <dgm:t>
        <a:bodyPr/>
        <a:lstStyle/>
        <a:p>
          <a:endParaRPr lang="en-GB"/>
        </a:p>
      </dgm:t>
    </dgm:pt>
    <dgm:pt modelId="{1793D849-E248-4A81-86B6-EC83699295DF}" type="pres">
      <dgm:prSet presAssocID="{3B214C0E-96B9-4213-B25B-1BEF524D0313}" presName="Accent" presStyleLbl="parChTrans1D1" presStyleIdx="0" presStyleCnt="1"/>
      <dgm:spPr/>
      <dgm:t>
        <a:bodyPr/>
        <a:lstStyle/>
        <a:p>
          <a:endParaRPr lang="en-GB"/>
        </a:p>
      </dgm:t>
    </dgm:pt>
    <dgm:pt modelId="{E30D1488-5134-4C70-B9C4-CD59E3E7C395}" type="pres">
      <dgm:prSet presAssocID="{3B214C0E-96B9-4213-B25B-1BEF524D0313}" presName="Child" presStyleLbl="revTx" presStyleIdx="1" presStyleCnt="2">
        <dgm:presLayoutVars>
          <dgm:chMax val="0"/>
          <dgm:chPref val="0"/>
          <dgm:bulletEnabled val="1"/>
        </dgm:presLayoutVars>
      </dgm:prSet>
      <dgm:spPr/>
      <dgm:t>
        <a:bodyPr/>
        <a:lstStyle/>
        <a:p>
          <a:endParaRPr lang="en-GB"/>
        </a:p>
      </dgm:t>
    </dgm:pt>
  </dgm:ptLst>
  <dgm:cxnLst>
    <dgm:cxn modelId="{FD53BAF9-4FAB-4270-B62D-FF9D14286E03}" type="presOf" srcId="{0691ED47-23B9-4B44-BBB9-2DB5E720DC09}" destId="{E30D1488-5134-4C70-B9C4-CD59E3E7C395}" srcOrd="0" destOrd="4" presId="urn:microsoft.com/office/officeart/2011/layout/TabList"/>
    <dgm:cxn modelId="{F4DE2647-E03B-4F06-BD81-3BD7258E0DA6}" type="presOf" srcId="{F95D6315-A8D7-4669-8473-5911DBD3F5C0}" destId="{5D10871B-C5EE-4BD1-BFF4-8D8E8F685646}" srcOrd="0" destOrd="0" presId="urn:microsoft.com/office/officeart/2011/layout/TabList"/>
    <dgm:cxn modelId="{FCB8BFEC-AC6A-466D-B04B-3B4563B1EFFC}" srcId="{3B214C0E-96B9-4213-B25B-1BEF524D0313}" destId="{8A97B8BB-90AB-439C-858E-481E40EAC117}" srcOrd="3" destOrd="0" parTransId="{95DA8E77-D0D4-4557-9FD2-154FAFBE56B4}" sibTransId="{3C7CDBD1-DDD7-4F1C-A278-0F4FF745E66D}"/>
    <dgm:cxn modelId="{39A74BF2-3630-468F-9D9F-4EC575941658}" type="presOf" srcId="{E09A6CBC-7F1A-4519-BF09-35E9F5966D03}" destId="{E30D1488-5134-4C70-B9C4-CD59E3E7C395}" srcOrd="0" destOrd="1" presId="urn:microsoft.com/office/officeart/2011/layout/TabList"/>
    <dgm:cxn modelId="{061A094A-6CE1-43AE-B8C5-271E1C2D7D67}" type="presOf" srcId="{8B6CA5DF-6AE3-417B-AA29-A0260FED3EAF}" destId="{E30D1488-5134-4C70-B9C4-CD59E3E7C395}" srcOrd="0" destOrd="6" presId="urn:microsoft.com/office/officeart/2011/layout/TabList"/>
    <dgm:cxn modelId="{581D954F-9107-4FD3-9AC6-E87B864BFCF1}" srcId="{3B214C0E-96B9-4213-B25B-1BEF524D0313}" destId="{0FFAC4A4-B525-41E8-BFE4-10CBA6097CB2}" srcOrd="1" destOrd="0" parTransId="{C104071E-D027-46A3-B918-59691031DEE8}" sibTransId="{070E145F-9D79-440B-91D6-A3A98B10FD41}"/>
    <dgm:cxn modelId="{788B378F-596D-4DD9-9B90-36D416EAFBAB}" srcId="{F95D6315-A8D7-4669-8473-5911DBD3F5C0}" destId="{3B214C0E-96B9-4213-B25B-1BEF524D0313}" srcOrd="0" destOrd="0" parTransId="{4154E4B7-A5D1-41C2-879E-217DB20A1986}" sibTransId="{507F463C-D371-4185-848E-FFB5236573FB}"/>
    <dgm:cxn modelId="{85ED219F-2950-47B4-9FB4-729189AF5F38}" type="presOf" srcId="{8A97B8BB-90AB-439C-858E-481E40EAC117}" destId="{E30D1488-5134-4C70-B9C4-CD59E3E7C395}" srcOrd="0" destOrd="2" presId="urn:microsoft.com/office/officeart/2011/layout/TabList"/>
    <dgm:cxn modelId="{8E115A90-60E1-4C37-A1C9-4BD42872794E}" type="presOf" srcId="{0FFAC4A4-B525-41E8-BFE4-10CBA6097CB2}" destId="{E30D1488-5134-4C70-B9C4-CD59E3E7C395}" srcOrd="0" destOrd="0" presId="urn:microsoft.com/office/officeart/2011/layout/TabList"/>
    <dgm:cxn modelId="{FD158634-4BEC-47E2-B2FE-CC51283C1A0D}" type="presOf" srcId="{6AAACD38-0C70-41F8-9125-C1B29597058B}" destId="{E30D1488-5134-4C70-B9C4-CD59E3E7C395}" srcOrd="0" destOrd="3" presId="urn:microsoft.com/office/officeart/2011/layout/TabList"/>
    <dgm:cxn modelId="{CF838754-E9C2-411F-805B-77DB0A49C292}" type="presOf" srcId="{00654E56-0412-4F25-99A4-7694F6C6B85D}" destId="{E30D1488-5134-4C70-B9C4-CD59E3E7C395}" srcOrd="0" destOrd="5" presId="urn:microsoft.com/office/officeart/2011/layout/TabList"/>
    <dgm:cxn modelId="{41D101EE-6DEE-499D-8411-6A954EBB34A6}" srcId="{3B214C0E-96B9-4213-B25B-1BEF524D0313}" destId="{00654E56-0412-4F25-99A4-7694F6C6B85D}" srcOrd="6" destOrd="0" parTransId="{659D9D08-9F1B-44EE-B18D-CAABAC328514}" sibTransId="{97D51DA9-0948-46A5-8092-3DE23CE6BB06}"/>
    <dgm:cxn modelId="{32629B02-2DCA-4DCF-9110-DCFCED28C21D}" type="presOf" srcId="{3A7BCD7B-51DB-40CB-B6EB-F5DEE191EB8C}" destId="{0057604B-BC83-4070-87F8-E93A76731E7E}" srcOrd="0" destOrd="0" presId="urn:microsoft.com/office/officeart/2011/layout/TabList"/>
    <dgm:cxn modelId="{6AB91693-9189-4B4F-B00C-79407244BD6D}" type="presOf" srcId="{3B214C0E-96B9-4213-B25B-1BEF524D0313}" destId="{C04A0875-AADA-4085-B247-28D2E89D2BF2}" srcOrd="0" destOrd="0" presId="urn:microsoft.com/office/officeart/2011/layout/TabList"/>
    <dgm:cxn modelId="{856BBA11-1951-4C4A-971C-84D2DE803D86}" srcId="{3B214C0E-96B9-4213-B25B-1BEF524D0313}" destId="{0691ED47-23B9-4B44-BBB9-2DB5E720DC09}" srcOrd="5" destOrd="0" parTransId="{63DE896F-1113-49E7-AD2D-1C5F58A69744}" sibTransId="{3502B29D-E522-4831-A2C6-7338A5EB7B9F}"/>
    <dgm:cxn modelId="{3748C245-6B32-454A-AD93-2AB4B5FE954A}" srcId="{3B214C0E-96B9-4213-B25B-1BEF524D0313}" destId="{7277307C-9492-41BC-A7D9-0AEE76B9DDC8}" srcOrd="8" destOrd="0" parTransId="{08840376-BC49-4786-B3EB-3593B037B213}" sibTransId="{D8F7BEAC-392A-42EB-949A-E78C1B93595D}"/>
    <dgm:cxn modelId="{966E5F3E-F1D2-498B-9D9D-28D41EE58C15}" srcId="{3B214C0E-96B9-4213-B25B-1BEF524D0313}" destId="{8B6CA5DF-6AE3-417B-AA29-A0260FED3EAF}" srcOrd="7" destOrd="0" parTransId="{D2250583-8693-4602-A1A7-701F0E2B899F}" sibTransId="{7683DF60-9CBF-4716-BDA5-7FE52FD093E2}"/>
    <dgm:cxn modelId="{FA017321-5BAB-4C88-8ED8-7F029F4705F8}" srcId="{3B214C0E-96B9-4213-B25B-1BEF524D0313}" destId="{6AAACD38-0C70-41F8-9125-C1B29597058B}" srcOrd="4" destOrd="0" parTransId="{0548AB1F-757A-4247-AEDE-061096D41F82}" sibTransId="{87FFD0DC-B22B-43BA-991C-3BF7F057DCF2}"/>
    <dgm:cxn modelId="{34917A10-FD8C-416C-AF59-B9E0BFE86BF0}" srcId="{3B214C0E-96B9-4213-B25B-1BEF524D0313}" destId="{E09A6CBC-7F1A-4519-BF09-35E9F5966D03}" srcOrd="2" destOrd="0" parTransId="{246490BE-72C2-4022-BBB7-FF95BF0284F3}" sibTransId="{2AEF344E-D256-441C-B988-6A695373FB5A}"/>
    <dgm:cxn modelId="{53431844-11E4-4F76-9A1F-09E1315DB22F}" srcId="{3B214C0E-96B9-4213-B25B-1BEF524D0313}" destId="{3A7BCD7B-51DB-40CB-B6EB-F5DEE191EB8C}" srcOrd="0" destOrd="0" parTransId="{B694018B-4F03-4FF7-AC8E-34C2922020A3}" sibTransId="{18D903B0-B45F-4342-AC7C-57953C49D1C4}"/>
    <dgm:cxn modelId="{729CD55E-232E-4CAF-913E-FB98A41BC53A}" type="presOf" srcId="{7277307C-9492-41BC-A7D9-0AEE76B9DDC8}" destId="{E30D1488-5134-4C70-B9C4-CD59E3E7C395}" srcOrd="0" destOrd="7" presId="urn:microsoft.com/office/officeart/2011/layout/TabList"/>
    <dgm:cxn modelId="{4845E9E4-03F3-4273-AC4A-70368F3213EF}" type="presParOf" srcId="{5D10871B-C5EE-4BD1-BFF4-8D8E8F685646}" destId="{CDE9B2F8-5A4D-4DCB-9B7D-1CB1DC84D3F3}" srcOrd="0" destOrd="0" presId="urn:microsoft.com/office/officeart/2011/layout/TabList"/>
    <dgm:cxn modelId="{C0803B7D-DF11-46BA-AD5A-E525EF4EF201}" type="presParOf" srcId="{CDE9B2F8-5A4D-4DCB-9B7D-1CB1DC84D3F3}" destId="{0057604B-BC83-4070-87F8-E93A76731E7E}" srcOrd="0" destOrd="0" presId="urn:microsoft.com/office/officeart/2011/layout/TabList"/>
    <dgm:cxn modelId="{312DEFF9-C5E0-422B-9257-68AF25ED5211}" type="presParOf" srcId="{CDE9B2F8-5A4D-4DCB-9B7D-1CB1DC84D3F3}" destId="{C04A0875-AADA-4085-B247-28D2E89D2BF2}" srcOrd="1" destOrd="0" presId="urn:microsoft.com/office/officeart/2011/layout/TabList"/>
    <dgm:cxn modelId="{6579987C-C4A5-4368-9023-F8298E85EA9F}" type="presParOf" srcId="{CDE9B2F8-5A4D-4DCB-9B7D-1CB1DC84D3F3}" destId="{1793D849-E248-4A81-86B6-EC83699295DF}" srcOrd="2" destOrd="0" presId="urn:microsoft.com/office/officeart/2011/layout/TabList"/>
    <dgm:cxn modelId="{7ABF3EC9-3A97-476C-9E7F-126288FBFD67}" type="presParOf" srcId="{5D10871B-C5EE-4BD1-BFF4-8D8E8F685646}" destId="{E30D1488-5134-4C70-B9C4-CD59E3E7C395}" srcOrd="1" destOrd="0" presId="urn:microsoft.com/office/officeart/2011/layout/TabList"/>
  </dgm:cxnLst>
  <dgm:bg/>
  <dgm:whole>
    <a:ln>
      <a:solidFill>
        <a:srgbClr val="4472C4"/>
      </a:solidFill>
    </a:ln>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5.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layout6.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D96327-9FDA-4672-B901-C5BC06D85E39}" type="datetimeFigureOut">
              <a:rPr lang="en-GB" smtClean="0"/>
              <a:pPr/>
              <a:t>08/06/2017</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D0EE66-1C57-4B7B-A39E-65D83922BEFF}" type="slidenum">
              <a:rPr lang="en-GB" smtClean="0"/>
              <a:pPr/>
              <a:t>‹#›</a:t>
            </a:fld>
            <a:endParaRPr lang="en-GB"/>
          </a:p>
        </p:txBody>
      </p:sp>
    </p:spTree>
    <p:extLst>
      <p:ext uri="{BB962C8B-B14F-4D97-AF65-F5344CB8AC3E}">
        <p14:creationId xmlns:p14="http://schemas.microsoft.com/office/powerpoint/2010/main" val="13918689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CD0EE66-1C57-4B7B-A39E-65D83922BEFF}" type="slidenum">
              <a:rPr lang="en-GB" smtClean="0"/>
              <a:pPr/>
              <a:t>1</a:t>
            </a:fld>
            <a:endParaRPr lang="en-GB"/>
          </a:p>
        </p:txBody>
      </p:sp>
    </p:spTree>
    <p:extLst>
      <p:ext uri="{BB962C8B-B14F-4D97-AF65-F5344CB8AC3E}">
        <p14:creationId xmlns:p14="http://schemas.microsoft.com/office/powerpoint/2010/main" val="10257303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CD0EE66-1C57-4B7B-A39E-65D83922BEFF}" type="slidenum">
              <a:rPr lang="en-GB" smtClean="0"/>
              <a:pPr/>
              <a:t>2</a:t>
            </a:fld>
            <a:endParaRPr lang="en-GB"/>
          </a:p>
        </p:txBody>
      </p:sp>
    </p:spTree>
    <p:extLst>
      <p:ext uri="{BB962C8B-B14F-4D97-AF65-F5344CB8AC3E}">
        <p14:creationId xmlns:p14="http://schemas.microsoft.com/office/powerpoint/2010/main" val="38064624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CD0EE66-1C57-4B7B-A39E-65D83922BEFF}" type="slidenum">
              <a:rPr lang="en-GB" smtClean="0"/>
              <a:pPr/>
              <a:t>5</a:t>
            </a:fld>
            <a:endParaRPr lang="en-GB"/>
          </a:p>
        </p:txBody>
      </p:sp>
    </p:spTree>
    <p:extLst>
      <p:ext uri="{BB962C8B-B14F-4D97-AF65-F5344CB8AC3E}">
        <p14:creationId xmlns:p14="http://schemas.microsoft.com/office/powerpoint/2010/main" val="24440145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CD0EE66-1C57-4B7B-A39E-65D83922BEFF}" type="slidenum">
              <a:rPr lang="en-GB" smtClean="0"/>
              <a:pPr/>
              <a:t>47</a:t>
            </a:fld>
            <a:endParaRPr lang="en-GB"/>
          </a:p>
        </p:txBody>
      </p:sp>
    </p:spTree>
    <p:extLst>
      <p:ext uri="{BB962C8B-B14F-4D97-AF65-F5344CB8AC3E}">
        <p14:creationId xmlns:p14="http://schemas.microsoft.com/office/powerpoint/2010/main" val="29230985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77F57AEC-8902-422D-B35F-68EA68350453}" type="datetimeFigureOut">
              <a:rPr lang="en-GB" smtClean="0"/>
              <a:pPr/>
              <a:t>08/06/2017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2982057-698F-47BF-B2D6-E977A9FEE480}" type="slidenum">
              <a:rPr lang="en-GB" smtClean="0"/>
              <a:pPr/>
              <a:t>‹#›</a:t>
            </a:fld>
            <a:endParaRPr lang="en-GB"/>
          </a:p>
        </p:txBody>
      </p:sp>
    </p:spTree>
    <p:extLst>
      <p:ext uri="{BB962C8B-B14F-4D97-AF65-F5344CB8AC3E}">
        <p14:creationId xmlns:p14="http://schemas.microsoft.com/office/powerpoint/2010/main" val="3710085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7F57AEC-8902-422D-B35F-68EA68350453}" type="datetimeFigureOut">
              <a:rPr lang="en-GB" smtClean="0"/>
              <a:pPr/>
              <a:t>08/06/2017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2982057-698F-47BF-B2D6-E977A9FEE480}" type="slidenum">
              <a:rPr lang="en-GB" smtClean="0"/>
              <a:pPr/>
              <a:t>‹#›</a:t>
            </a:fld>
            <a:endParaRPr lang="en-GB"/>
          </a:p>
        </p:txBody>
      </p:sp>
    </p:spTree>
    <p:extLst>
      <p:ext uri="{BB962C8B-B14F-4D97-AF65-F5344CB8AC3E}">
        <p14:creationId xmlns:p14="http://schemas.microsoft.com/office/powerpoint/2010/main" val="3634762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7F57AEC-8902-422D-B35F-68EA68350453}" type="datetimeFigureOut">
              <a:rPr lang="en-GB" smtClean="0"/>
              <a:pPr/>
              <a:t>08/06/2017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2982057-698F-47BF-B2D6-E977A9FEE480}" type="slidenum">
              <a:rPr lang="en-GB" smtClean="0"/>
              <a:pPr/>
              <a:t>‹#›</a:t>
            </a:fld>
            <a:endParaRPr lang="en-GB"/>
          </a:p>
        </p:txBody>
      </p:sp>
    </p:spTree>
    <p:extLst>
      <p:ext uri="{BB962C8B-B14F-4D97-AF65-F5344CB8AC3E}">
        <p14:creationId xmlns:p14="http://schemas.microsoft.com/office/powerpoint/2010/main" val="26592187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77F57AEC-8902-422D-B35F-68EA68350453}" type="datetimeFigureOut">
              <a:rPr lang="en-GB" smtClean="0"/>
              <a:pPr/>
              <a:t>08/06/2017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2982057-698F-47BF-B2D6-E977A9FEE480}" type="slidenum">
              <a:rPr lang="en-GB" smtClean="0"/>
              <a:pPr/>
              <a:t>‹#›</a:t>
            </a:fld>
            <a:endParaRPr lang="en-GB"/>
          </a:p>
        </p:txBody>
      </p:sp>
    </p:spTree>
    <p:extLst>
      <p:ext uri="{BB962C8B-B14F-4D97-AF65-F5344CB8AC3E}">
        <p14:creationId xmlns:p14="http://schemas.microsoft.com/office/powerpoint/2010/main" val="30305106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77F57AEC-8902-422D-B35F-68EA68350453}" type="datetimeFigureOut">
              <a:rPr lang="en-GB" smtClean="0"/>
              <a:pPr/>
              <a:t>08/06/2017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2982057-698F-47BF-B2D6-E977A9FEE480}" type="slidenum">
              <a:rPr lang="en-GB" smtClean="0"/>
              <a:pPr/>
              <a:t>‹#›</a:t>
            </a:fld>
            <a:endParaRPr lang="en-GB"/>
          </a:p>
        </p:txBody>
      </p:sp>
    </p:spTree>
    <p:extLst>
      <p:ext uri="{BB962C8B-B14F-4D97-AF65-F5344CB8AC3E}">
        <p14:creationId xmlns:p14="http://schemas.microsoft.com/office/powerpoint/2010/main" val="9893283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77F57AEC-8902-422D-B35F-68EA68350453}" type="datetimeFigureOut">
              <a:rPr lang="en-GB" smtClean="0"/>
              <a:pPr/>
              <a:t>08/06/2017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2982057-698F-47BF-B2D6-E977A9FEE480}" type="slidenum">
              <a:rPr lang="en-GB" smtClean="0"/>
              <a:pPr/>
              <a:t>‹#›</a:t>
            </a:fld>
            <a:endParaRPr lang="en-GB"/>
          </a:p>
        </p:txBody>
      </p:sp>
    </p:spTree>
    <p:extLst>
      <p:ext uri="{BB962C8B-B14F-4D97-AF65-F5344CB8AC3E}">
        <p14:creationId xmlns:p14="http://schemas.microsoft.com/office/powerpoint/2010/main" val="31606310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F57AEC-8902-422D-B35F-68EA68350453}" type="datetimeFigureOut">
              <a:rPr lang="en-GB" smtClean="0"/>
              <a:pPr/>
              <a:t>08/06/2017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2982057-698F-47BF-B2D6-E977A9FEE480}" type="slidenum">
              <a:rPr lang="en-GB" smtClean="0"/>
              <a:pPr/>
              <a:t>‹#›</a:t>
            </a:fld>
            <a:endParaRPr lang="en-GB"/>
          </a:p>
        </p:txBody>
      </p:sp>
    </p:spTree>
    <p:extLst>
      <p:ext uri="{BB962C8B-B14F-4D97-AF65-F5344CB8AC3E}">
        <p14:creationId xmlns:p14="http://schemas.microsoft.com/office/powerpoint/2010/main" val="493635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F57AEC-8902-422D-B35F-68EA68350453}" type="datetimeFigureOut">
              <a:rPr lang="en-GB" smtClean="0"/>
              <a:pPr/>
              <a:t>08/06/2017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2982057-698F-47BF-B2D6-E977A9FEE480}" type="slidenum">
              <a:rPr lang="en-GB" smtClean="0"/>
              <a:pPr/>
              <a:t>‹#›</a:t>
            </a:fld>
            <a:endParaRPr lang="en-GB"/>
          </a:p>
        </p:txBody>
      </p:sp>
    </p:spTree>
    <p:extLst>
      <p:ext uri="{BB962C8B-B14F-4D97-AF65-F5344CB8AC3E}">
        <p14:creationId xmlns:p14="http://schemas.microsoft.com/office/powerpoint/2010/main" val="483001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F57AEC-8902-422D-B35F-68EA68350453}" type="datetimeFigureOut">
              <a:rPr lang="en-GB" smtClean="0"/>
              <a:pPr/>
              <a:t>08/06/2017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2982057-698F-47BF-B2D6-E977A9FEE480}" type="slidenum">
              <a:rPr lang="en-GB" smtClean="0"/>
              <a:pPr/>
              <a:t>‹#›</a:t>
            </a:fld>
            <a:endParaRPr lang="en-GB"/>
          </a:p>
        </p:txBody>
      </p:sp>
    </p:spTree>
    <p:extLst>
      <p:ext uri="{BB962C8B-B14F-4D97-AF65-F5344CB8AC3E}">
        <p14:creationId xmlns:p14="http://schemas.microsoft.com/office/powerpoint/2010/main" val="210533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7F57AEC-8902-422D-B35F-68EA68350453}" type="datetimeFigureOut">
              <a:rPr lang="en-GB" smtClean="0"/>
              <a:pPr/>
              <a:t>08/06/2017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2982057-698F-47BF-B2D6-E977A9FEE480}" type="slidenum">
              <a:rPr lang="en-GB" smtClean="0"/>
              <a:pPr/>
              <a:t>‹#›</a:t>
            </a:fld>
            <a:endParaRPr lang="en-GB"/>
          </a:p>
        </p:txBody>
      </p:sp>
    </p:spTree>
    <p:extLst>
      <p:ext uri="{BB962C8B-B14F-4D97-AF65-F5344CB8AC3E}">
        <p14:creationId xmlns:p14="http://schemas.microsoft.com/office/powerpoint/2010/main" val="18673471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7F57AEC-8902-422D-B35F-68EA68350453}" type="datetimeFigureOut">
              <a:rPr lang="en-GB" smtClean="0"/>
              <a:pPr/>
              <a:t>08/06/2017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2982057-698F-47BF-B2D6-E977A9FEE480}" type="slidenum">
              <a:rPr lang="en-GB" smtClean="0"/>
              <a:pPr/>
              <a:t>‹#›</a:t>
            </a:fld>
            <a:endParaRPr lang="en-GB"/>
          </a:p>
        </p:txBody>
      </p:sp>
    </p:spTree>
    <p:extLst>
      <p:ext uri="{BB962C8B-B14F-4D97-AF65-F5344CB8AC3E}">
        <p14:creationId xmlns:p14="http://schemas.microsoft.com/office/powerpoint/2010/main" val="22844747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F57AEC-8902-422D-B35F-68EA68350453}" type="datetimeFigureOut">
              <a:rPr lang="en-GB" smtClean="0"/>
              <a:pPr/>
              <a:t>08/06/2017</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982057-698F-47BF-B2D6-E977A9FEE480}" type="slidenum">
              <a:rPr lang="en-GB" smtClean="0"/>
              <a:pPr/>
              <a:t>‹#›</a:t>
            </a:fld>
            <a:endParaRPr lang="en-GB"/>
          </a:p>
        </p:txBody>
      </p:sp>
    </p:spTree>
    <p:extLst>
      <p:ext uri="{BB962C8B-B14F-4D97-AF65-F5344CB8AC3E}">
        <p14:creationId xmlns:p14="http://schemas.microsoft.com/office/powerpoint/2010/main" val="37379556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disabilityrightsuk.org/government-response-dsa-funding"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s://internal.kcl.ac.uk/staff/teaching/InclusiveEducation/Index.aspx"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s://keats.kcl.ac.uk/enrol/index.php?id=38762"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6.png"/><Relationship Id="rId7" Type="http://schemas.openxmlformats.org/officeDocument/2006/relationships/diagramQuickStyle" Target="../diagrams/quickStyle4.xml"/><Relationship Id="rId2" Type="http://schemas.openxmlformats.org/officeDocument/2006/relationships/hyperlink" Target="https://www.youtube.com/watch?v=tOH12uKyfBU" TargetMode="External"/><Relationship Id="rId1" Type="http://schemas.openxmlformats.org/officeDocument/2006/relationships/slideLayout" Target="../slideLayouts/slideLayout2.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7.png"/><Relationship Id="rId9" Type="http://schemas.microsoft.com/office/2007/relationships/diagramDrawing" Target="../diagrams/drawing4.xml"/></Relationships>
</file>

<file path=ppt/slides/_rels/slide3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Layout" Target="../diagrams/layout5.xml"/><Relationship Id="rId7" Type="http://schemas.openxmlformats.org/officeDocument/2006/relationships/image" Target="../media/image8.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10" Type="http://schemas.microsoft.com/office/2007/relationships/hdphoto" Target="../media/hdphoto1.wdp"/><Relationship Id="rId4" Type="http://schemas.openxmlformats.org/officeDocument/2006/relationships/diagramQuickStyle" Target="../diagrams/quickStyle5.xml"/><Relationship Id="rId9" Type="http://schemas.openxmlformats.org/officeDocument/2006/relationships/image" Target="../media/image10.png"/></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3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8.png"/><Relationship Id="rId7" Type="http://schemas.openxmlformats.org/officeDocument/2006/relationships/image" Target="../media/image14.jpe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9.png"/></Relationships>
</file>

<file path=ppt/slides/_rels/slide38.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9.png"/><Relationship Id="rId7" Type="http://schemas.openxmlformats.org/officeDocument/2006/relationships/diagramColors" Target="../diagrams/colors6.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39.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9.png"/><Relationship Id="rId7" Type="http://schemas.openxmlformats.org/officeDocument/2006/relationships/diagramColors" Target="../diagrams/colors7.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40.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9.png"/><Relationship Id="rId7" Type="http://schemas.openxmlformats.org/officeDocument/2006/relationships/diagramColors" Target="../diagrams/colors8.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4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4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44.xml.rels><?xml version="1.0" encoding="UTF-8" standalone="yes"?>
<Relationships xmlns="http://schemas.openxmlformats.org/package/2006/relationships"><Relationship Id="rId3" Type="http://schemas.openxmlformats.org/officeDocument/2006/relationships/hyperlink" Target="https://keats.kcl.ac.uk/course/view.php?id=38762" TargetMode="External"/><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hyperlink" Target="http://wave.webaim.org/" TargetMode="External"/></Relationships>
</file>

<file path=ppt/slides/_rels/slide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s://internal.kcl.ac.uk/staff/teaching/QuickGuides.aspx" TargetMode="External"/><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hyperlink" Target="http://www.cast.org/"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mailto:inclusion@jiscmail.com"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203996" y="4357095"/>
            <a:ext cx="3039268" cy="1499589"/>
          </a:xfrm>
        </p:spPr>
        <p:txBody>
          <a:bodyPr>
            <a:normAutofit fontScale="92500" lnSpcReduction="10000"/>
          </a:bodyPr>
          <a:lstStyle/>
          <a:p>
            <a:r>
              <a:rPr lang="en-GB" sz="4000" b="0" dirty="0">
                <a:solidFill>
                  <a:prstClr val="black"/>
                </a:solidFill>
                <a:latin typeface="KingsBureauGrot ThreeSeven" panose="02000506050000020004" pitchFamily="2" charset="0"/>
                <a:ea typeface="+mj-ea"/>
                <a:cs typeface="+mj-cs"/>
              </a:rPr>
              <a:t>Chris Ross</a:t>
            </a:r>
            <a:br>
              <a:rPr lang="en-GB" sz="4000" b="0" dirty="0">
                <a:solidFill>
                  <a:prstClr val="black"/>
                </a:solidFill>
                <a:latin typeface="KingsBureauGrot ThreeSeven" panose="02000506050000020004" pitchFamily="2" charset="0"/>
                <a:ea typeface="+mj-ea"/>
                <a:cs typeface="+mj-cs"/>
              </a:rPr>
            </a:br>
            <a:r>
              <a:rPr lang="en-GB" sz="1900" b="0" dirty="0">
                <a:solidFill>
                  <a:prstClr val="black"/>
                </a:solidFill>
                <a:latin typeface="KingsBureauGrot ThreeSeven" panose="02000506050000020004" pitchFamily="2" charset="0"/>
                <a:ea typeface="+mj-ea"/>
                <a:cs typeface="+mj-cs"/>
              </a:rPr>
              <a:t>Inclusive Learning </a:t>
            </a:r>
            <a:r>
              <a:rPr lang="en-GB" sz="1900" b="0" dirty="0" smtClean="0">
                <a:solidFill>
                  <a:prstClr val="black"/>
                </a:solidFill>
                <a:latin typeface="KingsBureauGrot ThreeSeven" panose="02000506050000020004" pitchFamily="2" charset="0"/>
                <a:ea typeface="+mj-ea"/>
                <a:cs typeface="+mj-cs"/>
              </a:rPr>
              <a:t>&amp; Teaching Officer</a:t>
            </a:r>
            <a:r>
              <a:rPr lang="en-GB" sz="1900" b="0" dirty="0">
                <a:solidFill>
                  <a:prstClr val="black"/>
                </a:solidFill>
                <a:latin typeface="KingsBureauGrot ThreeSeven" panose="02000506050000020004" pitchFamily="2" charset="0"/>
                <a:ea typeface="+mj-ea"/>
                <a:cs typeface="+mj-cs"/>
              </a:rPr>
              <a:t/>
            </a:r>
            <a:br>
              <a:rPr lang="en-GB" sz="1900" b="0" dirty="0">
                <a:solidFill>
                  <a:prstClr val="black"/>
                </a:solidFill>
                <a:latin typeface="KingsBureauGrot ThreeSeven" panose="02000506050000020004" pitchFamily="2" charset="0"/>
                <a:ea typeface="+mj-ea"/>
                <a:cs typeface="+mj-cs"/>
              </a:rPr>
            </a:br>
            <a:r>
              <a:rPr lang="en-GB" sz="1900" b="0" dirty="0">
                <a:solidFill>
                  <a:prstClr val="black"/>
                </a:solidFill>
                <a:latin typeface="KingsBureauGrot ThreeSeven" panose="02000506050000020004" pitchFamily="2" charset="0"/>
                <a:ea typeface="+mj-ea"/>
                <a:cs typeface="+mj-cs"/>
              </a:rPr>
              <a:t>King’s Learning </a:t>
            </a:r>
            <a:r>
              <a:rPr lang="en-GB" sz="1900" b="0" dirty="0" smtClean="0">
                <a:solidFill>
                  <a:prstClr val="black"/>
                </a:solidFill>
                <a:latin typeface="KingsBureauGrot ThreeSeven" panose="02000506050000020004" pitchFamily="2" charset="0"/>
                <a:ea typeface="+mj-ea"/>
                <a:cs typeface="+mj-cs"/>
              </a:rPr>
              <a:t>Institute</a:t>
            </a:r>
            <a:r>
              <a:rPr lang="en-GB" sz="1900" b="0" dirty="0">
                <a:solidFill>
                  <a:prstClr val="black"/>
                </a:solidFill>
                <a:latin typeface="KingsBureauGrot ThreeSeven" panose="02000506050000020004" pitchFamily="2" charset="0"/>
                <a:ea typeface="+mj-ea"/>
                <a:cs typeface="+mj-cs"/>
              </a:rPr>
              <a:t/>
            </a:r>
            <a:br>
              <a:rPr lang="en-GB" sz="1900" b="0" dirty="0">
                <a:solidFill>
                  <a:prstClr val="black"/>
                </a:solidFill>
                <a:latin typeface="KingsBureauGrot ThreeSeven" panose="02000506050000020004" pitchFamily="2" charset="0"/>
                <a:ea typeface="+mj-ea"/>
                <a:cs typeface="+mj-cs"/>
              </a:rPr>
            </a:br>
            <a:r>
              <a:rPr lang="en-GB" sz="1900" b="0" dirty="0">
                <a:solidFill>
                  <a:prstClr val="black"/>
                </a:solidFill>
                <a:latin typeface="KingsBureauGrot ThreeSeven" panose="02000506050000020004" pitchFamily="2" charset="0"/>
                <a:ea typeface="+mj-ea"/>
                <a:cs typeface="+mj-cs"/>
              </a:rPr>
              <a:t>inclusive.teaching@kcl.ac.uk</a:t>
            </a:r>
            <a:endParaRPr lang="en-GB" sz="1900" dirty="0">
              <a:latin typeface="KingsBureauGrot ThreeSeven" panose="02000506050000020004" pitchFamily="2" charset="0"/>
            </a:endParaRPr>
          </a:p>
        </p:txBody>
      </p:sp>
      <p:pic>
        <p:nvPicPr>
          <p:cNvPr id="6" name="Content Placeholder 5"/>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tretch/>
        </p:blipFill>
        <p:spPr>
          <a:xfrm>
            <a:off x="3243264" y="4080470"/>
            <a:ext cx="3086167" cy="2314625"/>
          </a:xfrm>
          <a:effectLst>
            <a:outerShdw blurRad="50800" dist="38100" dir="2700000" algn="tl" rotWithShape="0">
              <a:prstClr val="black">
                <a:alpha val="40000"/>
              </a:prstClr>
            </a:outerShdw>
          </a:effectLst>
        </p:spPr>
      </p:pic>
      <p:sp>
        <p:nvSpPr>
          <p:cNvPr id="3" name="Text Placeholder 2"/>
          <p:cNvSpPr>
            <a:spLocks noGrp="1"/>
          </p:cNvSpPr>
          <p:nvPr>
            <p:ph type="body" sz="quarter" idx="3"/>
          </p:nvPr>
        </p:nvSpPr>
        <p:spPr>
          <a:xfrm>
            <a:off x="6567089" y="3968651"/>
            <a:ext cx="3186114" cy="2276475"/>
          </a:xfrm>
        </p:spPr>
        <p:txBody>
          <a:bodyPr vert="horz" lIns="91440" tIns="45720" rIns="91440" bIns="45720" rtlCol="0" anchor="b">
            <a:normAutofit/>
          </a:bodyPr>
          <a:lstStyle/>
          <a:p>
            <a:r>
              <a:rPr lang="en-GB" sz="4000" b="0" dirty="0">
                <a:solidFill>
                  <a:prstClr val="black"/>
                </a:solidFill>
                <a:latin typeface="KingsBureauGrot ThreeSeven" panose="02000506050000020004" pitchFamily="2" charset="0"/>
                <a:ea typeface="+mj-ea"/>
                <a:cs typeface="+mj-cs"/>
              </a:rPr>
              <a:t>Andreas Konstantinidis </a:t>
            </a:r>
            <a:endParaRPr lang="en-GB" sz="4000" b="0" dirty="0" smtClean="0">
              <a:solidFill>
                <a:prstClr val="black"/>
              </a:solidFill>
              <a:latin typeface="KingsBureauGrot ThreeSeven" panose="02000506050000020004" pitchFamily="2" charset="0"/>
              <a:ea typeface="+mj-ea"/>
              <a:cs typeface="+mj-cs"/>
            </a:endParaRPr>
          </a:p>
          <a:p>
            <a:r>
              <a:rPr lang="en-GB" sz="1800" b="0" dirty="0" smtClean="0">
                <a:solidFill>
                  <a:prstClr val="black"/>
                </a:solidFill>
                <a:latin typeface="KingsBureauGrot ThreeSeven" panose="02000506050000020004" pitchFamily="2" charset="0"/>
                <a:ea typeface="+mj-ea"/>
                <a:cs typeface="+mj-cs"/>
              </a:rPr>
              <a:t>Learning </a:t>
            </a:r>
            <a:r>
              <a:rPr lang="en-GB" sz="1800" b="0" dirty="0">
                <a:solidFill>
                  <a:prstClr val="black"/>
                </a:solidFill>
                <a:latin typeface="KingsBureauGrot ThreeSeven" panose="02000506050000020004" pitchFamily="2" charset="0"/>
                <a:ea typeface="+mj-ea"/>
                <a:cs typeface="+mj-cs"/>
              </a:rPr>
              <a:t>Technologist</a:t>
            </a:r>
            <a:br>
              <a:rPr lang="en-GB" sz="1800" b="0" dirty="0">
                <a:solidFill>
                  <a:prstClr val="black"/>
                </a:solidFill>
                <a:latin typeface="KingsBureauGrot ThreeSeven" panose="02000506050000020004" pitchFamily="2" charset="0"/>
                <a:ea typeface="+mj-ea"/>
                <a:cs typeface="+mj-cs"/>
              </a:rPr>
            </a:br>
            <a:r>
              <a:rPr lang="en-GB" sz="1800" b="0" dirty="0">
                <a:solidFill>
                  <a:prstClr val="black"/>
                </a:solidFill>
                <a:latin typeface="KingsBureauGrot ThreeSeven" panose="02000506050000020004" pitchFamily="2" charset="0"/>
                <a:ea typeface="+mj-ea"/>
                <a:cs typeface="+mj-cs"/>
              </a:rPr>
              <a:t>Centre for Technology Enhanced Learning</a:t>
            </a:r>
          </a:p>
        </p:txBody>
      </p:sp>
      <p:pic>
        <p:nvPicPr>
          <p:cNvPr id="7" name="Content Placeholder 6"/>
          <p:cNvPicPr>
            <a:picLocks noGrp="1" noChangeAspect="1"/>
          </p:cNvPicPr>
          <p:nvPr>
            <p:ph sz="quarter" idx="4"/>
          </p:nvPr>
        </p:nvPicPr>
        <p:blipFill>
          <a:blip r:embed="rId4" cstate="print">
            <a:extLst>
              <a:ext uri="{28A0092B-C50C-407E-A947-70E740481C1C}">
                <a14:useLocalDpi xmlns:a14="http://schemas.microsoft.com/office/drawing/2010/main" val="0"/>
              </a:ext>
            </a:extLst>
          </a:blip>
          <a:stretch>
            <a:fillRect/>
          </a:stretch>
        </p:blipFill>
        <p:spPr>
          <a:xfrm>
            <a:off x="9981804" y="4238125"/>
            <a:ext cx="1456079" cy="1872103"/>
          </a:xfrm>
          <a:effectLst>
            <a:outerShdw blurRad="50800" dist="38100" dir="2700000" algn="tl" rotWithShape="0">
              <a:prstClr val="black">
                <a:alpha val="40000"/>
              </a:prstClr>
            </a:outerShdw>
          </a:effectLst>
        </p:spPr>
      </p:pic>
      <p:cxnSp>
        <p:nvCxnSpPr>
          <p:cNvPr id="5" name="Straight Connector 4"/>
          <p:cNvCxnSpPr/>
          <p:nvPr/>
        </p:nvCxnSpPr>
        <p:spPr>
          <a:xfrm>
            <a:off x="6515100" y="742950"/>
            <a:ext cx="0" cy="596245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97670" y="2400300"/>
            <a:ext cx="569118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Text Placeholder 1"/>
          <p:cNvSpPr txBox="1">
            <a:spLocks/>
          </p:cNvSpPr>
          <p:nvPr/>
        </p:nvSpPr>
        <p:spPr>
          <a:xfrm>
            <a:off x="592932" y="810421"/>
            <a:ext cx="4972050" cy="1499589"/>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GB" sz="4000" b="0" dirty="0" smtClean="0">
                <a:solidFill>
                  <a:prstClr val="black"/>
                </a:solidFill>
                <a:latin typeface="KingsBureauGrot ThreeSeven" panose="02000506050000020004" pitchFamily="2" charset="0"/>
                <a:ea typeface="+mj-ea"/>
                <a:cs typeface="+mj-cs"/>
              </a:rPr>
              <a:t>Inclusive Practice in Teaching &amp; Learning</a:t>
            </a:r>
            <a:endParaRPr lang="en-GB" dirty="0">
              <a:latin typeface="KingsBureauGrot ThreeSeven" panose="02000506050000020004" pitchFamily="2" charset="0"/>
            </a:endParaRPr>
          </a:p>
        </p:txBody>
      </p:sp>
      <p:sp>
        <p:nvSpPr>
          <p:cNvPr id="12" name="Text Placeholder 1"/>
          <p:cNvSpPr txBox="1">
            <a:spLocks/>
          </p:cNvSpPr>
          <p:nvPr/>
        </p:nvSpPr>
        <p:spPr>
          <a:xfrm>
            <a:off x="10236994" y="-6845"/>
            <a:ext cx="2002234" cy="585489"/>
          </a:xfrm>
          <a:prstGeom prst="rect">
            <a:avLst/>
          </a:prstGeom>
        </p:spPr>
        <p:txBody>
          <a:bodyPr vert="horz" lIns="91440" tIns="45720" rIns="91440" bIns="45720" rtlCol="0" anchor="b">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GB" sz="2000" b="0" u="sng" dirty="0" err="1" smtClean="0">
                <a:solidFill>
                  <a:prstClr val="black"/>
                </a:solidFill>
                <a:latin typeface="KingsBureauGrot ThreeSeven" panose="02000506050000020004" pitchFamily="2" charset="0"/>
                <a:ea typeface="+mj-ea"/>
                <a:cs typeface="+mj-cs"/>
              </a:rPr>
              <a:t>INclusive</a:t>
            </a:r>
            <a:r>
              <a:rPr lang="en-GB" sz="2000" b="0" u="sng" dirty="0" smtClean="0">
                <a:solidFill>
                  <a:prstClr val="black"/>
                </a:solidFill>
                <a:latin typeface="KingsBureauGrot ThreeSeven" panose="02000506050000020004" pitchFamily="2" charset="0"/>
                <a:ea typeface="+mj-ea"/>
                <a:cs typeface="+mj-cs"/>
              </a:rPr>
              <a:t> Practices at KCL</a:t>
            </a:r>
            <a:endParaRPr lang="en-GB" sz="1200" u="sng" dirty="0">
              <a:latin typeface="KingsBureauGrot ThreeSeven" panose="02000506050000020004" pitchFamily="2" charset="0"/>
            </a:endParaRPr>
          </a:p>
        </p:txBody>
      </p:sp>
    </p:spTree>
    <p:extLst>
      <p:ext uri="{BB962C8B-B14F-4D97-AF65-F5344CB8AC3E}">
        <p14:creationId xmlns:p14="http://schemas.microsoft.com/office/powerpoint/2010/main" val="2613490834"/>
      </p:ext>
    </p:extLst>
  </p:cSld>
  <p:clrMapOvr>
    <a:masterClrMapping/>
  </p:clrMapOvr>
  <mc:AlternateContent xmlns:mc="http://schemas.openxmlformats.org/markup-compatibility/2006" xmlns:p14="http://schemas.microsoft.com/office/powerpoint/2010/main">
    <mc:Choice Requires="p14">
      <p:transition spd="slow" p14:dur="2000" advTm="33561"/>
    </mc:Choice>
    <mc:Fallback xmlns="">
      <p:transition spd="slow" advTm="33561"/>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KingsBureauGrot ThreeSeven" panose="02000506050000020004" pitchFamily="2" charset="0"/>
              </a:rPr>
              <a:t>Objectives</a:t>
            </a:r>
            <a:endParaRPr lang="en-GB" dirty="0">
              <a:latin typeface="KingsBureauGrot ThreeSeven" panose="02000506050000020004" pitchFamily="2" charset="0"/>
            </a:endParaRPr>
          </a:p>
        </p:txBody>
      </p:sp>
      <p:sp>
        <p:nvSpPr>
          <p:cNvPr id="3" name="Content Placeholder 2"/>
          <p:cNvSpPr>
            <a:spLocks noGrp="1"/>
          </p:cNvSpPr>
          <p:nvPr>
            <p:ph idx="1"/>
          </p:nvPr>
        </p:nvSpPr>
        <p:spPr/>
        <p:txBody>
          <a:bodyPr>
            <a:normAutofit/>
          </a:bodyPr>
          <a:lstStyle/>
          <a:p>
            <a:r>
              <a:rPr lang="en-GB" sz="2400" dirty="0" smtClean="0">
                <a:latin typeface="KingsBureauGrot FiveOne" panose="02000506040000020004" pitchFamily="2" charset="0"/>
              </a:rPr>
              <a:t>explore </a:t>
            </a:r>
            <a:r>
              <a:rPr lang="en-GB" sz="2400" b="1" u="sng" dirty="0">
                <a:latin typeface="KingsBureauGrot FiveOne" panose="02000506040000020004" pitchFamily="2" charset="0"/>
              </a:rPr>
              <a:t>methods of learning and teaching</a:t>
            </a:r>
            <a:r>
              <a:rPr lang="en-GB" sz="2400" dirty="0">
                <a:latin typeface="KingsBureauGrot FiveOne" panose="02000506040000020004" pitchFamily="2" charset="0"/>
              </a:rPr>
              <a:t>, that recognise the increasingly diverse context of higher education;</a:t>
            </a:r>
          </a:p>
          <a:p>
            <a:r>
              <a:rPr lang="en-GB" sz="2400" dirty="0" smtClean="0">
                <a:latin typeface="KingsBureauGrot FiveOne" panose="02000506040000020004" pitchFamily="2" charset="0"/>
              </a:rPr>
              <a:t>critically </a:t>
            </a:r>
            <a:r>
              <a:rPr lang="en-GB" sz="2400" dirty="0">
                <a:latin typeface="KingsBureauGrot FiveOne" panose="02000506040000020004" pitchFamily="2" charset="0"/>
              </a:rPr>
              <a:t>reflect upon and evaluate </a:t>
            </a:r>
            <a:r>
              <a:rPr lang="en-GB" sz="2400" b="1" u="sng" dirty="0">
                <a:latin typeface="KingsBureauGrot FiveOne" panose="02000506040000020004" pitchFamily="2" charset="0"/>
              </a:rPr>
              <a:t>teaching practices</a:t>
            </a:r>
            <a:r>
              <a:rPr lang="en-GB" sz="2400" b="1" dirty="0">
                <a:latin typeface="KingsBureauGrot FiveOne" panose="02000506040000020004" pitchFamily="2" charset="0"/>
              </a:rPr>
              <a:t> </a:t>
            </a:r>
            <a:r>
              <a:rPr lang="en-GB" sz="2400" dirty="0">
                <a:latin typeface="KingsBureauGrot FiveOne" panose="02000506040000020004" pitchFamily="2" charset="0"/>
              </a:rPr>
              <a:t>in this context;</a:t>
            </a:r>
          </a:p>
          <a:p>
            <a:r>
              <a:rPr lang="en-GB" sz="2400" dirty="0" smtClean="0">
                <a:latin typeface="KingsBureauGrot FiveOne" panose="02000506040000020004" pitchFamily="2" charset="0"/>
              </a:rPr>
              <a:t>explore </a:t>
            </a:r>
            <a:r>
              <a:rPr lang="en-GB" sz="2400" dirty="0">
                <a:latin typeface="KingsBureauGrot FiveOne" panose="02000506040000020004" pitchFamily="2" charset="0"/>
              </a:rPr>
              <a:t>the </a:t>
            </a:r>
            <a:r>
              <a:rPr lang="en-GB" sz="2400" b="1" u="sng" dirty="0">
                <a:latin typeface="KingsBureauGrot FiveOne" panose="02000506040000020004" pitchFamily="2" charset="0"/>
              </a:rPr>
              <a:t>benefits of diverse student groups</a:t>
            </a:r>
            <a:r>
              <a:rPr lang="en-GB" sz="2400" b="1" dirty="0">
                <a:latin typeface="KingsBureauGrot FiveOne" panose="02000506040000020004" pitchFamily="2" charset="0"/>
              </a:rPr>
              <a:t> </a:t>
            </a:r>
            <a:r>
              <a:rPr lang="en-GB" sz="2400" dirty="0">
                <a:latin typeface="KingsBureauGrot FiveOne" panose="02000506040000020004" pitchFamily="2" charset="0"/>
              </a:rPr>
              <a:t>and develop techniques to enrich all students’ learning experiences;</a:t>
            </a:r>
          </a:p>
          <a:p>
            <a:r>
              <a:rPr lang="en-GB" sz="2400" dirty="0" smtClean="0">
                <a:latin typeface="KingsBureauGrot FiveOne" panose="02000506040000020004" pitchFamily="2" charset="0"/>
              </a:rPr>
              <a:t>engage </a:t>
            </a:r>
            <a:r>
              <a:rPr lang="en-GB" sz="2400" dirty="0">
                <a:latin typeface="KingsBureauGrot FiveOne" panose="02000506040000020004" pitchFamily="2" charset="0"/>
              </a:rPr>
              <a:t>with </a:t>
            </a:r>
            <a:r>
              <a:rPr lang="en-GB" sz="2400" b="1" u="sng" dirty="0">
                <a:latin typeface="KingsBureauGrot FiveOne" panose="02000506040000020004" pitchFamily="2" charset="0"/>
              </a:rPr>
              <a:t>key concepts and theories</a:t>
            </a:r>
            <a:r>
              <a:rPr lang="en-GB" sz="2400" b="1" dirty="0">
                <a:latin typeface="KingsBureauGrot FiveOne" panose="02000506040000020004" pitchFamily="2" charset="0"/>
              </a:rPr>
              <a:t> </a:t>
            </a:r>
            <a:r>
              <a:rPr lang="en-GB" sz="2400" dirty="0">
                <a:latin typeface="KingsBureauGrot FiveOne" panose="02000506040000020004" pitchFamily="2" charset="0"/>
              </a:rPr>
              <a:t>of critical and inclusive academic practice in the context of discipline, institution and higher education;</a:t>
            </a:r>
          </a:p>
          <a:p>
            <a:r>
              <a:rPr lang="en-GB" sz="2400" dirty="0" smtClean="0">
                <a:latin typeface="KingsBureauGrot FiveOne" panose="02000506040000020004" pitchFamily="2" charset="0"/>
              </a:rPr>
              <a:t>acquire </a:t>
            </a:r>
            <a:r>
              <a:rPr lang="en-GB" sz="2400" dirty="0">
                <a:latin typeface="KingsBureauGrot FiveOne" panose="02000506040000020004" pitchFamily="2" charset="0"/>
              </a:rPr>
              <a:t>the skills to deliver multiphasic and effective </a:t>
            </a:r>
            <a:r>
              <a:rPr lang="en-GB" sz="2400" b="1" u="sng" dirty="0">
                <a:latin typeface="KingsBureauGrot FiveOne" panose="02000506040000020004" pitchFamily="2" charset="0"/>
              </a:rPr>
              <a:t>learning opportunities</a:t>
            </a:r>
            <a:r>
              <a:rPr lang="en-GB" sz="2400" b="1" dirty="0">
                <a:latin typeface="KingsBureauGrot FiveOne" panose="02000506040000020004" pitchFamily="2" charset="0"/>
              </a:rPr>
              <a:t> </a:t>
            </a:r>
            <a:r>
              <a:rPr lang="en-GB" sz="2400" dirty="0">
                <a:latin typeface="KingsBureauGrot FiveOne" panose="02000506040000020004" pitchFamily="2" charset="0"/>
              </a:rPr>
              <a:t>for diverse students.</a:t>
            </a:r>
          </a:p>
          <a:p>
            <a:r>
              <a:rPr lang="en-GB" sz="2400" dirty="0" smtClean="0">
                <a:latin typeface="KingsBureauGrot FiveOne" panose="02000506040000020004" pitchFamily="2" charset="0"/>
              </a:rPr>
              <a:t>apply </a:t>
            </a:r>
            <a:r>
              <a:rPr lang="en-GB" sz="2400" dirty="0">
                <a:latin typeface="KingsBureauGrot FiveOne" panose="02000506040000020004" pitchFamily="2" charset="0"/>
              </a:rPr>
              <a:t>inclusivity strategies through </a:t>
            </a:r>
            <a:r>
              <a:rPr lang="en-GB" sz="2400" b="1" u="sng" dirty="0">
                <a:latin typeface="KingsBureauGrot FiveOne" panose="02000506040000020004" pitchFamily="2" charset="0"/>
              </a:rPr>
              <a:t>technological </a:t>
            </a:r>
            <a:r>
              <a:rPr lang="en-GB" sz="2400" b="1" u="sng" dirty="0" smtClean="0">
                <a:latin typeface="KingsBureauGrot FiveOne" panose="02000506040000020004" pitchFamily="2" charset="0"/>
              </a:rPr>
              <a:t>means</a:t>
            </a:r>
            <a:endParaRPr lang="en-GB" sz="2400" b="1" u="sng" dirty="0">
              <a:latin typeface="KingsBureauGrot FiveOne" panose="02000506040000020004" pitchFamily="2" charset="0"/>
            </a:endParaRPr>
          </a:p>
        </p:txBody>
      </p:sp>
      <p:sp>
        <p:nvSpPr>
          <p:cNvPr id="4" name="Text Placeholder 1"/>
          <p:cNvSpPr txBox="1">
            <a:spLocks/>
          </p:cNvSpPr>
          <p:nvPr/>
        </p:nvSpPr>
        <p:spPr>
          <a:xfrm>
            <a:off x="7423350" y="-35720"/>
            <a:ext cx="4790082" cy="330994"/>
          </a:xfrm>
          <a:prstGeom prst="rect">
            <a:avLst/>
          </a:prstGeom>
          <a:ln w="19050">
            <a:solidFill>
              <a:srgbClr val="FF0000"/>
            </a:solidFill>
          </a:ln>
        </p:spPr>
        <p:txBody>
          <a:bodyPr vert="horz" lIns="91440" tIns="45720" rIns="91440" bIns="45720" rtlCol="0" anchor="b">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GB" sz="2000" b="0" dirty="0" smtClean="0">
                <a:solidFill>
                  <a:prstClr val="black"/>
                </a:solidFill>
                <a:latin typeface="KingsBureauGrot ThreeSeven" panose="02000506050000020004" pitchFamily="2" charset="0"/>
                <a:ea typeface="+mj-ea"/>
                <a:cs typeface="+mj-cs"/>
              </a:rPr>
              <a:t>Inclusive Practices at KCL</a:t>
            </a:r>
            <a:endParaRPr lang="en-GB" sz="1200" dirty="0">
              <a:latin typeface="KingsBureauGrot ThreeSeven" panose="02000506050000020004" pitchFamily="2" charset="0"/>
            </a:endParaRPr>
          </a:p>
        </p:txBody>
      </p:sp>
    </p:spTree>
    <p:extLst>
      <p:ext uri="{BB962C8B-B14F-4D97-AF65-F5344CB8AC3E}">
        <p14:creationId xmlns:p14="http://schemas.microsoft.com/office/powerpoint/2010/main" val="4136572847"/>
      </p:ext>
    </p:extLst>
  </p:cSld>
  <p:clrMapOvr>
    <a:masterClrMapping/>
  </p:clrMapOvr>
  <mc:AlternateContent xmlns:mc="http://schemas.openxmlformats.org/markup-compatibility/2006" xmlns:p14="http://schemas.microsoft.com/office/powerpoint/2010/main">
    <mc:Choice Requires="p14">
      <p:transition spd="slow" p14:dur="2000" advTm="102222"/>
    </mc:Choice>
    <mc:Fallback xmlns="">
      <p:transition spd="slow" advTm="102222"/>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FF0000"/>
                </a:solidFill>
                <a:latin typeface="KingsBureauGrot ThreeSeven" panose="02000506050000020004" pitchFamily="2" charset="0"/>
              </a:rPr>
              <a:t>Activity</a:t>
            </a:r>
            <a:r>
              <a:rPr lang="en-GB" dirty="0" smtClean="0">
                <a:latin typeface="KingsBureauGrot ThreeSeven" panose="02000506050000020004" pitchFamily="2" charset="0"/>
              </a:rPr>
              <a:t> </a:t>
            </a:r>
            <a:endParaRPr lang="en-GB" dirty="0">
              <a:latin typeface="KingsBureauGrot ThreeSeven" panose="02000506050000020004" pitchFamily="2" charset="0"/>
            </a:endParaRPr>
          </a:p>
        </p:txBody>
      </p:sp>
      <p:sp>
        <p:nvSpPr>
          <p:cNvPr id="3" name="Content Placeholder 2"/>
          <p:cNvSpPr>
            <a:spLocks noGrp="1"/>
          </p:cNvSpPr>
          <p:nvPr>
            <p:ph idx="1"/>
          </p:nvPr>
        </p:nvSpPr>
        <p:spPr/>
        <p:txBody>
          <a:bodyPr>
            <a:normAutofit/>
          </a:bodyPr>
          <a:lstStyle/>
          <a:p>
            <a:pPr marL="0" indent="0">
              <a:buNone/>
            </a:pPr>
            <a:r>
              <a:rPr lang="en-GB" sz="3600" dirty="0" smtClean="0">
                <a:latin typeface="KingsBureauGrot FiveOne" panose="02000506040000020004" pitchFamily="2" charset="0"/>
              </a:rPr>
              <a:t>Reflect on your understanding of:</a:t>
            </a:r>
          </a:p>
          <a:p>
            <a:pPr>
              <a:buFont typeface="Wingdings" panose="05000000000000000000" pitchFamily="2" charset="2"/>
              <a:buChar char="Ø"/>
            </a:pPr>
            <a:r>
              <a:rPr lang="en-GB" sz="3600" dirty="0" smtClean="0">
                <a:latin typeface="KingsBureauGrot FiveOne" panose="02000506040000020004" pitchFamily="2" charset="0"/>
              </a:rPr>
              <a:t> Inclusiveness</a:t>
            </a:r>
          </a:p>
          <a:p>
            <a:pPr>
              <a:buFont typeface="Wingdings" panose="05000000000000000000" pitchFamily="2" charset="2"/>
              <a:buChar char="Ø"/>
            </a:pPr>
            <a:r>
              <a:rPr lang="en-GB" sz="3600" dirty="0" smtClean="0">
                <a:latin typeface="KingsBureauGrot FiveOne" panose="02000506040000020004" pitchFamily="2" charset="0"/>
              </a:rPr>
              <a:t> Accessibility</a:t>
            </a:r>
          </a:p>
          <a:p>
            <a:pPr>
              <a:buFont typeface="Wingdings" panose="05000000000000000000" pitchFamily="2" charset="2"/>
              <a:buChar char="Ø"/>
            </a:pPr>
            <a:r>
              <a:rPr lang="en-GB" sz="3600" dirty="0" smtClean="0">
                <a:latin typeface="KingsBureauGrot FiveOne" panose="02000506040000020004" pitchFamily="2" charset="0"/>
              </a:rPr>
              <a:t> Usability</a:t>
            </a:r>
          </a:p>
          <a:p>
            <a:pPr>
              <a:buFont typeface="Wingdings" panose="05000000000000000000" pitchFamily="2" charset="2"/>
              <a:buChar char="Ø"/>
            </a:pPr>
            <a:endParaRPr lang="en-GB" sz="3600" dirty="0">
              <a:latin typeface="KingsBureauGrot FiveOne" panose="02000506040000020004" pitchFamily="2" charset="0"/>
            </a:endParaRPr>
          </a:p>
          <a:p>
            <a:pPr marL="0" indent="0">
              <a:buNone/>
            </a:pPr>
            <a:r>
              <a:rPr lang="en-GB" sz="2400" dirty="0" smtClean="0">
                <a:latin typeface="KingsBureauGrot FiveOne" panose="02000506040000020004" pitchFamily="2" charset="0"/>
              </a:rPr>
              <a:t>Think of key-words, synonyms, examples, metaphors…and post these in the </a:t>
            </a:r>
            <a:r>
              <a:rPr lang="en-GB" sz="2400" dirty="0" err="1" smtClean="0">
                <a:latin typeface="KingsBureauGrot FiveOne" panose="02000506040000020004" pitchFamily="2" charset="0"/>
              </a:rPr>
              <a:t>Padlet</a:t>
            </a:r>
            <a:r>
              <a:rPr lang="en-GB" sz="2400" dirty="0" smtClean="0">
                <a:latin typeface="KingsBureauGrot FiveOne" panose="02000506040000020004" pitchFamily="2" charset="0"/>
              </a:rPr>
              <a:t> </a:t>
            </a:r>
            <a:r>
              <a:rPr lang="en-GB" sz="2400" dirty="0" err="1" smtClean="0">
                <a:latin typeface="KingsBureauGrot FiveOne" panose="02000506040000020004" pitchFamily="2" charset="0"/>
              </a:rPr>
              <a:t>pinboard</a:t>
            </a:r>
            <a:r>
              <a:rPr lang="en-GB" sz="2400" dirty="0" smtClean="0">
                <a:latin typeface="KingsBureauGrot FiveOne" panose="02000506040000020004" pitchFamily="2" charset="0"/>
              </a:rPr>
              <a:t>. </a:t>
            </a:r>
            <a:endParaRPr lang="en-GB" sz="2400" dirty="0">
              <a:latin typeface="KingsBureauGrot FiveOne" panose="02000506040000020004" pitchFamily="2" charset="0"/>
            </a:endParaRPr>
          </a:p>
        </p:txBody>
      </p:sp>
      <p:sp>
        <p:nvSpPr>
          <p:cNvPr id="4" name="Text Placeholder 1"/>
          <p:cNvSpPr txBox="1">
            <a:spLocks/>
          </p:cNvSpPr>
          <p:nvPr/>
        </p:nvSpPr>
        <p:spPr>
          <a:xfrm>
            <a:off x="7423350" y="-35720"/>
            <a:ext cx="4790082" cy="330994"/>
          </a:xfrm>
          <a:prstGeom prst="rect">
            <a:avLst/>
          </a:prstGeom>
          <a:ln w="19050">
            <a:solidFill>
              <a:srgbClr val="FF0000"/>
            </a:solidFill>
          </a:ln>
        </p:spPr>
        <p:txBody>
          <a:bodyPr vert="horz" lIns="91440" tIns="45720" rIns="91440" bIns="45720" rtlCol="0" anchor="b">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GB" sz="2000" b="0" dirty="0" smtClean="0">
                <a:solidFill>
                  <a:prstClr val="black"/>
                </a:solidFill>
                <a:latin typeface="KingsBureauGrot ThreeSeven" panose="02000506050000020004" pitchFamily="2" charset="0"/>
                <a:ea typeface="+mj-ea"/>
                <a:cs typeface="+mj-cs"/>
              </a:rPr>
              <a:t>Inclusive Practices at KCL</a:t>
            </a:r>
            <a:endParaRPr lang="en-GB" sz="1200" dirty="0">
              <a:latin typeface="KingsBureauGrot ThreeSeven" panose="02000506050000020004" pitchFamily="2" charset="0"/>
            </a:endParaRPr>
          </a:p>
        </p:txBody>
      </p:sp>
    </p:spTree>
    <p:extLst>
      <p:ext uri="{BB962C8B-B14F-4D97-AF65-F5344CB8AC3E}">
        <p14:creationId xmlns:p14="http://schemas.microsoft.com/office/powerpoint/2010/main" val="1809800060"/>
      </p:ext>
    </p:extLst>
  </p:cSld>
  <p:clrMapOvr>
    <a:masterClrMapping/>
  </p:clrMapOvr>
  <mc:AlternateContent xmlns:mc="http://schemas.openxmlformats.org/markup-compatibility/2006" xmlns:p14="http://schemas.microsoft.com/office/powerpoint/2010/main">
    <mc:Choice Requires="p14">
      <p:transition spd="slow" p14:dur="2000" advTm="33837"/>
    </mc:Choice>
    <mc:Fallback xmlns="">
      <p:transition spd="slow" advTm="33837"/>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GB" dirty="0">
                <a:latin typeface="KingsBureauGrot ThreeSeven" panose="02000506050000020004" pitchFamily="2" charset="0"/>
              </a:rPr>
              <a:t>Key moments</a:t>
            </a:r>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GB" dirty="0" smtClean="0">
                <a:latin typeface="KingsBureauGrot FiveOne" panose="02000506040000020004" pitchFamily="2" charset="0"/>
              </a:rPr>
              <a:t>Disabled </a:t>
            </a:r>
            <a:r>
              <a:rPr lang="en-GB" dirty="0">
                <a:latin typeface="KingsBureauGrot FiveOne" panose="02000506040000020004" pitchFamily="2" charset="0"/>
              </a:rPr>
              <a:t>Student’s </a:t>
            </a:r>
            <a:r>
              <a:rPr lang="en-GB" dirty="0" smtClean="0">
                <a:latin typeface="KingsBureauGrot FiveOne" panose="02000506040000020004" pitchFamily="2" charset="0"/>
              </a:rPr>
              <a:t>allowance</a:t>
            </a:r>
          </a:p>
          <a:p>
            <a:pPr lvl="1">
              <a:buFont typeface="Wingdings" panose="05000000000000000000" pitchFamily="2" charset="2"/>
              <a:buChar char="Ø"/>
            </a:pPr>
            <a:r>
              <a:rPr lang="en-GB" dirty="0" smtClean="0">
                <a:latin typeface="KingsBureauGrot FiveOne" panose="02000506040000020004" pitchFamily="2" charset="0"/>
              </a:rPr>
              <a:t>established </a:t>
            </a:r>
            <a:r>
              <a:rPr lang="en-GB" dirty="0">
                <a:latin typeface="KingsBureauGrot FiveOne" panose="02000506040000020004" pitchFamily="2" charset="0"/>
              </a:rPr>
              <a:t>by The Department for Education and Skills in </a:t>
            </a:r>
            <a:r>
              <a:rPr lang="en-GB" dirty="0" smtClean="0">
                <a:latin typeface="KingsBureauGrot FiveOne" panose="02000506040000020004" pitchFamily="2" charset="0"/>
              </a:rPr>
              <a:t>1993</a:t>
            </a:r>
            <a:endParaRPr lang="en-GB" dirty="0">
              <a:latin typeface="KingsBureauGrot FiveOne" panose="02000506040000020004" pitchFamily="2" charset="0"/>
            </a:endParaRPr>
          </a:p>
          <a:p>
            <a:pPr>
              <a:buFont typeface="Wingdings" panose="05000000000000000000" pitchFamily="2" charset="2"/>
              <a:buChar char="Ø"/>
            </a:pPr>
            <a:r>
              <a:rPr lang="en-GB" dirty="0">
                <a:latin typeface="KingsBureauGrot FiveOne" panose="02000506040000020004" pitchFamily="2" charset="0"/>
              </a:rPr>
              <a:t>The Disability Discrimination </a:t>
            </a:r>
            <a:r>
              <a:rPr lang="en-GB" dirty="0" smtClean="0">
                <a:latin typeface="KingsBureauGrot FiveOne" panose="02000506040000020004" pitchFamily="2" charset="0"/>
              </a:rPr>
              <a:t>Act: </a:t>
            </a:r>
            <a:r>
              <a:rPr lang="en-GB" dirty="0">
                <a:latin typeface="KingsBureauGrot FiveOne" panose="02000506040000020004" pitchFamily="2" charset="0"/>
              </a:rPr>
              <a:t>1995 </a:t>
            </a:r>
          </a:p>
          <a:p>
            <a:pPr>
              <a:buFont typeface="Wingdings" panose="05000000000000000000" pitchFamily="2" charset="2"/>
              <a:buChar char="Ø"/>
            </a:pPr>
            <a:r>
              <a:rPr lang="en-GB" dirty="0">
                <a:latin typeface="KingsBureauGrot FiveOne" panose="02000506040000020004" pitchFamily="2" charset="0"/>
              </a:rPr>
              <a:t>The Equality </a:t>
            </a:r>
            <a:r>
              <a:rPr lang="en-GB" dirty="0" smtClean="0">
                <a:latin typeface="KingsBureauGrot FiveOne" panose="02000506040000020004" pitchFamily="2" charset="0"/>
              </a:rPr>
              <a:t>Act: 2010</a:t>
            </a:r>
            <a:endParaRPr lang="en-GB" dirty="0">
              <a:latin typeface="KingsBureauGrot FiveOne" panose="02000506040000020004" pitchFamily="2" charset="0"/>
            </a:endParaRPr>
          </a:p>
          <a:p>
            <a:pPr>
              <a:buFont typeface="Wingdings" panose="05000000000000000000" pitchFamily="2" charset="2"/>
              <a:buChar char="Ø"/>
            </a:pPr>
            <a:r>
              <a:rPr lang="en-GB" dirty="0" smtClean="0">
                <a:latin typeface="KingsBureauGrot FiveOne" panose="02000506040000020004" pitchFamily="2" charset="0"/>
              </a:rPr>
              <a:t>April, 2014  </a:t>
            </a:r>
          </a:p>
          <a:p>
            <a:pPr lvl="1">
              <a:buFont typeface="Wingdings" panose="05000000000000000000" pitchFamily="2" charset="2"/>
              <a:buChar char="Ø"/>
            </a:pPr>
            <a:r>
              <a:rPr lang="en-GB" dirty="0" smtClean="0">
                <a:latin typeface="KingsBureauGrot FiveOne" panose="02000506040000020004" pitchFamily="2" charset="0"/>
              </a:rPr>
              <a:t>David </a:t>
            </a:r>
            <a:r>
              <a:rPr lang="en-GB" dirty="0">
                <a:latin typeface="KingsBureauGrot FiveOne" panose="02000506040000020004" pitchFamily="2" charset="0"/>
              </a:rPr>
              <a:t>Willetts, Minister for Universities and Science, on future changes to Disabled Students’ </a:t>
            </a:r>
            <a:r>
              <a:rPr lang="en-GB" dirty="0" smtClean="0">
                <a:latin typeface="KingsBureauGrot FiveOne" panose="02000506040000020004" pitchFamily="2" charset="0"/>
              </a:rPr>
              <a:t>Allowances (07/04/2014).</a:t>
            </a:r>
            <a:endParaRPr lang="en-GB" dirty="0">
              <a:latin typeface="KingsBureauGrot FiveOne" panose="02000506040000020004" pitchFamily="2" charset="0"/>
            </a:endParaRPr>
          </a:p>
          <a:p>
            <a:pPr>
              <a:buFont typeface="Wingdings" panose="05000000000000000000" pitchFamily="2" charset="2"/>
              <a:buChar char="Ø"/>
            </a:pPr>
            <a:r>
              <a:rPr lang="en-GB" dirty="0" smtClean="0">
                <a:latin typeface="KingsBureauGrot FiveOne" panose="02000506040000020004" pitchFamily="2" charset="0"/>
              </a:rPr>
              <a:t>September, 2016 - Amendments </a:t>
            </a:r>
            <a:r>
              <a:rPr lang="en-GB" dirty="0">
                <a:latin typeface="KingsBureauGrot FiveOne" panose="02000506040000020004" pitchFamily="2" charset="0"/>
              </a:rPr>
              <a:t>to DSA </a:t>
            </a:r>
            <a:r>
              <a:rPr lang="en-GB" dirty="0" smtClean="0">
                <a:latin typeface="KingsBureauGrot FiveOne" panose="02000506040000020004" pitchFamily="2" charset="0"/>
              </a:rPr>
              <a:t>support</a:t>
            </a:r>
            <a:endParaRPr lang="en-GB" dirty="0">
              <a:latin typeface="KingsBureauGrot FiveOne" panose="02000506040000020004" pitchFamily="2" charset="0"/>
            </a:endParaRPr>
          </a:p>
        </p:txBody>
      </p:sp>
      <p:sp>
        <p:nvSpPr>
          <p:cNvPr id="4" name="Text Placeholder 1"/>
          <p:cNvSpPr txBox="1">
            <a:spLocks/>
          </p:cNvSpPr>
          <p:nvPr/>
        </p:nvSpPr>
        <p:spPr>
          <a:xfrm>
            <a:off x="7423350" y="-35720"/>
            <a:ext cx="4790082" cy="330994"/>
          </a:xfrm>
          <a:prstGeom prst="rect">
            <a:avLst/>
          </a:prstGeom>
          <a:ln w="19050">
            <a:solidFill>
              <a:srgbClr val="FF0000"/>
            </a:solidFill>
          </a:ln>
        </p:spPr>
        <p:txBody>
          <a:bodyPr vert="horz" lIns="91440" tIns="45720" rIns="91440" bIns="45720" rtlCol="0" anchor="b">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GB" sz="2000" b="0" dirty="0" smtClean="0">
                <a:solidFill>
                  <a:prstClr val="black"/>
                </a:solidFill>
                <a:latin typeface="KingsBureauGrot ThreeSeven" panose="02000506050000020004" pitchFamily="2" charset="0"/>
                <a:ea typeface="+mj-ea"/>
                <a:cs typeface="+mj-cs"/>
              </a:rPr>
              <a:t>Inclusive Practices at KCL</a:t>
            </a:r>
            <a:endParaRPr lang="en-GB" sz="1200" dirty="0">
              <a:latin typeface="KingsBureauGrot ThreeSeven" panose="02000506050000020004" pitchFamily="2" charset="0"/>
            </a:endParaRPr>
          </a:p>
        </p:txBody>
      </p:sp>
    </p:spTree>
    <p:extLst>
      <p:ext uri="{BB962C8B-B14F-4D97-AF65-F5344CB8AC3E}">
        <p14:creationId xmlns:p14="http://schemas.microsoft.com/office/powerpoint/2010/main" val="2791451166"/>
      </p:ext>
    </p:extLst>
  </p:cSld>
  <p:clrMapOvr>
    <a:masterClrMapping/>
  </p:clrMapOvr>
  <mc:AlternateContent xmlns:mc="http://schemas.openxmlformats.org/markup-compatibility/2006" xmlns:p14="http://schemas.microsoft.com/office/powerpoint/2010/main">
    <mc:Choice Requires="p14">
      <p:transition spd="slow" p14:dur="2000" advTm="145830"/>
    </mc:Choice>
    <mc:Fallback xmlns="">
      <p:transition spd="slow" advTm="145830"/>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GB" dirty="0">
                <a:latin typeface="KingsBureauGrot ThreeSeven" panose="02000506050000020004" pitchFamily="2" charset="0"/>
              </a:rPr>
              <a:t>Withdrawal of non-Medical Helper support</a:t>
            </a:r>
          </a:p>
        </p:txBody>
      </p:sp>
      <p:sp>
        <p:nvSpPr>
          <p:cNvPr id="3" name="Content Placeholder 2"/>
          <p:cNvSpPr>
            <a:spLocks noGrp="1"/>
          </p:cNvSpPr>
          <p:nvPr>
            <p:ph idx="1"/>
          </p:nvPr>
        </p:nvSpPr>
        <p:spPr/>
        <p:txBody>
          <a:bodyPr>
            <a:normAutofit/>
          </a:bodyPr>
          <a:lstStyle/>
          <a:p>
            <a:pPr marL="0" indent="0">
              <a:buNone/>
            </a:pPr>
            <a:r>
              <a:rPr lang="en-GB" u="sng" dirty="0">
                <a:latin typeface="KingsBureauGrot FiveOne" panose="02000506040000020004" pitchFamily="2" charset="0"/>
                <a:hlinkClick r:id="rId3"/>
              </a:rPr>
              <a:t>http://</a:t>
            </a:r>
            <a:r>
              <a:rPr lang="en-GB" u="sng" dirty="0" smtClean="0">
                <a:latin typeface="KingsBureauGrot FiveOne" panose="02000506040000020004" pitchFamily="2" charset="0"/>
                <a:hlinkClick r:id="rId3"/>
              </a:rPr>
              <a:t>www.disabilityrightsuk.org/government-response-dsa-funding</a:t>
            </a:r>
            <a:endParaRPr lang="en-GB" dirty="0" smtClean="0">
              <a:latin typeface="KingsBureauGrot FiveOne" panose="02000506040000020004" pitchFamily="2" charset="0"/>
            </a:endParaRPr>
          </a:p>
          <a:p>
            <a:pPr marL="0" indent="0">
              <a:buNone/>
            </a:pPr>
            <a:endParaRPr lang="en-GB" dirty="0">
              <a:latin typeface="KingsBureauGrot FiveOne" panose="02000506040000020004" pitchFamily="2" charset="0"/>
            </a:endParaRPr>
          </a:p>
          <a:p>
            <a:r>
              <a:rPr lang="en-GB" sz="2400" dirty="0">
                <a:latin typeface="KingsBureauGrot FiveOne" panose="02000506040000020004" pitchFamily="2" charset="0"/>
              </a:rPr>
              <a:t>P</a:t>
            </a:r>
            <a:r>
              <a:rPr lang="en-GB" sz="2400" dirty="0" smtClean="0">
                <a:latin typeface="KingsBureauGrot FiveOne" panose="02000506040000020004" pitchFamily="2" charset="0"/>
              </a:rPr>
              <a:t>ractical </a:t>
            </a:r>
            <a:r>
              <a:rPr lang="en-GB" sz="2400" dirty="0">
                <a:latin typeface="KingsBureauGrot FiveOne" panose="02000506040000020004" pitchFamily="2" charset="0"/>
              </a:rPr>
              <a:t>Support assistant</a:t>
            </a:r>
          </a:p>
          <a:p>
            <a:r>
              <a:rPr lang="en-GB" sz="2400" dirty="0">
                <a:latin typeface="KingsBureauGrot FiveOne" panose="02000506040000020004" pitchFamily="2" charset="0"/>
              </a:rPr>
              <a:t>L</a:t>
            </a:r>
            <a:r>
              <a:rPr lang="en-GB" sz="2400" dirty="0" smtClean="0">
                <a:latin typeface="KingsBureauGrot FiveOne" panose="02000506040000020004" pitchFamily="2" charset="0"/>
              </a:rPr>
              <a:t>ibrary </a:t>
            </a:r>
            <a:r>
              <a:rPr lang="en-GB" sz="2400" dirty="0">
                <a:latin typeface="KingsBureauGrot FiveOne" panose="02000506040000020004" pitchFamily="2" charset="0"/>
              </a:rPr>
              <a:t>Support assistant</a:t>
            </a:r>
          </a:p>
          <a:p>
            <a:r>
              <a:rPr lang="en-GB" sz="2400" dirty="0">
                <a:latin typeface="KingsBureauGrot FiveOne" panose="02000506040000020004" pitchFamily="2" charset="0"/>
              </a:rPr>
              <a:t>R</a:t>
            </a:r>
            <a:r>
              <a:rPr lang="en-GB" sz="2400" dirty="0" smtClean="0">
                <a:latin typeface="KingsBureauGrot FiveOne" panose="02000506040000020004" pitchFamily="2" charset="0"/>
              </a:rPr>
              <a:t>eader</a:t>
            </a:r>
            <a:endParaRPr lang="en-GB" sz="2400" dirty="0">
              <a:latin typeface="KingsBureauGrot FiveOne" panose="02000506040000020004" pitchFamily="2" charset="0"/>
            </a:endParaRPr>
          </a:p>
          <a:p>
            <a:r>
              <a:rPr lang="en-GB" sz="2400" dirty="0" smtClean="0">
                <a:latin typeface="KingsBureauGrot FiveOne" panose="02000506040000020004" pitchFamily="2" charset="0"/>
              </a:rPr>
              <a:t>Sighted </a:t>
            </a:r>
            <a:r>
              <a:rPr lang="en-GB" sz="2400" dirty="0">
                <a:latin typeface="KingsBureauGrot FiveOne" panose="02000506040000020004" pitchFamily="2" charset="0"/>
              </a:rPr>
              <a:t>Guide</a:t>
            </a:r>
          </a:p>
          <a:p>
            <a:r>
              <a:rPr lang="en-GB" sz="2400" dirty="0">
                <a:latin typeface="KingsBureauGrot FiveOne" panose="02000506040000020004" pitchFamily="2" charset="0"/>
              </a:rPr>
              <a:t>P</a:t>
            </a:r>
            <a:r>
              <a:rPr lang="en-GB" sz="2400" dirty="0" smtClean="0">
                <a:latin typeface="KingsBureauGrot FiveOne" panose="02000506040000020004" pitchFamily="2" charset="0"/>
              </a:rPr>
              <a:t>roof </a:t>
            </a:r>
            <a:r>
              <a:rPr lang="en-GB" sz="2400" dirty="0">
                <a:latin typeface="KingsBureauGrot FiveOne" panose="02000506040000020004" pitchFamily="2" charset="0"/>
              </a:rPr>
              <a:t>reader</a:t>
            </a:r>
          </a:p>
          <a:p>
            <a:r>
              <a:rPr lang="en-GB" sz="2400" dirty="0">
                <a:latin typeface="KingsBureauGrot FiveOne" panose="02000506040000020004" pitchFamily="2" charset="0"/>
              </a:rPr>
              <a:t>E</a:t>
            </a:r>
            <a:r>
              <a:rPr lang="en-GB" sz="2400" dirty="0" smtClean="0">
                <a:latin typeface="KingsBureauGrot FiveOne" panose="02000506040000020004" pitchFamily="2" charset="0"/>
              </a:rPr>
              <a:t>xamination </a:t>
            </a:r>
            <a:r>
              <a:rPr lang="en-GB" sz="2400" dirty="0">
                <a:latin typeface="KingsBureauGrot FiveOne" panose="02000506040000020004" pitchFamily="2" charset="0"/>
              </a:rPr>
              <a:t>Support Workers</a:t>
            </a:r>
          </a:p>
          <a:p>
            <a:r>
              <a:rPr lang="en-GB" sz="2400" dirty="0" smtClean="0">
                <a:latin typeface="KingsBureauGrot FiveOne" panose="02000506040000020004" pitchFamily="2" charset="0"/>
              </a:rPr>
              <a:t>Manual Note takers</a:t>
            </a:r>
            <a:endParaRPr lang="en-GB" sz="2400" dirty="0">
              <a:latin typeface="KingsBureauGrot FiveOne" panose="02000506040000020004" pitchFamily="2" charset="0"/>
            </a:endParaRPr>
          </a:p>
          <a:p>
            <a:endParaRPr lang="en-GB" dirty="0"/>
          </a:p>
        </p:txBody>
      </p:sp>
      <p:sp>
        <p:nvSpPr>
          <p:cNvPr id="4" name="Text Placeholder 1"/>
          <p:cNvSpPr txBox="1">
            <a:spLocks/>
          </p:cNvSpPr>
          <p:nvPr/>
        </p:nvSpPr>
        <p:spPr>
          <a:xfrm>
            <a:off x="7423350" y="-35720"/>
            <a:ext cx="4790082" cy="330994"/>
          </a:xfrm>
          <a:prstGeom prst="rect">
            <a:avLst/>
          </a:prstGeom>
          <a:ln w="19050">
            <a:solidFill>
              <a:srgbClr val="FF0000"/>
            </a:solidFill>
          </a:ln>
        </p:spPr>
        <p:txBody>
          <a:bodyPr vert="horz" lIns="91440" tIns="45720" rIns="91440" bIns="45720" rtlCol="0" anchor="b">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GB" sz="2000" b="0" dirty="0" smtClean="0">
                <a:solidFill>
                  <a:prstClr val="black"/>
                </a:solidFill>
                <a:latin typeface="KingsBureauGrot ThreeSeven" panose="02000506050000020004" pitchFamily="2" charset="0"/>
                <a:ea typeface="+mj-ea"/>
                <a:cs typeface="+mj-cs"/>
              </a:rPr>
              <a:t>Inclusive Practices at KCL</a:t>
            </a:r>
            <a:endParaRPr lang="en-GB" sz="1200" dirty="0">
              <a:latin typeface="KingsBureauGrot ThreeSeven" panose="02000506050000020004" pitchFamily="2" charset="0"/>
            </a:endParaRPr>
          </a:p>
        </p:txBody>
      </p:sp>
    </p:spTree>
    <p:extLst>
      <p:ext uri="{BB962C8B-B14F-4D97-AF65-F5344CB8AC3E}">
        <p14:creationId xmlns:p14="http://schemas.microsoft.com/office/powerpoint/2010/main" val="2667622898"/>
      </p:ext>
    </p:extLst>
  </p:cSld>
  <p:clrMapOvr>
    <a:masterClrMapping/>
  </p:clrMapOvr>
  <mc:AlternateContent xmlns:mc="http://schemas.openxmlformats.org/markup-compatibility/2006" xmlns:p14="http://schemas.microsoft.com/office/powerpoint/2010/main">
    <mc:Choice Requires="p14">
      <p:transition spd="slow" p14:dur="2000" advTm="82135"/>
    </mc:Choice>
    <mc:Fallback xmlns="">
      <p:transition spd="slow" advTm="82135"/>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latin typeface="KingsBureauGrot ThreeSeven" panose="02000506050000020004" pitchFamily="2" charset="0"/>
              </a:rPr>
              <a:t>Definition of diversity</a:t>
            </a:r>
          </a:p>
        </p:txBody>
      </p:sp>
      <p:sp>
        <p:nvSpPr>
          <p:cNvPr id="3" name="Content Placeholder 2"/>
          <p:cNvSpPr>
            <a:spLocks noGrp="1"/>
          </p:cNvSpPr>
          <p:nvPr>
            <p:ph idx="1"/>
          </p:nvPr>
        </p:nvSpPr>
        <p:spPr>
          <a:xfrm>
            <a:off x="838199" y="1825625"/>
            <a:ext cx="10918371" cy="4351338"/>
          </a:xfrm>
        </p:spPr>
        <p:txBody>
          <a:bodyPr>
            <a:normAutofit/>
          </a:bodyPr>
          <a:lstStyle/>
          <a:p>
            <a:pPr marL="0" indent="0">
              <a:buNone/>
            </a:pPr>
            <a:r>
              <a:rPr lang="en-GB" dirty="0">
                <a:latin typeface="KingsBureauGrot FiveOne" panose="02000506040000020004" pitchFamily="2" charset="0"/>
              </a:rPr>
              <a:t>The Higher Education Authority (HEA</a:t>
            </a:r>
            <a:r>
              <a:rPr lang="en-GB" dirty="0" smtClean="0">
                <a:latin typeface="KingsBureauGrot FiveOne" panose="02000506040000020004" pitchFamily="2" charset="0"/>
              </a:rPr>
              <a:t>):</a:t>
            </a:r>
          </a:p>
          <a:p>
            <a:pPr marL="0" indent="0">
              <a:buNone/>
            </a:pPr>
            <a:endParaRPr lang="en-GB" dirty="0">
              <a:latin typeface="KingsBureauGrot FiveOne" panose="02000506040000020004" pitchFamily="2" charset="0"/>
            </a:endParaRPr>
          </a:p>
          <a:p>
            <a:pPr marL="0" indent="0">
              <a:buNone/>
            </a:pPr>
            <a:r>
              <a:rPr lang="en-GB" sz="3600" i="1" dirty="0" smtClean="0">
                <a:latin typeface="KingsBureauGrot FiveOne" panose="02000506040000020004" pitchFamily="2" charset="0"/>
              </a:rPr>
              <a:t>“</a:t>
            </a:r>
            <a:r>
              <a:rPr lang="en-GB" sz="3600" i="1" dirty="0">
                <a:latin typeface="KingsBureauGrot FiveOne" panose="02000506040000020004" pitchFamily="2" charset="0"/>
              </a:rPr>
              <a:t>A diverse student body is one which includes individuals of different nationalities, race, creed, colour, religion, sexual orientation, gender, age, disability and socio-economic groupings.”</a:t>
            </a:r>
          </a:p>
        </p:txBody>
      </p:sp>
      <p:sp>
        <p:nvSpPr>
          <p:cNvPr id="4" name="Text Placeholder 1"/>
          <p:cNvSpPr txBox="1">
            <a:spLocks/>
          </p:cNvSpPr>
          <p:nvPr/>
        </p:nvSpPr>
        <p:spPr>
          <a:xfrm>
            <a:off x="7423350" y="-35720"/>
            <a:ext cx="4790082" cy="330994"/>
          </a:xfrm>
          <a:prstGeom prst="rect">
            <a:avLst/>
          </a:prstGeom>
          <a:ln w="19050">
            <a:solidFill>
              <a:srgbClr val="FF0000"/>
            </a:solidFill>
          </a:ln>
        </p:spPr>
        <p:txBody>
          <a:bodyPr vert="horz" lIns="91440" tIns="45720" rIns="91440" bIns="45720" rtlCol="0" anchor="b">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GB" sz="2000" b="0" dirty="0" smtClean="0">
                <a:solidFill>
                  <a:prstClr val="black"/>
                </a:solidFill>
                <a:latin typeface="KingsBureauGrot ThreeSeven" panose="02000506050000020004" pitchFamily="2" charset="0"/>
                <a:ea typeface="+mj-ea"/>
                <a:cs typeface="+mj-cs"/>
              </a:rPr>
              <a:t>Inclusive Practices at KCL</a:t>
            </a:r>
            <a:endParaRPr lang="en-GB" sz="1200" dirty="0">
              <a:latin typeface="KingsBureauGrot ThreeSeven" panose="02000506050000020004" pitchFamily="2" charset="0"/>
            </a:endParaRPr>
          </a:p>
        </p:txBody>
      </p:sp>
    </p:spTree>
    <p:extLst>
      <p:ext uri="{BB962C8B-B14F-4D97-AF65-F5344CB8AC3E}">
        <p14:creationId xmlns:p14="http://schemas.microsoft.com/office/powerpoint/2010/main" val="1661567998"/>
      </p:ext>
    </p:extLst>
  </p:cSld>
  <p:clrMapOvr>
    <a:masterClrMapping/>
  </p:clrMapOvr>
  <mc:AlternateContent xmlns:mc="http://schemas.openxmlformats.org/markup-compatibility/2006" xmlns:p14="http://schemas.microsoft.com/office/powerpoint/2010/main">
    <mc:Choice Requires="p14">
      <p:transition spd="slow" p14:dur="2000" advTm="37109"/>
    </mc:Choice>
    <mc:Fallback xmlns="">
      <p:transition spd="slow" advTm="37109"/>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KingsBureauGrot ThreeSeven" panose="02000506050000020004" pitchFamily="2" charset="0"/>
              </a:rPr>
              <a:t>The reason for Inclusive Education</a:t>
            </a:r>
          </a:p>
        </p:txBody>
      </p:sp>
      <p:sp>
        <p:nvSpPr>
          <p:cNvPr id="3" name="Content Placeholder 2"/>
          <p:cNvSpPr>
            <a:spLocks noGrp="1"/>
          </p:cNvSpPr>
          <p:nvPr>
            <p:ph idx="1"/>
          </p:nvPr>
        </p:nvSpPr>
        <p:spPr/>
        <p:txBody>
          <a:bodyPr>
            <a:normAutofit/>
          </a:bodyPr>
          <a:lstStyle/>
          <a:p>
            <a:pPr marL="0" indent="0">
              <a:buNone/>
            </a:pPr>
            <a:r>
              <a:rPr lang="en-GB" dirty="0">
                <a:latin typeface="KingsBureauGrot FiveOne" panose="02000506040000020004" pitchFamily="2" charset="0"/>
              </a:rPr>
              <a:t>Inclusive Education is driven by</a:t>
            </a:r>
            <a:r>
              <a:rPr lang="en-GB" dirty="0" smtClean="0">
                <a:latin typeface="KingsBureauGrot FiveOne" panose="02000506040000020004" pitchFamily="2" charset="0"/>
              </a:rPr>
              <a:t>:</a:t>
            </a:r>
          </a:p>
          <a:p>
            <a:pPr marL="0" indent="0">
              <a:buNone/>
            </a:pPr>
            <a:endParaRPr lang="en-GB" dirty="0">
              <a:latin typeface="KingsBureauGrot FiveOne" panose="02000506040000020004" pitchFamily="2" charset="0"/>
            </a:endParaRPr>
          </a:p>
          <a:p>
            <a:pPr>
              <a:buFont typeface="Wingdings" panose="05000000000000000000" pitchFamily="2" charset="2"/>
              <a:buChar char="Ø"/>
            </a:pPr>
            <a:r>
              <a:rPr lang="en-GB" dirty="0" smtClean="0">
                <a:latin typeface="KingsBureauGrot FiveOne" panose="02000506040000020004" pitchFamily="2" charset="0"/>
              </a:rPr>
              <a:t> Reduction </a:t>
            </a:r>
            <a:r>
              <a:rPr lang="en-GB" dirty="0">
                <a:latin typeface="KingsBureauGrot FiveOne" panose="02000506040000020004" pitchFamily="2" charset="0"/>
              </a:rPr>
              <a:t>in Disabled Students’ Allowance</a:t>
            </a:r>
          </a:p>
          <a:p>
            <a:pPr>
              <a:buFont typeface="Wingdings" panose="05000000000000000000" pitchFamily="2" charset="2"/>
              <a:buChar char="Ø"/>
            </a:pPr>
            <a:r>
              <a:rPr lang="en-GB" dirty="0" smtClean="0">
                <a:latin typeface="KingsBureauGrot FiveOne" panose="02000506040000020004" pitchFamily="2" charset="0"/>
              </a:rPr>
              <a:t> Increased </a:t>
            </a:r>
            <a:r>
              <a:rPr lang="en-GB" dirty="0">
                <a:latin typeface="KingsBureauGrot FiveOne" panose="02000506040000020004" pitchFamily="2" charset="0"/>
              </a:rPr>
              <a:t>targets for international student recruitment</a:t>
            </a:r>
          </a:p>
          <a:p>
            <a:pPr>
              <a:buFont typeface="Wingdings" panose="05000000000000000000" pitchFamily="2" charset="2"/>
              <a:buChar char="Ø"/>
            </a:pPr>
            <a:r>
              <a:rPr lang="en-GB" dirty="0" smtClean="0">
                <a:latin typeface="KingsBureauGrot FiveOne" panose="02000506040000020004" pitchFamily="2" charset="0"/>
              </a:rPr>
              <a:t> BME </a:t>
            </a:r>
            <a:r>
              <a:rPr lang="en-GB" dirty="0">
                <a:latin typeface="KingsBureauGrot FiveOne" panose="02000506040000020004" pitchFamily="2" charset="0"/>
              </a:rPr>
              <a:t>student attainment gap</a:t>
            </a:r>
          </a:p>
          <a:p>
            <a:pPr>
              <a:buFont typeface="Wingdings" panose="05000000000000000000" pitchFamily="2" charset="2"/>
              <a:buChar char="Ø"/>
            </a:pPr>
            <a:r>
              <a:rPr lang="en-GB" dirty="0" smtClean="0">
                <a:latin typeface="KingsBureauGrot FiveOne" panose="02000506040000020004" pitchFamily="2" charset="0"/>
              </a:rPr>
              <a:t> ‘Why </a:t>
            </a:r>
            <a:r>
              <a:rPr lang="en-GB" dirty="0">
                <a:latin typeface="KingsBureauGrot FiveOne" panose="02000506040000020004" pitchFamily="2" charset="0"/>
              </a:rPr>
              <a:t>is my curriculum white’ student liberation campaigns</a:t>
            </a:r>
          </a:p>
          <a:p>
            <a:pPr>
              <a:buFont typeface="Wingdings" panose="05000000000000000000" pitchFamily="2" charset="2"/>
              <a:buChar char="Ø"/>
            </a:pPr>
            <a:r>
              <a:rPr lang="en-GB" dirty="0" smtClean="0">
                <a:latin typeface="KingsBureauGrot FiveOne" panose="02000506040000020004" pitchFamily="2" charset="0"/>
              </a:rPr>
              <a:t> Student </a:t>
            </a:r>
            <a:r>
              <a:rPr lang="en-GB" dirty="0">
                <a:latin typeface="KingsBureauGrot FiveOne" panose="02000506040000020004" pitchFamily="2" charset="0"/>
              </a:rPr>
              <a:t>union representatives’ platforms e.g. on LGBTQ+ issues</a:t>
            </a:r>
          </a:p>
          <a:p>
            <a:pPr>
              <a:buFont typeface="Wingdings" panose="05000000000000000000" pitchFamily="2" charset="2"/>
              <a:buChar char="Ø"/>
            </a:pPr>
            <a:r>
              <a:rPr lang="en-GB" dirty="0" smtClean="0">
                <a:latin typeface="KingsBureauGrot FiveOne" panose="02000506040000020004" pitchFamily="2" charset="0"/>
              </a:rPr>
              <a:t> Widening </a:t>
            </a:r>
            <a:r>
              <a:rPr lang="en-GB" dirty="0">
                <a:latin typeface="KingsBureauGrot FiveOne" panose="02000506040000020004" pitchFamily="2" charset="0"/>
              </a:rPr>
              <a:t>participation initiatives</a:t>
            </a:r>
          </a:p>
        </p:txBody>
      </p:sp>
      <p:sp>
        <p:nvSpPr>
          <p:cNvPr id="4" name="Text Placeholder 1"/>
          <p:cNvSpPr txBox="1">
            <a:spLocks/>
          </p:cNvSpPr>
          <p:nvPr/>
        </p:nvSpPr>
        <p:spPr>
          <a:xfrm>
            <a:off x="7423350" y="-35720"/>
            <a:ext cx="4790082" cy="330994"/>
          </a:xfrm>
          <a:prstGeom prst="rect">
            <a:avLst/>
          </a:prstGeom>
          <a:ln w="19050">
            <a:solidFill>
              <a:srgbClr val="FF0000"/>
            </a:solidFill>
          </a:ln>
        </p:spPr>
        <p:txBody>
          <a:bodyPr vert="horz" lIns="91440" tIns="45720" rIns="91440" bIns="45720" rtlCol="0" anchor="b">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GB" sz="2000" b="0" dirty="0" smtClean="0">
                <a:solidFill>
                  <a:prstClr val="black"/>
                </a:solidFill>
                <a:latin typeface="KingsBureauGrot ThreeSeven" panose="02000506050000020004" pitchFamily="2" charset="0"/>
                <a:ea typeface="+mj-ea"/>
                <a:cs typeface="+mj-cs"/>
              </a:rPr>
              <a:t>Inclusive Practices at KCL</a:t>
            </a:r>
            <a:endParaRPr lang="en-GB" sz="1200" dirty="0">
              <a:latin typeface="KingsBureauGrot ThreeSeven" panose="02000506050000020004" pitchFamily="2" charset="0"/>
            </a:endParaRPr>
          </a:p>
        </p:txBody>
      </p:sp>
    </p:spTree>
    <p:extLst>
      <p:ext uri="{BB962C8B-B14F-4D97-AF65-F5344CB8AC3E}">
        <p14:creationId xmlns:p14="http://schemas.microsoft.com/office/powerpoint/2010/main" val="857854640"/>
      </p:ext>
    </p:extLst>
  </p:cSld>
  <p:clrMapOvr>
    <a:masterClrMapping/>
  </p:clrMapOvr>
  <mc:AlternateContent xmlns:mc="http://schemas.openxmlformats.org/markup-compatibility/2006" xmlns:p14="http://schemas.microsoft.com/office/powerpoint/2010/main">
    <mc:Choice Requires="p14">
      <p:transition spd="slow" p14:dur="2000" advTm="71759"/>
    </mc:Choice>
    <mc:Fallback xmlns="">
      <p:transition spd="slow" advTm="71759"/>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KingsBureauGrot ThreeSeven" panose="02000506050000020004" pitchFamily="2" charset="0"/>
              </a:rPr>
              <a:t>Benefits to Inclusive Education</a:t>
            </a:r>
          </a:p>
        </p:txBody>
      </p:sp>
      <p:sp>
        <p:nvSpPr>
          <p:cNvPr id="3" name="Content Placeholder 2"/>
          <p:cNvSpPr>
            <a:spLocks noGrp="1"/>
          </p:cNvSpPr>
          <p:nvPr>
            <p:ph idx="1"/>
          </p:nvPr>
        </p:nvSpPr>
        <p:spPr/>
        <p:txBody>
          <a:bodyPr/>
          <a:lstStyle/>
          <a:p>
            <a:pPr marL="0" indent="0">
              <a:buNone/>
            </a:pPr>
            <a:r>
              <a:rPr lang="en-GB" dirty="0">
                <a:latin typeface="KingsBureauGrot FiveOne" panose="02000506040000020004" pitchFamily="2" charset="0"/>
              </a:rPr>
              <a:t>There are 4 key areas in which Inclusive Education will benefit </a:t>
            </a:r>
            <a:r>
              <a:rPr lang="en-GB" dirty="0" smtClean="0">
                <a:latin typeface="KingsBureauGrot FiveOne" panose="02000506040000020004" pitchFamily="2" charset="0"/>
              </a:rPr>
              <a:t>universities:</a:t>
            </a:r>
          </a:p>
          <a:p>
            <a:pPr marL="0" indent="0">
              <a:buNone/>
            </a:pPr>
            <a:endParaRPr lang="en-GB" dirty="0">
              <a:latin typeface="KingsBureauGrot FiveOne" panose="02000506040000020004" pitchFamily="2" charset="0"/>
            </a:endParaRPr>
          </a:p>
          <a:p>
            <a:pPr>
              <a:buFont typeface="Wingdings" panose="05000000000000000000" pitchFamily="2" charset="2"/>
              <a:buChar char="Ø"/>
            </a:pPr>
            <a:r>
              <a:rPr lang="en-GB" dirty="0" smtClean="0">
                <a:latin typeface="KingsBureauGrot FiveOne" panose="02000506040000020004" pitchFamily="2" charset="0"/>
              </a:rPr>
              <a:t> External </a:t>
            </a:r>
            <a:r>
              <a:rPr lang="en-GB" dirty="0">
                <a:latin typeface="KingsBureauGrot FiveOne" panose="02000506040000020004" pitchFamily="2" charset="0"/>
              </a:rPr>
              <a:t>scrutiny</a:t>
            </a:r>
          </a:p>
          <a:p>
            <a:pPr>
              <a:buFont typeface="Wingdings" panose="05000000000000000000" pitchFamily="2" charset="2"/>
              <a:buChar char="Ø"/>
            </a:pPr>
            <a:r>
              <a:rPr lang="en-GB" dirty="0" smtClean="0">
                <a:latin typeface="KingsBureauGrot FiveOne" panose="02000506040000020004" pitchFamily="2" charset="0"/>
              </a:rPr>
              <a:t> Equality </a:t>
            </a:r>
            <a:r>
              <a:rPr lang="en-GB" dirty="0">
                <a:latin typeface="KingsBureauGrot FiveOne" panose="02000506040000020004" pitchFamily="2" charset="0"/>
              </a:rPr>
              <a:t>Act 2010 and Disabled Students’ Allowances (</a:t>
            </a:r>
            <a:r>
              <a:rPr lang="en-GB" dirty="0" smtClean="0">
                <a:latin typeface="KingsBureauGrot FiveOne" panose="02000506040000020004" pitchFamily="2" charset="0"/>
              </a:rPr>
              <a:t>DSAs)</a:t>
            </a:r>
            <a:endParaRPr lang="en-GB" dirty="0">
              <a:latin typeface="KingsBureauGrot FiveOne" panose="02000506040000020004" pitchFamily="2" charset="0"/>
            </a:endParaRPr>
          </a:p>
          <a:p>
            <a:pPr>
              <a:buFont typeface="Wingdings" panose="05000000000000000000" pitchFamily="2" charset="2"/>
              <a:buChar char="Ø"/>
            </a:pPr>
            <a:r>
              <a:rPr lang="en-GB" dirty="0" smtClean="0">
                <a:latin typeface="KingsBureauGrot FiveOne" panose="02000506040000020004" pitchFamily="2" charset="0"/>
              </a:rPr>
              <a:t> Cost saving</a:t>
            </a:r>
            <a:endParaRPr lang="en-GB" dirty="0">
              <a:latin typeface="KingsBureauGrot FiveOne" panose="02000506040000020004" pitchFamily="2" charset="0"/>
            </a:endParaRPr>
          </a:p>
          <a:p>
            <a:pPr>
              <a:buFont typeface="Wingdings" panose="05000000000000000000" pitchFamily="2" charset="2"/>
              <a:buChar char="Ø"/>
            </a:pPr>
            <a:r>
              <a:rPr lang="en-GB" dirty="0" smtClean="0">
                <a:latin typeface="KingsBureauGrot FiveOne" panose="02000506040000020004" pitchFamily="2" charset="0"/>
              </a:rPr>
              <a:t> Reputational </a:t>
            </a:r>
            <a:r>
              <a:rPr lang="en-GB" dirty="0">
                <a:latin typeface="KingsBureauGrot FiveOne" panose="02000506040000020004" pitchFamily="2" charset="0"/>
              </a:rPr>
              <a:t>enhancement</a:t>
            </a:r>
          </a:p>
        </p:txBody>
      </p:sp>
      <p:sp>
        <p:nvSpPr>
          <p:cNvPr id="4" name="Text Placeholder 1"/>
          <p:cNvSpPr txBox="1">
            <a:spLocks/>
          </p:cNvSpPr>
          <p:nvPr/>
        </p:nvSpPr>
        <p:spPr>
          <a:xfrm>
            <a:off x="7423350" y="-35720"/>
            <a:ext cx="4790082" cy="330994"/>
          </a:xfrm>
          <a:prstGeom prst="rect">
            <a:avLst/>
          </a:prstGeom>
          <a:ln w="19050">
            <a:solidFill>
              <a:srgbClr val="FF0000"/>
            </a:solidFill>
          </a:ln>
        </p:spPr>
        <p:txBody>
          <a:bodyPr vert="horz" lIns="91440" tIns="45720" rIns="91440" bIns="45720" rtlCol="0" anchor="b">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GB" sz="2000" b="0" dirty="0" smtClean="0">
                <a:solidFill>
                  <a:prstClr val="black"/>
                </a:solidFill>
                <a:latin typeface="KingsBureauGrot ThreeSeven" panose="02000506050000020004" pitchFamily="2" charset="0"/>
                <a:ea typeface="+mj-ea"/>
                <a:cs typeface="+mj-cs"/>
              </a:rPr>
              <a:t>Inclusive Practices at KCL</a:t>
            </a:r>
            <a:endParaRPr lang="en-GB" sz="1200" dirty="0">
              <a:latin typeface="KingsBureauGrot ThreeSeven" panose="02000506050000020004" pitchFamily="2" charset="0"/>
            </a:endParaRPr>
          </a:p>
        </p:txBody>
      </p:sp>
    </p:spTree>
    <p:extLst>
      <p:ext uri="{BB962C8B-B14F-4D97-AF65-F5344CB8AC3E}">
        <p14:creationId xmlns:p14="http://schemas.microsoft.com/office/powerpoint/2010/main" val="1824205661"/>
      </p:ext>
    </p:extLst>
  </p:cSld>
  <p:clrMapOvr>
    <a:masterClrMapping/>
  </p:clrMapOvr>
  <mc:AlternateContent xmlns:mc="http://schemas.openxmlformats.org/markup-compatibility/2006" xmlns:p14="http://schemas.microsoft.com/office/powerpoint/2010/main">
    <mc:Choice Requires="p14">
      <p:transition spd="slow" p14:dur="2000" advTm="35263"/>
    </mc:Choice>
    <mc:Fallback xmlns="">
      <p:transition spd="slow" advTm="35263"/>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KingsBureauGrot ThreeSeven" panose="02000506050000020004" pitchFamily="2" charset="0"/>
              </a:rPr>
              <a:t>External scrutiny</a:t>
            </a:r>
          </a:p>
        </p:txBody>
      </p:sp>
      <p:sp>
        <p:nvSpPr>
          <p:cNvPr id="3" name="Content Placeholder 2"/>
          <p:cNvSpPr>
            <a:spLocks noGrp="1"/>
          </p:cNvSpPr>
          <p:nvPr>
            <p:ph idx="1"/>
          </p:nvPr>
        </p:nvSpPr>
        <p:spPr/>
        <p:txBody>
          <a:bodyPr/>
          <a:lstStyle/>
          <a:p>
            <a:pPr algn="just">
              <a:buFont typeface="Wingdings" panose="05000000000000000000" pitchFamily="2" charset="2"/>
              <a:buChar char="Ø"/>
            </a:pPr>
            <a:r>
              <a:rPr lang="en-GB" dirty="0" smtClean="0">
                <a:latin typeface="KingsBureauGrot FiveOne" panose="02000506040000020004" pitchFamily="2" charset="0"/>
              </a:rPr>
              <a:t> It </a:t>
            </a:r>
            <a:r>
              <a:rPr lang="en-GB" dirty="0">
                <a:latin typeface="KingsBureauGrot FiveOne" panose="02000506040000020004" pitchFamily="2" charset="0"/>
              </a:rPr>
              <a:t>will remediate key issues around differential outcomes for students from different backgrounds.  </a:t>
            </a:r>
            <a:endParaRPr lang="en-GB" dirty="0" smtClean="0">
              <a:latin typeface="KingsBureauGrot FiveOne" panose="02000506040000020004" pitchFamily="2" charset="0"/>
            </a:endParaRPr>
          </a:p>
          <a:p>
            <a:pPr algn="just">
              <a:buFont typeface="Wingdings" panose="05000000000000000000" pitchFamily="2" charset="2"/>
              <a:buChar char="Ø"/>
            </a:pPr>
            <a:r>
              <a:rPr lang="en-GB" dirty="0" smtClean="0">
                <a:latin typeface="KingsBureauGrot FiveOne" panose="02000506040000020004" pitchFamily="2" charset="0"/>
              </a:rPr>
              <a:t> As </a:t>
            </a:r>
            <a:r>
              <a:rPr lang="en-GB" dirty="0">
                <a:latin typeface="KingsBureauGrot FiveOne" panose="02000506040000020004" pitchFamily="2" charset="0"/>
              </a:rPr>
              <a:t>a sector, our challenges around disabled, Black and Minority Ethnic (BME), mature, international and Widening Participation (WP) students are all partially addressed by this methodology. </a:t>
            </a:r>
            <a:endParaRPr lang="en-GB" dirty="0" smtClean="0">
              <a:latin typeface="KingsBureauGrot FiveOne" panose="02000506040000020004" pitchFamily="2" charset="0"/>
            </a:endParaRPr>
          </a:p>
          <a:p>
            <a:pPr algn="just">
              <a:buFont typeface="Wingdings" panose="05000000000000000000" pitchFamily="2" charset="2"/>
              <a:buChar char="Ø"/>
            </a:pPr>
            <a:r>
              <a:rPr lang="en-GB" dirty="0" smtClean="0">
                <a:latin typeface="KingsBureauGrot FiveOne" panose="02000506040000020004" pitchFamily="2" charset="0"/>
              </a:rPr>
              <a:t> These </a:t>
            </a:r>
            <a:r>
              <a:rPr lang="en-GB" dirty="0">
                <a:latin typeface="KingsBureauGrot FiveOne" panose="02000506040000020004" pitchFamily="2" charset="0"/>
              </a:rPr>
              <a:t>are core to our successful meeting of Teaching Excellence Framework (TEF) and Quality Assurance Agency for Higher Education (QAA) expectations, and in Access Agreements.</a:t>
            </a:r>
          </a:p>
        </p:txBody>
      </p:sp>
      <p:sp>
        <p:nvSpPr>
          <p:cNvPr id="4" name="Text Placeholder 1"/>
          <p:cNvSpPr txBox="1">
            <a:spLocks/>
          </p:cNvSpPr>
          <p:nvPr/>
        </p:nvSpPr>
        <p:spPr>
          <a:xfrm>
            <a:off x="7423350" y="-35720"/>
            <a:ext cx="4790082" cy="330994"/>
          </a:xfrm>
          <a:prstGeom prst="rect">
            <a:avLst/>
          </a:prstGeom>
          <a:ln w="19050">
            <a:solidFill>
              <a:srgbClr val="FF0000"/>
            </a:solidFill>
          </a:ln>
        </p:spPr>
        <p:txBody>
          <a:bodyPr vert="horz" lIns="91440" tIns="45720" rIns="91440" bIns="45720" rtlCol="0" anchor="b">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GB" sz="2000" b="0" dirty="0" smtClean="0">
                <a:solidFill>
                  <a:prstClr val="black"/>
                </a:solidFill>
                <a:latin typeface="KingsBureauGrot ThreeSeven" panose="02000506050000020004" pitchFamily="2" charset="0"/>
                <a:ea typeface="+mj-ea"/>
                <a:cs typeface="+mj-cs"/>
              </a:rPr>
              <a:t>Inclusive Practices at KCL</a:t>
            </a:r>
            <a:endParaRPr lang="en-GB" sz="1200" dirty="0">
              <a:latin typeface="KingsBureauGrot ThreeSeven" panose="02000506050000020004" pitchFamily="2" charset="0"/>
            </a:endParaRPr>
          </a:p>
        </p:txBody>
      </p:sp>
    </p:spTree>
    <p:extLst>
      <p:ext uri="{BB962C8B-B14F-4D97-AF65-F5344CB8AC3E}">
        <p14:creationId xmlns:p14="http://schemas.microsoft.com/office/powerpoint/2010/main" val="1482752365"/>
      </p:ext>
    </p:extLst>
  </p:cSld>
  <p:clrMapOvr>
    <a:masterClrMapping/>
  </p:clrMapOvr>
  <mc:AlternateContent xmlns:mc="http://schemas.openxmlformats.org/markup-compatibility/2006" xmlns:p14="http://schemas.microsoft.com/office/powerpoint/2010/main">
    <mc:Choice Requires="p14">
      <p:transition spd="slow" p14:dur="2000" advTm="46527"/>
    </mc:Choice>
    <mc:Fallback xmlns="">
      <p:transition spd="slow" advTm="46527"/>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KingsBureauGrot ThreeSeven" panose="02000506050000020004" pitchFamily="2" charset="0"/>
              </a:rPr>
              <a:t>Equality Act 2010 and Disabled Students’ Allowances (DSAs)</a:t>
            </a:r>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GB" dirty="0" smtClean="0">
                <a:latin typeface="KingsBureauGrot FiveOne" panose="02000506040000020004" pitchFamily="2" charset="0"/>
              </a:rPr>
              <a:t> The </a:t>
            </a:r>
            <a:r>
              <a:rPr lang="en-GB" dirty="0">
                <a:latin typeface="KingsBureauGrot FiveOne" panose="02000506040000020004" pitchFamily="2" charset="0"/>
              </a:rPr>
              <a:t>changes to DSAs expose HE providers to the need to address the full expectations of the Public Sector Equality Duty and Equality Act 2010.  </a:t>
            </a:r>
            <a:endParaRPr lang="en-GB" dirty="0" smtClean="0">
              <a:latin typeface="KingsBureauGrot FiveOne" panose="02000506040000020004" pitchFamily="2" charset="0"/>
            </a:endParaRPr>
          </a:p>
          <a:p>
            <a:pPr>
              <a:buFont typeface="Wingdings" panose="05000000000000000000" pitchFamily="2" charset="2"/>
              <a:buChar char="Ø"/>
            </a:pPr>
            <a:r>
              <a:rPr lang="en-GB" dirty="0" smtClean="0">
                <a:latin typeface="KingsBureauGrot FiveOne" panose="02000506040000020004" pitchFamily="2" charset="0"/>
              </a:rPr>
              <a:t> A </a:t>
            </a:r>
            <a:r>
              <a:rPr lang="en-GB" dirty="0">
                <a:latin typeface="KingsBureauGrot FiveOne" panose="02000506040000020004" pitchFamily="2" charset="0"/>
              </a:rPr>
              <a:t>student who learns inclusively may need no further adjustment to enable them to study effectively.</a:t>
            </a:r>
          </a:p>
        </p:txBody>
      </p:sp>
      <p:sp>
        <p:nvSpPr>
          <p:cNvPr id="4" name="Text Placeholder 1"/>
          <p:cNvSpPr txBox="1">
            <a:spLocks/>
          </p:cNvSpPr>
          <p:nvPr/>
        </p:nvSpPr>
        <p:spPr>
          <a:xfrm>
            <a:off x="7423350" y="-35720"/>
            <a:ext cx="4790082" cy="330994"/>
          </a:xfrm>
          <a:prstGeom prst="rect">
            <a:avLst/>
          </a:prstGeom>
          <a:ln w="19050">
            <a:solidFill>
              <a:srgbClr val="FF0000"/>
            </a:solidFill>
          </a:ln>
        </p:spPr>
        <p:txBody>
          <a:bodyPr vert="horz" lIns="91440" tIns="45720" rIns="91440" bIns="45720" rtlCol="0" anchor="b">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GB" sz="2000" b="0" dirty="0" smtClean="0">
                <a:solidFill>
                  <a:prstClr val="black"/>
                </a:solidFill>
                <a:latin typeface="KingsBureauGrot ThreeSeven" panose="02000506050000020004" pitchFamily="2" charset="0"/>
                <a:ea typeface="+mj-ea"/>
                <a:cs typeface="+mj-cs"/>
              </a:rPr>
              <a:t>Inclusive Practices at KCL</a:t>
            </a:r>
            <a:endParaRPr lang="en-GB" sz="1200" dirty="0">
              <a:latin typeface="KingsBureauGrot ThreeSeven" panose="02000506050000020004" pitchFamily="2" charset="0"/>
            </a:endParaRPr>
          </a:p>
        </p:txBody>
      </p:sp>
    </p:spTree>
    <p:extLst>
      <p:ext uri="{BB962C8B-B14F-4D97-AF65-F5344CB8AC3E}">
        <p14:creationId xmlns:p14="http://schemas.microsoft.com/office/powerpoint/2010/main" val="52101573"/>
      </p:ext>
    </p:extLst>
  </p:cSld>
  <p:clrMapOvr>
    <a:masterClrMapping/>
  </p:clrMapOvr>
  <mc:AlternateContent xmlns:mc="http://schemas.openxmlformats.org/markup-compatibility/2006" xmlns:p14="http://schemas.microsoft.com/office/powerpoint/2010/main">
    <mc:Choice Requires="p14">
      <p:transition spd="slow" p14:dur="2000" advTm="65745"/>
    </mc:Choice>
    <mc:Fallback xmlns="">
      <p:transition spd="slow" advTm="65745"/>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KingsBureauGrot ThreeSeven" panose="02000506050000020004" pitchFamily="2" charset="0"/>
              </a:rPr>
              <a:t>Cost saving</a:t>
            </a:r>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GB" dirty="0" smtClean="0">
                <a:latin typeface="KingsBureauGrot FiveOne" panose="02000506040000020004" pitchFamily="2" charset="0"/>
              </a:rPr>
              <a:t> Students </a:t>
            </a:r>
            <a:r>
              <a:rPr lang="en-GB" dirty="0">
                <a:latin typeface="KingsBureauGrot FiveOne" panose="02000506040000020004" pitchFamily="2" charset="0"/>
              </a:rPr>
              <a:t>who thrive are less costly to an HE provider that those who do not.  </a:t>
            </a:r>
            <a:endParaRPr lang="en-GB" dirty="0" smtClean="0">
              <a:latin typeface="KingsBureauGrot FiveOne" panose="02000506040000020004" pitchFamily="2" charset="0"/>
            </a:endParaRPr>
          </a:p>
          <a:p>
            <a:pPr>
              <a:buFont typeface="Wingdings" panose="05000000000000000000" pitchFamily="2" charset="2"/>
              <a:buChar char="Ø"/>
            </a:pPr>
            <a:r>
              <a:rPr lang="en-GB" dirty="0">
                <a:latin typeface="KingsBureauGrot FiveOne" panose="02000506040000020004" pitchFamily="2" charset="0"/>
              </a:rPr>
              <a:t> </a:t>
            </a:r>
            <a:r>
              <a:rPr lang="en-GB" dirty="0" smtClean="0">
                <a:latin typeface="KingsBureauGrot FiveOne" panose="02000506040000020004" pitchFamily="2" charset="0"/>
              </a:rPr>
              <a:t>Inclusive </a:t>
            </a:r>
            <a:r>
              <a:rPr lang="en-GB" dirty="0">
                <a:latin typeface="KingsBureauGrot FiveOne" panose="02000506040000020004" pitchFamily="2" charset="0"/>
              </a:rPr>
              <a:t>learning is a demonstrably effective tool in enabling students to succeed in study.</a:t>
            </a:r>
          </a:p>
        </p:txBody>
      </p:sp>
      <p:sp>
        <p:nvSpPr>
          <p:cNvPr id="4" name="Text Placeholder 1"/>
          <p:cNvSpPr txBox="1">
            <a:spLocks/>
          </p:cNvSpPr>
          <p:nvPr/>
        </p:nvSpPr>
        <p:spPr>
          <a:xfrm>
            <a:off x="7423350" y="-35720"/>
            <a:ext cx="4790082" cy="330994"/>
          </a:xfrm>
          <a:prstGeom prst="rect">
            <a:avLst/>
          </a:prstGeom>
          <a:ln w="19050">
            <a:solidFill>
              <a:srgbClr val="FF0000"/>
            </a:solidFill>
          </a:ln>
        </p:spPr>
        <p:txBody>
          <a:bodyPr vert="horz" lIns="91440" tIns="45720" rIns="91440" bIns="45720" rtlCol="0" anchor="b">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GB" sz="2000" b="0" dirty="0" smtClean="0">
                <a:solidFill>
                  <a:prstClr val="black"/>
                </a:solidFill>
                <a:latin typeface="KingsBureauGrot ThreeSeven" panose="02000506050000020004" pitchFamily="2" charset="0"/>
                <a:ea typeface="+mj-ea"/>
                <a:cs typeface="+mj-cs"/>
              </a:rPr>
              <a:t>Inclusive Practices at KCL</a:t>
            </a:r>
            <a:endParaRPr lang="en-GB" sz="1200" dirty="0">
              <a:latin typeface="KingsBureauGrot ThreeSeven" panose="02000506050000020004" pitchFamily="2" charset="0"/>
            </a:endParaRPr>
          </a:p>
        </p:txBody>
      </p:sp>
    </p:spTree>
    <p:extLst>
      <p:ext uri="{BB962C8B-B14F-4D97-AF65-F5344CB8AC3E}">
        <p14:creationId xmlns:p14="http://schemas.microsoft.com/office/powerpoint/2010/main" val="2158836452"/>
      </p:ext>
    </p:extLst>
  </p:cSld>
  <p:clrMapOvr>
    <a:masterClrMapping/>
  </p:clrMapOvr>
  <mc:AlternateContent xmlns:mc="http://schemas.openxmlformats.org/markup-compatibility/2006" xmlns:p14="http://schemas.microsoft.com/office/powerpoint/2010/main">
    <mc:Choice Requires="p14">
      <p:transition spd="slow" p14:dur="2000" advTm="56172"/>
    </mc:Choice>
    <mc:Fallback xmlns="">
      <p:transition spd="slow" advTm="56172"/>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KingsBureauGrot ThreeSeven" panose="02000506050000020004" pitchFamily="2" charset="0"/>
              </a:rPr>
              <a:t>Reputational enhancement</a:t>
            </a:r>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GB" dirty="0" smtClean="0">
                <a:latin typeface="KingsBureauGrot FiveOne" panose="02000506040000020004" pitchFamily="2" charset="0"/>
              </a:rPr>
              <a:t> Inclusive </a:t>
            </a:r>
            <a:r>
              <a:rPr lang="en-GB" dirty="0">
                <a:latin typeface="KingsBureauGrot FiveOne" panose="02000506040000020004" pitchFamily="2" charset="0"/>
              </a:rPr>
              <a:t>practice has the capacity to enhance the standing and reputation of an HE provider in learning and teaching .</a:t>
            </a:r>
          </a:p>
        </p:txBody>
      </p:sp>
      <p:sp>
        <p:nvSpPr>
          <p:cNvPr id="4" name="Text Placeholder 1"/>
          <p:cNvSpPr txBox="1">
            <a:spLocks/>
          </p:cNvSpPr>
          <p:nvPr/>
        </p:nvSpPr>
        <p:spPr>
          <a:xfrm>
            <a:off x="7423350" y="-35720"/>
            <a:ext cx="4790082" cy="330994"/>
          </a:xfrm>
          <a:prstGeom prst="rect">
            <a:avLst/>
          </a:prstGeom>
          <a:ln w="19050">
            <a:solidFill>
              <a:srgbClr val="FF0000"/>
            </a:solidFill>
          </a:ln>
        </p:spPr>
        <p:txBody>
          <a:bodyPr vert="horz" lIns="91440" tIns="45720" rIns="91440" bIns="45720" rtlCol="0" anchor="b">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GB" sz="2000" b="0" dirty="0" smtClean="0">
                <a:solidFill>
                  <a:prstClr val="black"/>
                </a:solidFill>
                <a:latin typeface="KingsBureauGrot ThreeSeven" panose="02000506050000020004" pitchFamily="2" charset="0"/>
                <a:ea typeface="+mj-ea"/>
                <a:cs typeface="+mj-cs"/>
              </a:rPr>
              <a:t>Inclusive Practices at KCL</a:t>
            </a:r>
            <a:endParaRPr lang="en-GB" sz="1200" dirty="0">
              <a:latin typeface="KingsBureauGrot ThreeSeven" panose="02000506050000020004" pitchFamily="2" charset="0"/>
            </a:endParaRPr>
          </a:p>
        </p:txBody>
      </p:sp>
    </p:spTree>
    <p:extLst>
      <p:ext uri="{BB962C8B-B14F-4D97-AF65-F5344CB8AC3E}">
        <p14:creationId xmlns:p14="http://schemas.microsoft.com/office/powerpoint/2010/main" val="1669431443"/>
      </p:ext>
    </p:extLst>
  </p:cSld>
  <p:clrMapOvr>
    <a:masterClrMapping/>
  </p:clrMapOvr>
  <mc:AlternateContent xmlns:mc="http://schemas.openxmlformats.org/markup-compatibility/2006" xmlns:p14="http://schemas.microsoft.com/office/powerpoint/2010/main">
    <mc:Choice Requires="p14">
      <p:transition spd="slow" p14:dur="2000" advTm="38672"/>
    </mc:Choice>
    <mc:Fallback xmlns="">
      <p:transition spd="slow" advTm="38672"/>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KingsBureauGrot ThreeSeven" panose="02000506050000020004" pitchFamily="2" charset="0"/>
              </a:rPr>
              <a:t>Inclusive Teaching</a:t>
            </a:r>
            <a:endParaRPr lang="en-GB" sz="2400" dirty="0">
              <a:solidFill>
                <a:schemeClr val="bg2"/>
              </a:solidFill>
              <a:latin typeface="KingsBureauGrot ThreeSeven" panose="02000506050000020004" pitchFamily="2"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GB" dirty="0" smtClean="0">
                <a:latin typeface="KingsBureauGrot FiveOne" panose="02000506040000020004" pitchFamily="2" charset="0"/>
              </a:rPr>
              <a:t> HE </a:t>
            </a:r>
            <a:r>
              <a:rPr lang="en-GB" dirty="0">
                <a:latin typeface="KingsBureauGrot FiveOne" panose="02000506040000020004" pitchFamily="2" charset="0"/>
              </a:rPr>
              <a:t>providers could embrace and adopt this approach as it supports and guides the ways in which </a:t>
            </a:r>
            <a:r>
              <a:rPr lang="en-GB" dirty="0" smtClean="0">
                <a:latin typeface="KingsBureauGrot FiveOne" panose="02000506040000020004" pitchFamily="2" charset="0"/>
              </a:rPr>
              <a:t>pedagogy, </a:t>
            </a:r>
            <a:r>
              <a:rPr lang="en-GB" dirty="0">
                <a:latin typeface="KingsBureauGrot FiveOne" panose="02000506040000020004" pitchFamily="2" charset="0"/>
              </a:rPr>
              <a:t>curricula and assessment are designed and delivered to engage students in learning that </a:t>
            </a:r>
            <a:r>
              <a:rPr lang="en-GB" dirty="0" smtClean="0">
                <a:latin typeface="KingsBureauGrot FiveOne" panose="02000506040000020004" pitchFamily="2" charset="0"/>
              </a:rPr>
              <a:t>is… </a:t>
            </a:r>
          </a:p>
          <a:p>
            <a:pPr>
              <a:buFont typeface="Wingdings" panose="05000000000000000000" pitchFamily="2" charset="2"/>
              <a:buChar char="Ø"/>
            </a:pPr>
            <a:endParaRPr lang="en-GB" dirty="0" smtClean="0">
              <a:latin typeface="KingsBureauGrot FiveOne" panose="02000506040000020004" pitchFamily="2" charset="0"/>
            </a:endParaRPr>
          </a:p>
          <a:p>
            <a:pPr marL="0" indent="0" algn="ctr">
              <a:buNone/>
            </a:pPr>
            <a:r>
              <a:rPr lang="en-GB" sz="3600" b="1" dirty="0" smtClean="0">
                <a:latin typeface="KingsBureauGrot FiveOne" panose="02000506040000020004" pitchFamily="2" charset="0"/>
              </a:rPr>
              <a:t>meaningful</a:t>
            </a:r>
            <a:r>
              <a:rPr lang="en-GB" sz="3600" b="1" dirty="0">
                <a:latin typeface="KingsBureauGrot FiveOne" panose="02000506040000020004" pitchFamily="2" charset="0"/>
              </a:rPr>
              <a:t>, relevant </a:t>
            </a:r>
            <a:r>
              <a:rPr lang="en-GB" sz="3600" b="1" dirty="0" smtClean="0">
                <a:latin typeface="KingsBureauGrot FiveOne" panose="02000506040000020004" pitchFamily="2" charset="0"/>
              </a:rPr>
              <a:t>&amp; accessible </a:t>
            </a:r>
            <a:r>
              <a:rPr lang="en-GB" sz="3600" b="1" dirty="0">
                <a:latin typeface="KingsBureauGrot FiveOne" panose="02000506040000020004" pitchFamily="2" charset="0"/>
              </a:rPr>
              <a:t>to </a:t>
            </a:r>
            <a:r>
              <a:rPr lang="en-GB" sz="3600" b="1" dirty="0" smtClean="0">
                <a:latin typeface="KingsBureauGrot FiveOne" panose="02000506040000020004" pitchFamily="2" charset="0"/>
              </a:rPr>
              <a:t>all  </a:t>
            </a:r>
          </a:p>
          <a:p>
            <a:pPr marL="0" indent="0" algn="ctr">
              <a:buNone/>
            </a:pPr>
            <a:endParaRPr lang="en-GB" sz="3600" b="1" dirty="0" smtClean="0">
              <a:latin typeface="KingsBureauGrot FiveOne" panose="02000506040000020004" pitchFamily="2" charset="0"/>
            </a:endParaRPr>
          </a:p>
          <a:p>
            <a:pPr>
              <a:buFont typeface="Wingdings" panose="05000000000000000000" pitchFamily="2" charset="2"/>
              <a:buChar char="Ø"/>
            </a:pPr>
            <a:r>
              <a:rPr lang="en-GB" dirty="0" smtClean="0">
                <a:latin typeface="KingsBureauGrot FiveOne" panose="02000506040000020004" pitchFamily="2" charset="0"/>
              </a:rPr>
              <a:t> It </a:t>
            </a:r>
            <a:r>
              <a:rPr lang="en-GB" dirty="0">
                <a:latin typeface="KingsBureauGrot FiveOne" panose="02000506040000020004" pitchFamily="2" charset="0"/>
              </a:rPr>
              <a:t>embraces a view of the individual and individual difference as the source of diversity that can enrich the lives and learning of others</a:t>
            </a:r>
            <a:r>
              <a:rPr lang="en-GB" dirty="0" smtClean="0">
                <a:latin typeface="KingsBureauGrot FiveOne" panose="02000506040000020004" pitchFamily="2" charset="0"/>
              </a:rPr>
              <a:t>.</a:t>
            </a:r>
            <a:endParaRPr lang="en-GB" dirty="0">
              <a:latin typeface="KingsBureauGrot FiveOne" panose="02000506040000020004" pitchFamily="2" charset="0"/>
            </a:endParaRPr>
          </a:p>
        </p:txBody>
      </p:sp>
      <p:sp>
        <p:nvSpPr>
          <p:cNvPr id="4" name="Text Placeholder 1"/>
          <p:cNvSpPr txBox="1">
            <a:spLocks/>
          </p:cNvSpPr>
          <p:nvPr/>
        </p:nvSpPr>
        <p:spPr>
          <a:xfrm>
            <a:off x="7423350" y="-35720"/>
            <a:ext cx="4790082" cy="330994"/>
          </a:xfrm>
          <a:prstGeom prst="rect">
            <a:avLst/>
          </a:prstGeom>
          <a:ln w="19050">
            <a:solidFill>
              <a:srgbClr val="FF0000"/>
            </a:solidFill>
          </a:ln>
        </p:spPr>
        <p:txBody>
          <a:bodyPr vert="horz" lIns="91440" tIns="45720" rIns="91440" bIns="45720" rtlCol="0" anchor="b">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GB" sz="2000" b="0" dirty="0" smtClean="0">
                <a:solidFill>
                  <a:prstClr val="black"/>
                </a:solidFill>
                <a:latin typeface="KingsBureauGrot ThreeSeven" panose="02000506050000020004" pitchFamily="2" charset="0"/>
                <a:ea typeface="+mj-ea"/>
                <a:cs typeface="+mj-cs"/>
              </a:rPr>
              <a:t>Inclusive Practices at KCL</a:t>
            </a:r>
            <a:endParaRPr lang="en-GB" sz="1200" dirty="0">
              <a:latin typeface="KingsBureauGrot ThreeSeven" panose="02000506050000020004" pitchFamily="2" charset="0"/>
            </a:endParaRPr>
          </a:p>
        </p:txBody>
      </p:sp>
    </p:spTree>
    <p:extLst>
      <p:ext uri="{BB962C8B-B14F-4D97-AF65-F5344CB8AC3E}">
        <p14:creationId xmlns:p14="http://schemas.microsoft.com/office/powerpoint/2010/main" val="3993722569"/>
      </p:ext>
    </p:extLst>
  </p:cSld>
  <p:clrMapOvr>
    <a:masterClrMapping/>
  </p:clrMapOvr>
  <mc:AlternateContent xmlns:mc="http://schemas.openxmlformats.org/markup-compatibility/2006" xmlns:p14="http://schemas.microsoft.com/office/powerpoint/2010/main">
    <mc:Choice Requires="p14">
      <p:transition spd="slow" p14:dur="2000" advTm="74083"/>
    </mc:Choice>
    <mc:Fallback xmlns="">
      <p:transition spd="slow" advTm="74083"/>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KingsBureauGrot ThreeSeven" panose="02000506050000020004" pitchFamily="2" charset="0"/>
              </a:rPr>
              <a:t>The risk of not being inclusive</a:t>
            </a:r>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GB" dirty="0" smtClean="0">
                <a:latin typeface="KingsBureauGrot FiveOne" panose="02000506040000020004" pitchFamily="2" charset="0"/>
              </a:rPr>
              <a:t> HE </a:t>
            </a:r>
            <a:r>
              <a:rPr lang="en-GB" dirty="0">
                <a:latin typeface="KingsBureauGrot FiveOne" panose="02000506040000020004" pitchFamily="2" charset="0"/>
              </a:rPr>
              <a:t>providers must create the conditions for all of their students to have the opportunity to succeed.  </a:t>
            </a:r>
            <a:endParaRPr lang="en-GB" dirty="0" smtClean="0">
              <a:latin typeface="KingsBureauGrot FiveOne" panose="02000506040000020004" pitchFamily="2" charset="0"/>
            </a:endParaRPr>
          </a:p>
          <a:p>
            <a:pPr>
              <a:buFont typeface="Wingdings" panose="05000000000000000000" pitchFamily="2" charset="2"/>
              <a:buChar char="Ø"/>
            </a:pPr>
            <a:r>
              <a:rPr lang="en-GB" dirty="0" smtClean="0">
                <a:latin typeface="KingsBureauGrot FiveOne" panose="02000506040000020004" pitchFamily="2" charset="0"/>
              </a:rPr>
              <a:t> Through </a:t>
            </a:r>
            <a:r>
              <a:rPr lang="en-GB" dirty="0">
                <a:latin typeface="KingsBureauGrot FiveOne" panose="02000506040000020004" pitchFamily="2" charset="0"/>
              </a:rPr>
              <a:t>the Teaching Excellence Framework there are measures against which we will all be publicly tested.  </a:t>
            </a:r>
            <a:endParaRPr lang="en-GB" dirty="0" smtClean="0">
              <a:latin typeface="KingsBureauGrot FiveOne" panose="02000506040000020004" pitchFamily="2" charset="0"/>
            </a:endParaRPr>
          </a:p>
          <a:p>
            <a:pPr>
              <a:buFont typeface="Wingdings" panose="05000000000000000000" pitchFamily="2" charset="2"/>
              <a:buChar char="Ø"/>
            </a:pPr>
            <a:r>
              <a:rPr lang="en-GB" dirty="0" smtClean="0">
                <a:latin typeface="KingsBureauGrot FiveOne" panose="02000506040000020004" pitchFamily="2" charset="0"/>
              </a:rPr>
              <a:t> These </a:t>
            </a:r>
            <a:r>
              <a:rPr lang="en-GB" dirty="0">
                <a:latin typeface="KingsBureauGrot FiveOne" panose="02000506040000020004" pitchFamily="2" charset="0"/>
              </a:rPr>
              <a:t>measures, in addition to the legal obligations of the Equality Act 2010, mean that failure to address this issue risks not only reputational damage but also potential financial losses at a time of increased </a:t>
            </a:r>
            <a:r>
              <a:rPr lang="en-GB" dirty="0" smtClean="0">
                <a:latin typeface="KingsBureauGrot FiveOne" panose="02000506040000020004" pitchFamily="2" charset="0"/>
              </a:rPr>
              <a:t>marketization </a:t>
            </a:r>
            <a:r>
              <a:rPr lang="en-GB" dirty="0">
                <a:latin typeface="KingsBureauGrot FiveOne" panose="02000506040000020004" pitchFamily="2" charset="0"/>
              </a:rPr>
              <a:t>and uncertainty within the sector.</a:t>
            </a:r>
            <a:br>
              <a:rPr lang="en-GB" dirty="0">
                <a:latin typeface="KingsBureauGrot FiveOne" panose="02000506040000020004" pitchFamily="2" charset="0"/>
              </a:rPr>
            </a:br>
            <a:endParaRPr lang="en-GB" dirty="0">
              <a:latin typeface="KingsBureauGrot FiveOne" panose="02000506040000020004" pitchFamily="2" charset="0"/>
            </a:endParaRPr>
          </a:p>
          <a:p>
            <a:endParaRPr lang="en-GB" dirty="0"/>
          </a:p>
        </p:txBody>
      </p:sp>
      <p:sp>
        <p:nvSpPr>
          <p:cNvPr id="4" name="Text Placeholder 1"/>
          <p:cNvSpPr txBox="1">
            <a:spLocks/>
          </p:cNvSpPr>
          <p:nvPr/>
        </p:nvSpPr>
        <p:spPr>
          <a:xfrm>
            <a:off x="7423350" y="-35720"/>
            <a:ext cx="4790082" cy="330994"/>
          </a:xfrm>
          <a:prstGeom prst="rect">
            <a:avLst/>
          </a:prstGeom>
          <a:ln w="19050">
            <a:solidFill>
              <a:srgbClr val="FF0000"/>
            </a:solidFill>
          </a:ln>
        </p:spPr>
        <p:txBody>
          <a:bodyPr vert="horz" lIns="91440" tIns="45720" rIns="91440" bIns="45720" rtlCol="0" anchor="b">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GB" sz="2000" b="0" dirty="0" smtClean="0">
                <a:solidFill>
                  <a:prstClr val="black"/>
                </a:solidFill>
                <a:latin typeface="KingsBureauGrot ThreeSeven" panose="02000506050000020004" pitchFamily="2" charset="0"/>
                <a:ea typeface="+mj-ea"/>
                <a:cs typeface="+mj-cs"/>
              </a:rPr>
              <a:t>Inclusive Practices at KCL</a:t>
            </a:r>
            <a:endParaRPr lang="en-GB" sz="1200" dirty="0">
              <a:latin typeface="KingsBureauGrot ThreeSeven" panose="02000506050000020004" pitchFamily="2" charset="0"/>
            </a:endParaRPr>
          </a:p>
        </p:txBody>
      </p:sp>
    </p:spTree>
    <p:extLst>
      <p:ext uri="{BB962C8B-B14F-4D97-AF65-F5344CB8AC3E}">
        <p14:creationId xmlns:p14="http://schemas.microsoft.com/office/powerpoint/2010/main" val="566403541"/>
      </p:ext>
    </p:extLst>
  </p:cSld>
  <p:clrMapOvr>
    <a:masterClrMapping/>
  </p:clrMapOvr>
  <mc:AlternateContent xmlns:mc="http://schemas.openxmlformats.org/markup-compatibility/2006" xmlns:p14="http://schemas.microsoft.com/office/powerpoint/2010/main">
    <mc:Choice Requires="p14">
      <p:transition spd="slow" p14:dur="2000" advTm="64328"/>
    </mc:Choice>
    <mc:Fallback xmlns="">
      <p:transition spd="slow" advTm="64328"/>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a:latin typeface="KingsBureauGrot ThreeSeven" panose="02000506050000020004" pitchFamily="2" charset="0"/>
              </a:rPr>
              <a:t>The </a:t>
            </a:r>
            <a:r>
              <a:rPr lang="en-GB" dirty="0" smtClean="0">
                <a:latin typeface="KingsBureauGrot ThreeSeven" panose="02000506050000020004" pitchFamily="2" charset="0"/>
              </a:rPr>
              <a:t>Endeavour</a:t>
            </a:r>
            <a:endParaRPr lang="en-GB" dirty="0">
              <a:latin typeface="KingsBureauGrot ThreeSeven" panose="02000506050000020004" pitchFamily="2" charset="0"/>
            </a:endParaRPr>
          </a:p>
        </p:txBody>
      </p:sp>
      <p:sp>
        <p:nvSpPr>
          <p:cNvPr id="6" name="Content Placeholder 5"/>
          <p:cNvSpPr>
            <a:spLocks noGrp="1"/>
          </p:cNvSpPr>
          <p:nvPr>
            <p:ph idx="1"/>
          </p:nvPr>
        </p:nvSpPr>
        <p:spPr/>
        <p:txBody>
          <a:bodyPr/>
          <a:lstStyle/>
          <a:p>
            <a:pPr>
              <a:buFont typeface="Wingdings" panose="05000000000000000000" pitchFamily="2" charset="2"/>
              <a:buChar char="Ø"/>
            </a:pPr>
            <a:r>
              <a:rPr lang="en-GB" dirty="0" smtClean="0">
                <a:latin typeface="KingsBureauGrot FiveOne" panose="02000506040000020004" pitchFamily="2" charset="0"/>
              </a:rPr>
              <a:t> Support </a:t>
            </a:r>
            <a:r>
              <a:rPr lang="en-GB" dirty="0">
                <a:latin typeface="KingsBureauGrot FiveOne" panose="02000506040000020004" pitchFamily="2" charset="0"/>
              </a:rPr>
              <a:t>to enhance staff understanding and leadership on promotion of equality, diversity and inclusive practices. </a:t>
            </a:r>
          </a:p>
          <a:p>
            <a:pPr lvl="0">
              <a:buFont typeface="Wingdings" panose="05000000000000000000" pitchFamily="2" charset="2"/>
              <a:buChar char="Ø"/>
            </a:pPr>
            <a:r>
              <a:rPr lang="en-US" dirty="0" smtClean="0">
                <a:latin typeface="KingsBureauGrot FiveOne" panose="02000506040000020004" pitchFamily="2" charset="0"/>
              </a:rPr>
              <a:t> Using </a:t>
            </a:r>
            <a:r>
              <a:rPr lang="en-US" dirty="0">
                <a:latin typeface="KingsBureauGrot FiveOne" panose="02000506040000020004" pitchFamily="2" charset="0"/>
              </a:rPr>
              <a:t>technology as an integral means of promoting inclusive practice and also promoting social inclusion through community engagement and development. </a:t>
            </a:r>
            <a:endParaRPr lang="en-GB" dirty="0">
              <a:latin typeface="KingsBureauGrot FiveOne" panose="02000506040000020004" pitchFamily="2" charset="0"/>
            </a:endParaRPr>
          </a:p>
          <a:p>
            <a:pPr lvl="0">
              <a:buFont typeface="Wingdings" panose="05000000000000000000" pitchFamily="2" charset="2"/>
              <a:buChar char="Ø"/>
            </a:pPr>
            <a:r>
              <a:rPr lang="en-US" dirty="0" smtClean="0">
                <a:latin typeface="KingsBureauGrot FiveOne" panose="02000506040000020004" pitchFamily="2" charset="0"/>
              </a:rPr>
              <a:t> Review </a:t>
            </a:r>
            <a:r>
              <a:rPr lang="en-US" dirty="0">
                <a:latin typeface="KingsBureauGrot FiveOne" panose="02000506040000020004" pitchFamily="2" charset="0"/>
              </a:rPr>
              <a:t>our Learning, Teaching and Assessment approaches to identify and address inclusion and equality issues.</a:t>
            </a:r>
            <a:endParaRPr lang="en-GB" dirty="0">
              <a:latin typeface="KingsBureauGrot FiveOne" panose="02000506040000020004" pitchFamily="2" charset="0"/>
            </a:endParaRPr>
          </a:p>
          <a:p>
            <a:pPr>
              <a:buFont typeface="Wingdings" panose="05000000000000000000" pitchFamily="2" charset="2"/>
              <a:buChar char="Ø"/>
            </a:pPr>
            <a:r>
              <a:rPr lang="en-GB" dirty="0" smtClean="0">
                <a:latin typeface="KingsBureauGrot FiveOne" panose="02000506040000020004" pitchFamily="2" charset="0"/>
              </a:rPr>
              <a:t> Renewed </a:t>
            </a:r>
            <a:r>
              <a:rPr lang="en-GB" dirty="0">
                <a:latin typeface="KingsBureauGrot FiveOne" panose="02000506040000020004" pitchFamily="2" charset="0"/>
              </a:rPr>
              <a:t>focus on the learner voice </a:t>
            </a:r>
          </a:p>
        </p:txBody>
      </p:sp>
      <p:sp>
        <p:nvSpPr>
          <p:cNvPr id="4" name="Text Placeholder 1"/>
          <p:cNvSpPr txBox="1">
            <a:spLocks/>
          </p:cNvSpPr>
          <p:nvPr/>
        </p:nvSpPr>
        <p:spPr>
          <a:xfrm>
            <a:off x="7423350" y="-35720"/>
            <a:ext cx="4790082" cy="330994"/>
          </a:xfrm>
          <a:prstGeom prst="rect">
            <a:avLst/>
          </a:prstGeom>
          <a:ln w="19050">
            <a:solidFill>
              <a:srgbClr val="FF0000"/>
            </a:solidFill>
          </a:ln>
        </p:spPr>
        <p:txBody>
          <a:bodyPr vert="horz" lIns="91440" tIns="45720" rIns="91440" bIns="45720" rtlCol="0" anchor="b">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GB" sz="2000" b="0" dirty="0" smtClean="0">
                <a:solidFill>
                  <a:prstClr val="black"/>
                </a:solidFill>
                <a:latin typeface="KingsBureauGrot ThreeSeven" panose="02000506050000020004" pitchFamily="2" charset="0"/>
                <a:ea typeface="+mj-ea"/>
                <a:cs typeface="+mj-cs"/>
              </a:rPr>
              <a:t>Inclusive Practices at KCL</a:t>
            </a:r>
            <a:endParaRPr lang="en-GB" sz="1200" dirty="0">
              <a:latin typeface="KingsBureauGrot ThreeSeven" panose="02000506050000020004" pitchFamily="2" charset="0"/>
            </a:endParaRPr>
          </a:p>
        </p:txBody>
      </p:sp>
    </p:spTree>
    <p:extLst>
      <p:ext uri="{BB962C8B-B14F-4D97-AF65-F5344CB8AC3E}">
        <p14:creationId xmlns:p14="http://schemas.microsoft.com/office/powerpoint/2010/main" val="4133325025"/>
      </p:ext>
    </p:extLst>
  </p:cSld>
  <p:clrMapOvr>
    <a:masterClrMapping/>
  </p:clrMapOvr>
  <mc:AlternateContent xmlns:mc="http://schemas.openxmlformats.org/markup-compatibility/2006" xmlns:p14="http://schemas.microsoft.com/office/powerpoint/2010/main">
    <mc:Choice Requires="p14">
      <p:transition spd="slow" p14:dur="2000" advTm="58040"/>
    </mc:Choice>
    <mc:Fallback xmlns="">
      <p:transition spd="slow" advTm="58040"/>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KingsBureauGrot ThreeSeven" panose="02000506050000020004" pitchFamily="2" charset="0"/>
              </a:rPr>
              <a:t>The key barriers that hinder implementation of Inclusive Education</a:t>
            </a:r>
          </a:p>
        </p:txBody>
      </p:sp>
      <p:sp>
        <p:nvSpPr>
          <p:cNvPr id="3" name="Content Placeholder 2"/>
          <p:cNvSpPr>
            <a:spLocks noGrp="1"/>
          </p:cNvSpPr>
          <p:nvPr>
            <p:ph idx="1"/>
          </p:nvPr>
        </p:nvSpPr>
        <p:spPr>
          <a:xfrm>
            <a:off x="666750" y="1911350"/>
            <a:ext cx="10515600" cy="4351338"/>
          </a:xfrm>
        </p:spPr>
        <p:txBody>
          <a:bodyPr>
            <a:normAutofit fontScale="77500" lnSpcReduction="20000"/>
          </a:bodyPr>
          <a:lstStyle/>
          <a:p>
            <a:pPr>
              <a:lnSpc>
                <a:spcPct val="120000"/>
              </a:lnSpc>
              <a:buFont typeface="Wingdings" panose="05000000000000000000" pitchFamily="2" charset="2"/>
              <a:buChar char="Ø"/>
            </a:pPr>
            <a:r>
              <a:rPr lang="en-GB" dirty="0" smtClean="0">
                <a:latin typeface="KingsBureauGrot FiveOne" panose="02000506040000020004" pitchFamily="2" charset="0"/>
              </a:rPr>
              <a:t> Leadership </a:t>
            </a:r>
            <a:r>
              <a:rPr lang="en-GB" dirty="0">
                <a:latin typeface="KingsBureauGrot FiveOne" panose="02000506040000020004" pitchFamily="2" charset="0"/>
              </a:rPr>
              <a:t>from the top of an HE provider</a:t>
            </a:r>
          </a:p>
          <a:p>
            <a:pPr>
              <a:lnSpc>
                <a:spcPct val="120000"/>
              </a:lnSpc>
              <a:buFont typeface="Wingdings" panose="05000000000000000000" pitchFamily="2" charset="2"/>
              <a:buChar char="Ø"/>
            </a:pPr>
            <a:r>
              <a:rPr lang="en-GB" dirty="0" smtClean="0">
                <a:latin typeface="KingsBureauGrot FiveOne" panose="02000506040000020004" pitchFamily="2" charset="0"/>
              </a:rPr>
              <a:t> A </a:t>
            </a:r>
            <a:r>
              <a:rPr lang="en-GB" dirty="0">
                <a:latin typeface="KingsBureauGrot FiveOne" panose="02000506040000020004" pitchFamily="2" charset="0"/>
              </a:rPr>
              <a:t>focus on this area of development in the face of competing priorities</a:t>
            </a:r>
          </a:p>
          <a:p>
            <a:pPr>
              <a:lnSpc>
                <a:spcPct val="120000"/>
              </a:lnSpc>
              <a:buFont typeface="Wingdings" panose="05000000000000000000" pitchFamily="2" charset="2"/>
              <a:buChar char="Ø"/>
            </a:pPr>
            <a:r>
              <a:rPr lang="en-GB" dirty="0" smtClean="0">
                <a:latin typeface="KingsBureauGrot FiveOne" panose="02000506040000020004" pitchFamily="2" charset="0"/>
              </a:rPr>
              <a:t> An </a:t>
            </a:r>
            <a:r>
              <a:rPr lang="en-GB" dirty="0">
                <a:latin typeface="KingsBureauGrot FiveOne" panose="02000506040000020004" pitchFamily="2" charset="0"/>
              </a:rPr>
              <a:t>understanding that culture change is at the root of this methodology.</a:t>
            </a:r>
          </a:p>
          <a:p>
            <a:pPr>
              <a:lnSpc>
                <a:spcPct val="120000"/>
              </a:lnSpc>
              <a:buFont typeface="Wingdings" panose="05000000000000000000" pitchFamily="2" charset="2"/>
              <a:buChar char="Ø"/>
            </a:pPr>
            <a:r>
              <a:rPr lang="en-GB" dirty="0" smtClean="0">
                <a:latin typeface="KingsBureauGrot FiveOne" panose="02000506040000020004" pitchFamily="2" charset="0"/>
              </a:rPr>
              <a:t> Engagement </a:t>
            </a:r>
            <a:r>
              <a:rPr lang="en-GB" dirty="0">
                <a:latin typeface="KingsBureauGrot FiveOne" panose="02000506040000020004" pitchFamily="2" charset="0"/>
              </a:rPr>
              <a:t>with the concept across the University, for example in HR as well as in the classroom</a:t>
            </a:r>
          </a:p>
          <a:p>
            <a:pPr>
              <a:lnSpc>
                <a:spcPct val="120000"/>
              </a:lnSpc>
              <a:buFont typeface="Wingdings" panose="05000000000000000000" pitchFamily="2" charset="2"/>
              <a:buChar char="Ø"/>
            </a:pPr>
            <a:r>
              <a:rPr lang="en-GB" dirty="0" smtClean="0">
                <a:latin typeface="KingsBureauGrot FiveOne" panose="02000506040000020004" pitchFamily="2" charset="0"/>
              </a:rPr>
              <a:t> The </a:t>
            </a:r>
            <a:r>
              <a:rPr lang="en-GB" dirty="0">
                <a:latin typeface="KingsBureauGrot FiveOne" panose="02000506040000020004" pitchFamily="2" charset="0"/>
              </a:rPr>
              <a:t>initial resourcing and project planning to engage in change across the HE provider.</a:t>
            </a:r>
          </a:p>
          <a:p>
            <a:pPr>
              <a:lnSpc>
                <a:spcPct val="120000"/>
              </a:lnSpc>
              <a:buFont typeface="Wingdings" panose="05000000000000000000" pitchFamily="2" charset="2"/>
              <a:buChar char="Ø"/>
            </a:pPr>
            <a:r>
              <a:rPr lang="en-GB" dirty="0" smtClean="0">
                <a:latin typeface="KingsBureauGrot FiveOne" panose="02000506040000020004" pitchFamily="2" charset="0"/>
              </a:rPr>
              <a:t> The </a:t>
            </a:r>
            <a:r>
              <a:rPr lang="en-GB" dirty="0">
                <a:latin typeface="KingsBureauGrot FiveOne" panose="02000506040000020004" pitchFamily="2" charset="0"/>
              </a:rPr>
              <a:t>time to enact change and the embedding of ways to assess success</a:t>
            </a:r>
          </a:p>
          <a:p>
            <a:pPr>
              <a:lnSpc>
                <a:spcPct val="120000"/>
              </a:lnSpc>
              <a:buFont typeface="Wingdings" panose="05000000000000000000" pitchFamily="2" charset="2"/>
              <a:buChar char="Ø"/>
            </a:pPr>
            <a:r>
              <a:rPr lang="en-GB" dirty="0" smtClean="0">
                <a:latin typeface="KingsBureauGrot FiveOne" panose="02000506040000020004" pitchFamily="2" charset="0"/>
              </a:rPr>
              <a:t> An </a:t>
            </a:r>
            <a:r>
              <a:rPr lang="en-GB" dirty="0">
                <a:latin typeface="KingsBureauGrot FiveOne" panose="02000506040000020004" pitchFamily="2" charset="0"/>
              </a:rPr>
              <a:t>understanding that beyond the ‘quick fix’ there is a long process of sustained engagement with this concept as it develops depth and </a:t>
            </a:r>
            <a:r>
              <a:rPr lang="en-GB" dirty="0" smtClean="0">
                <a:latin typeface="KingsBureauGrot FiveOne" panose="02000506040000020004" pitchFamily="2" charset="0"/>
              </a:rPr>
              <a:t>power within </a:t>
            </a:r>
            <a:r>
              <a:rPr lang="en-GB" dirty="0">
                <a:latin typeface="KingsBureauGrot FiveOne" panose="02000506040000020004" pitchFamily="2" charset="0"/>
              </a:rPr>
              <a:t>an HE provider.  Longitudinal focus is required to embed and develop initial work.</a:t>
            </a:r>
            <a:r>
              <a:rPr lang="en-GB" dirty="0" smtClean="0">
                <a:latin typeface="KingsBureauGrot FiveOne" panose="02000506040000020004" pitchFamily="2" charset="0"/>
              </a:rPr>
              <a:t> </a:t>
            </a:r>
          </a:p>
          <a:p>
            <a:pPr>
              <a:lnSpc>
                <a:spcPct val="120000"/>
              </a:lnSpc>
              <a:buFont typeface="Wingdings" panose="05000000000000000000" pitchFamily="2" charset="2"/>
              <a:buChar char="Ø"/>
            </a:pPr>
            <a:r>
              <a:rPr lang="en-GB" dirty="0" smtClean="0">
                <a:latin typeface="KingsBureauGrot FiveOne" panose="02000506040000020004" pitchFamily="2" charset="0"/>
              </a:rPr>
              <a:t> Support </a:t>
            </a:r>
            <a:r>
              <a:rPr lang="en-GB" dirty="0">
                <a:latin typeface="KingsBureauGrot FiveOne" panose="02000506040000020004" pitchFamily="2" charset="0"/>
              </a:rPr>
              <a:t>to engage staff across the HE provider</a:t>
            </a:r>
            <a:r>
              <a:rPr lang="en-GB" dirty="0" smtClean="0">
                <a:latin typeface="KingsBureauGrot FiveOne" panose="02000506040000020004" pitchFamily="2" charset="0"/>
              </a:rPr>
              <a:t>.</a:t>
            </a:r>
            <a:endParaRPr lang="en-GB" dirty="0">
              <a:latin typeface="KingsBureauGrot FiveOne" panose="02000506040000020004" pitchFamily="2" charset="0"/>
            </a:endParaRPr>
          </a:p>
        </p:txBody>
      </p:sp>
      <p:sp>
        <p:nvSpPr>
          <p:cNvPr id="4" name="Text Placeholder 1"/>
          <p:cNvSpPr txBox="1">
            <a:spLocks/>
          </p:cNvSpPr>
          <p:nvPr/>
        </p:nvSpPr>
        <p:spPr>
          <a:xfrm>
            <a:off x="7423350" y="-35720"/>
            <a:ext cx="4790082" cy="330994"/>
          </a:xfrm>
          <a:prstGeom prst="rect">
            <a:avLst/>
          </a:prstGeom>
          <a:ln w="19050">
            <a:solidFill>
              <a:srgbClr val="FF0000"/>
            </a:solidFill>
          </a:ln>
        </p:spPr>
        <p:txBody>
          <a:bodyPr vert="horz" lIns="91440" tIns="45720" rIns="91440" bIns="45720" rtlCol="0" anchor="b">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GB" sz="2000" b="0" dirty="0" smtClean="0">
                <a:solidFill>
                  <a:prstClr val="black"/>
                </a:solidFill>
                <a:latin typeface="KingsBureauGrot ThreeSeven" panose="02000506050000020004" pitchFamily="2" charset="0"/>
                <a:ea typeface="+mj-ea"/>
                <a:cs typeface="+mj-cs"/>
              </a:rPr>
              <a:t>Inclusive Practices at KCL</a:t>
            </a:r>
            <a:endParaRPr lang="en-GB" sz="1200" dirty="0">
              <a:latin typeface="KingsBureauGrot ThreeSeven" panose="02000506050000020004" pitchFamily="2" charset="0"/>
            </a:endParaRPr>
          </a:p>
        </p:txBody>
      </p:sp>
    </p:spTree>
    <p:extLst>
      <p:ext uri="{BB962C8B-B14F-4D97-AF65-F5344CB8AC3E}">
        <p14:creationId xmlns:p14="http://schemas.microsoft.com/office/powerpoint/2010/main" val="4246979379"/>
      </p:ext>
    </p:extLst>
  </p:cSld>
  <p:clrMapOvr>
    <a:masterClrMapping/>
  </p:clrMapOvr>
  <mc:AlternateContent xmlns:mc="http://schemas.openxmlformats.org/markup-compatibility/2006" xmlns:p14="http://schemas.microsoft.com/office/powerpoint/2010/main">
    <mc:Choice Requires="p14">
      <p:transition spd="slow" p14:dur="2000" advTm="136895"/>
    </mc:Choice>
    <mc:Fallback xmlns="">
      <p:transition spd="slow" advTm="136895"/>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KingsBureauGrot ThreeSeven" panose="02000506050000020004" pitchFamily="2" charset="0"/>
              </a:rPr>
              <a:t>Inclusive Education</a:t>
            </a:r>
          </a:p>
        </p:txBody>
      </p:sp>
      <p:sp>
        <p:nvSpPr>
          <p:cNvPr id="3" name="Content Placeholder 2"/>
          <p:cNvSpPr>
            <a:spLocks noGrp="1"/>
          </p:cNvSpPr>
          <p:nvPr>
            <p:ph idx="1"/>
          </p:nvPr>
        </p:nvSpPr>
        <p:spPr/>
        <p:txBody>
          <a:bodyPr>
            <a:normAutofit/>
          </a:bodyPr>
          <a:lstStyle/>
          <a:p>
            <a:pPr marL="0" indent="0">
              <a:buNone/>
            </a:pPr>
            <a:r>
              <a:rPr lang="en-GB" i="1" dirty="0"/>
              <a:t>“Even though some of us might wish to conceptualize our classrooms as culturally neutral or might choose to ignore the cultural </a:t>
            </a:r>
            <a:r>
              <a:rPr lang="en-GB" i="1" dirty="0" smtClean="0"/>
              <a:t>dimensions; </a:t>
            </a:r>
            <a:r>
              <a:rPr lang="en-GB" i="1" dirty="0"/>
              <a:t>students cannot check their sociocultural identities at the door, nor can they instantly transcend their current level of development… Therefore, it is important that the pedagogical strategies we employ in the classroom reflect an understanding of social identity development so that we can anticipate the tensions that might occur in the classroom and be proactive about </a:t>
            </a:r>
            <a:r>
              <a:rPr lang="en-GB" i="1" dirty="0" smtClean="0"/>
              <a:t>them.” </a:t>
            </a:r>
            <a:endParaRPr lang="en-GB" i="1" dirty="0"/>
          </a:p>
          <a:p>
            <a:pPr marL="0" indent="0" algn="r">
              <a:buNone/>
            </a:pPr>
            <a:r>
              <a:rPr lang="en-GB" sz="1800" dirty="0"/>
              <a:t>(Ambrose et. al., 2010).</a:t>
            </a:r>
          </a:p>
        </p:txBody>
      </p:sp>
      <p:sp>
        <p:nvSpPr>
          <p:cNvPr id="4" name="Text Placeholder 1"/>
          <p:cNvSpPr txBox="1">
            <a:spLocks/>
          </p:cNvSpPr>
          <p:nvPr/>
        </p:nvSpPr>
        <p:spPr>
          <a:xfrm>
            <a:off x="7423350" y="-35720"/>
            <a:ext cx="4790082" cy="330994"/>
          </a:xfrm>
          <a:prstGeom prst="rect">
            <a:avLst/>
          </a:prstGeom>
          <a:ln w="19050">
            <a:solidFill>
              <a:srgbClr val="FF0000"/>
            </a:solidFill>
          </a:ln>
        </p:spPr>
        <p:txBody>
          <a:bodyPr vert="horz" lIns="91440" tIns="45720" rIns="91440" bIns="45720" rtlCol="0" anchor="b">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GB" sz="2000" b="0" dirty="0" smtClean="0">
                <a:solidFill>
                  <a:prstClr val="black"/>
                </a:solidFill>
                <a:latin typeface="KingsBureauGrot ThreeSeven" panose="02000506050000020004" pitchFamily="2" charset="0"/>
                <a:ea typeface="+mj-ea"/>
                <a:cs typeface="+mj-cs"/>
              </a:rPr>
              <a:t>Inclusive Practices at KCL</a:t>
            </a:r>
            <a:endParaRPr lang="en-GB" sz="1200" dirty="0">
              <a:latin typeface="KingsBureauGrot ThreeSeven" panose="02000506050000020004" pitchFamily="2" charset="0"/>
            </a:endParaRPr>
          </a:p>
        </p:txBody>
      </p:sp>
    </p:spTree>
    <p:extLst>
      <p:ext uri="{BB962C8B-B14F-4D97-AF65-F5344CB8AC3E}">
        <p14:creationId xmlns:p14="http://schemas.microsoft.com/office/powerpoint/2010/main" val="1667364561"/>
      </p:ext>
    </p:extLst>
  </p:cSld>
  <p:clrMapOvr>
    <a:masterClrMapping/>
  </p:clrMapOvr>
  <mc:AlternateContent xmlns:mc="http://schemas.openxmlformats.org/markup-compatibility/2006" xmlns:p14="http://schemas.microsoft.com/office/powerpoint/2010/main">
    <mc:Choice Requires="p14">
      <p:transition spd="slow" p14:dur="2000" advTm="40263"/>
    </mc:Choice>
    <mc:Fallback xmlns="">
      <p:transition spd="slow" advTm="40263"/>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KingsBureauGrot ThreeSeven" panose="02000506050000020004" pitchFamily="2" charset="0"/>
              </a:rPr>
              <a:t>Quick actions that can be undertaken</a:t>
            </a:r>
          </a:p>
        </p:txBody>
      </p:sp>
      <p:sp>
        <p:nvSpPr>
          <p:cNvPr id="3" name="Content Placeholder 2"/>
          <p:cNvSpPr>
            <a:spLocks noGrp="1"/>
          </p:cNvSpPr>
          <p:nvPr>
            <p:ph idx="1"/>
          </p:nvPr>
        </p:nvSpPr>
        <p:spPr/>
        <p:txBody>
          <a:bodyPr>
            <a:noAutofit/>
          </a:bodyPr>
          <a:lstStyle/>
          <a:p>
            <a:pPr lvl="0">
              <a:lnSpc>
                <a:spcPct val="100000"/>
              </a:lnSpc>
              <a:buFont typeface="Wingdings" panose="05000000000000000000" pitchFamily="2" charset="2"/>
              <a:buChar char="Ø"/>
            </a:pPr>
            <a:r>
              <a:rPr lang="el-GR" sz="2000" dirty="0" smtClean="0">
                <a:latin typeface="KingsBureauGrot FiveOne" panose="02000506040000020004" pitchFamily="2" charset="0"/>
              </a:rPr>
              <a:t> </a:t>
            </a:r>
            <a:r>
              <a:rPr lang="en-GB" sz="2000" dirty="0" smtClean="0">
                <a:latin typeface="KingsBureauGrot FiveOne" panose="02000506040000020004" pitchFamily="2" charset="0"/>
              </a:rPr>
              <a:t>Housing </a:t>
            </a:r>
            <a:r>
              <a:rPr lang="en-GB" sz="2000" dirty="0">
                <a:latin typeface="KingsBureauGrot FiveOne" panose="02000506040000020004" pitchFamily="2" charset="0"/>
              </a:rPr>
              <a:t>all teaching materials on the virtual learning environment.  </a:t>
            </a:r>
          </a:p>
          <a:p>
            <a:pPr lvl="0">
              <a:lnSpc>
                <a:spcPct val="100000"/>
              </a:lnSpc>
              <a:buFont typeface="Wingdings" panose="05000000000000000000" pitchFamily="2" charset="2"/>
              <a:buChar char="Ø"/>
            </a:pPr>
            <a:r>
              <a:rPr lang="el-GR" sz="2000" dirty="0" smtClean="0">
                <a:latin typeface="KingsBureauGrot FiveOne" panose="02000506040000020004" pitchFamily="2" charset="0"/>
              </a:rPr>
              <a:t> </a:t>
            </a:r>
            <a:r>
              <a:rPr lang="en-GB" sz="2000" dirty="0" smtClean="0">
                <a:latin typeface="KingsBureauGrot FiveOne" panose="02000506040000020004" pitchFamily="2" charset="0"/>
              </a:rPr>
              <a:t>Improve </a:t>
            </a:r>
            <a:r>
              <a:rPr lang="en-GB" sz="2000" dirty="0">
                <a:latin typeface="KingsBureauGrot FiveOne" panose="02000506040000020004" pitchFamily="2" charset="0"/>
              </a:rPr>
              <a:t>the accessibility of all materials provided.</a:t>
            </a:r>
          </a:p>
          <a:p>
            <a:pPr lvl="0">
              <a:lnSpc>
                <a:spcPct val="100000"/>
              </a:lnSpc>
              <a:buFont typeface="Wingdings" panose="05000000000000000000" pitchFamily="2" charset="2"/>
              <a:buChar char="Ø"/>
            </a:pPr>
            <a:r>
              <a:rPr lang="el-GR" sz="2000" dirty="0" smtClean="0">
                <a:latin typeface="KingsBureauGrot FiveOne" panose="02000506040000020004" pitchFamily="2" charset="0"/>
              </a:rPr>
              <a:t> </a:t>
            </a:r>
            <a:r>
              <a:rPr lang="en-GB" sz="2000" dirty="0" smtClean="0">
                <a:latin typeface="KingsBureauGrot FiveOne" panose="02000506040000020004" pitchFamily="2" charset="0"/>
              </a:rPr>
              <a:t>Ensure </a:t>
            </a:r>
            <a:r>
              <a:rPr lang="en-GB" sz="2000" dirty="0">
                <a:latin typeface="KingsBureauGrot FiveOne" panose="02000506040000020004" pitchFamily="2" charset="0"/>
              </a:rPr>
              <a:t>reading lists are focussed and up to date</a:t>
            </a:r>
          </a:p>
          <a:p>
            <a:pPr lvl="0">
              <a:lnSpc>
                <a:spcPct val="100000"/>
              </a:lnSpc>
              <a:buFont typeface="Wingdings" panose="05000000000000000000" pitchFamily="2" charset="2"/>
              <a:buChar char="Ø"/>
            </a:pPr>
            <a:r>
              <a:rPr lang="el-GR" sz="2000" dirty="0" smtClean="0">
                <a:latin typeface="KingsBureauGrot FiveOne" panose="02000506040000020004" pitchFamily="2" charset="0"/>
              </a:rPr>
              <a:t> </a:t>
            </a:r>
            <a:r>
              <a:rPr lang="en-GB" sz="2000" dirty="0" smtClean="0">
                <a:latin typeface="KingsBureauGrot FiveOne" panose="02000506040000020004" pitchFamily="2" charset="0"/>
              </a:rPr>
              <a:t>Allow </a:t>
            </a:r>
            <a:r>
              <a:rPr lang="en-GB" sz="2000" dirty="0">
                <a:latin typeface="KingsBureauGrot FiveOne" panose="02000506040000020004" pitchFamily="2" charset="0"/>
              </a:rPr>
              <a:t>or facilitate the recording of teaching</a:t>
            </a:r>
          </a:p>
          <a:p>
            <a:pPr lvl="0">
              <a:lnSpc>
                <a:spcPct val="100000"/>
              </a:lnSpc>
              <a:buFont typeface="Wingdings" panose="05000000000000000000" pitchFamily="2" charset="2"/>
              <a:buChar char="Ø"/>
            </a:pPr>
            <a:r>
              <a:rPr lang="el-GR" sz="2000" dirty="0" smtClean="0">
                <a:latin typeface="KingsBureauGrot FiveOne" panose="02000506040000020004" pitchFamily="2" charset="0"/>
              </a:rPr>
              <a:t> </a:t>
            </a:r>
            <a:r>
              <a:rPr lang="en-GB" sz="2000" dirty="0" smtClean="0">
                <a:latin typeface="KingsBureauGrot FiveOne" panose="02000506040000020004" pitchFamily="2" charset="0"/>
              </a:rPr>
              <a:t>The </a:t>
            </a:r>
            <a:r>
              <a:rPr lang="en-GB" sz="2000" dirty="0">
                <a:latin typeface="KingsBureauGrot FiveOne" panose="02000506040000020004" pitchFamily="2" charset="0"/>
              </a:rPr>
              <a:t>use of plain English and clear presentation in lectures</a:t>
            </a:r>
          </a:p>
          <a:p>
            <a:pPr lvl="0">
              <a:lnSpc>
                <a:spcPct val="100000"/>
              </a:lnSpc>
              <a:buFont typeface="Wingdings" panose="05000000000000000000" pitchFamily="2" charset="2"/>
              <a:buChar char="Ø"/>
            </a:pPr>
            <a:r>
              <a:rPr lang="el-GR" sz="2000" dirty="0" smtClean="0">
                <a:latin typeface="KingsBureauGrot FiveOne" panose="02000506040000020004" pitchFamily="2" charset="0"/>
              </a:rPr>
              <a:t> </a:t>
            </a:r>
            <a:r>
              <a:rPr lang="en-GB" sz="2000" dirty="0" smtClean="0">
                <a:latin typeface="KingsBureauGrot FiveOne" panose="02000506040000020004" pitchFamily="2" charset="0"/>
              </a:rPr>
              <a:t>The </a:t>
            </a:r>
            <a:r>
              <a:rPr lang="en-GB" sz="2000" dirty="0">
                <a:latin typeface="KingsBureauGrot FiveOne" panose="02000506040000020004" pitchFamily="2" charset="0"/>
              </a:rPr>
              <a:t>pre-selection of diverse learning groups</a:t>
            </a:r>
          </a:p>
          <a:p>
            <a:pPr lvl="0">
              <a:lnSpc>
                <a:spcPct val="100000"/>
              </a:lnSpc>
              <a:buFont typeface="Wingdings" panose="05000000000000000000" pitchFamily="2" charset="2"/>
              <a:buChar char="Ø"/>
            </a:pPr>
            <a:r>
              <a:rPr lang="el-GR" sz="2000" dirty="0" smtClean="0">
                <a:latin typeface="KingsBureauGrot FiveOne" panose="02000506040000020004" pitchFamily="2" charset="0"/>
              </a:rPr>
              <a:t> </a:t>
            </a:r>
            <a:r>
              <a:rPr lang="en-GB" sz="2000" dirty="0" smtClean="0">
                <a:latin typeface="KingsBureauGrot FiveOne" panose="02000506040000020004" pitchFamily="2" charset="0"/>
              </a:rPr>
              <a:t>Diversify </a:t>
            </a:r>
            <a:r>
              <a:rPr lang="en-GB" sz="2000" dirty="0">
                <a:latin typeface="KingsBureauGrot FiveOne" panose="02000506040000020004" pitchFamily="2" charset="0"/>
              </a:rPr>
              <a:t>the range of learning opportunities, approaches and assessment methods</a:t>
            </a:r>
          </a:p>
          <a:p>
            <a:pPr lvl="0">
              <a:lnSpc>
                <a:spcPct val="100000"/>
              </a:lnSpc>
              <a:buFont typeface="Wingdings" panose="05000000000000000000" pitchFamily="2" charset="2"/>
              <a:buChar char="Ø"/>
            </a:pPr>
            <a:r>
              <a:rPr lang="el-GR" sz="2000" dirty="0" smtClean="0">
                <a:latin typeface="KingsBureauGrot FiveOne" panose="02000506040000020004" pitchFamily="2" charset="0"/>
              </a:rPr>
              <a:t> </a:t>
            </a:r>
            <a:r>
              <a:rPr lang="en-GB" sz="2000" dirty="0" smtClean="0">
                <a:latin typeface="KingsBureauGrot FiveOne" panose="02000506040000020004" pitchFamily="2" charset="0"/>
              </a:rPr>
              <a:t>Regarding </a:t>
            </a:r>
            <a:r>
              <a:rPr lang="en-GB" sz="2000" dirty="0">
                <a:latin typeface="KingsBureauGrot FiveOne" panose="02000506040000020004" pitchFamily="2" charset="0"/>
              </a:rPr>
              <a:t>students as learning partners</a:t>
            </a:r>
          </a:p>
          <a:p>
            <a:pPr lvl="0">
              <a:lnSpc>
                <a:spcPct val="100000"/>
              </a:lnSpc>
              <a:buFont typeface="Wingdings" panose="05000000000000000000" pitchFamily="2" charset="2"/>
              <a:buChar char="Ø"/>
            </a:pPr>
            <a:r>
              <a:rPr lang="el-GR" sz="2000" dirty="0" smtClean="0">
                <a:latin typeface="KingsBureauGrot FiveOne" panose="02000506040000020004" pitchFamily="2" charset="0"/>
              </a:rPr>
              <a:t> </a:t>
            </a:r>
            <a:r>
              <a:rPr lang="en-GB" sz="2000" dirty="0" smtClean="0">
                <a:latin typeface="KingsBureauGrot FiveOne" panose="02000506040000020004" pitchFamily="2" charset="0"/>
              </a:rPr>
              <a:t>The </a:t>
            </a:r>
            <a:r>
              <a:rPr lang="en-GB" sz="2000" dirty="0">
                <a:latin typeface="KingsBureauGrot FiveOne" panose="02000506040000020004" pitchFamily="2" charset="0"/>
              </a:rPr>
              <a:t>embedding of inclusive practice in recruitment, promotion, performance development review and other staff focussed processes</a:t>
            </a:r>
          </a:p>
        </p:txBody>
      </p:sp>
      <p:sp>
        <p:nvSpPr>
          <p:cNvPr id="4" name="Text Placeholder 1"/>
          <p:cNvSpPr txBox="1">
            <a:spLocks/>
          </p:cNvSpPr>
          <p:nvPr/>
        </p:nvSpPr>
        <p:spPr>
          <a:xfrm>
            <a:off x="7423350" y="-35720"/>
            <a:ext cx="4790082" cy="330994"/>
          </a:xfrm>
          <a:prstGeom prst="rect">
            <a:avLst/>
          </a:prstGeom>
          <a:ln w="19050">
            <a:solidFill>
              <a:srgbClr val="FF0000"/>
            </a:solidFill>
          </a:ln>
        </p:spPr>
        <p:txBody>
          <a:bodyPr vert="horz" lIns="91440" tIns="45720" rIns="91440" bIns="45720" rtlCol="0" anchor="b">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GB" sz="2000" b="0" dirty="0" smtClean="0">
                <a:solidFill>
                  <a:prstClr val="black"/>
                </a:solidFill>
                <a:latin typeface="KingsBureauGrot ThreeSeven" panose="02000506050000020004" pitchFamily="2" charset="0"/>
                <a:ea typeface="+mj-ea"/>
                <a:cs typeface="+mj-cs"/>
              </a:rPr>
              <a:t>Inclusive Practices at KCL</a:t>
            </a:r>
            <a:endParaRPr lang="en-GB" sz="1200" dirty="0">
              <a:latin typeface="KingsBureauGrot ThreeSeven" panose="02000506050000020004" pitchFamily="2" charset="0"/>
            </a:endParaRPr>
          </a:p>
        </p:txBody>
      </p:sp>
    </p:spTree>
    <p:extLst>
      <p:ext uri="{BB962C8B-B14F-4D97-AF65-F5344CB8AC3E}">
        <p14:creationId xmlns:p14="http://schemas.microsoft.com/office/powerpoint/2010/main" val="2035237164"/>
      </p:ext>
    </p:extLst>
  </p:cSld>
  <p:clrMapOvr>
    <a:masterClrMapping/>
  </p:clrMapOvr>
  <mc:AlternateContent xmlns:mc="http://schemas.openxmlformats.org/markup-compatibility/2006" xmlns:p14="http://schemas.microsoft.com/office/powerpoint/2010/main">
    <mc:Choice Requires="p14">
      <p:transition spd="slow" p14:dur="2000" advTm="141927"/>
    </mc:Choice>
    <mc:Fallback xmlns="">
      <p:transition spd="slow" advTm="141927"/>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KingsBureauGrot ThreeSeven" panose="02000506050000020004" pitchFamily="2" charset="0"/>
              </a:rPr>
              <a:t>Inclusive Education at </a:t>
            </a:r>
            <a:r>
              <a:rPr lang="en-GB" dirty="0" smtClean="0">
                <a:latin typeface="KingsBureauGrot ThreeSeven" panose="02000506050000020004" pitchFamily="2" charset="0"/>
              </a:rPr>
              <a:t>KCL</a:t>
            </a:r>
            <a:endParaRPr lang="en-GB" dirty="0">
              <a:latin typeface="KingsBureauGrot ThreeSeven" panose="02000506050000020004" pitchFamily="2"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l-GR" dirty="0" smtClean="0">
                <a:latin typeface="KingsBureauGrot FiveOne" panose="02000506040000020004" pitchFamily="2" charset="0"/>
              </a:rPr>
              <a:t> </a:t>
            </a:r>
            <a:r>
              <a:rPr lang="en-GB" dirty="0" smtClean="0">
                <a:latin typeface="KingsBureauGrot FiveOne" panose="02000506040000020004" pitchFamily="2" charset="0"/>
              </a:rPr>
              <a:t>Teaching </a:t>
            </a:r>
            <a:r>
              <a:rPr lang="en-GB" dirty="0">
                <a:latin typeface="KingsBureauGrot FiveOne" panose="02000506040000020004" pitchFamily="2" charset="0"/>
              </a:rPr>
              <a:t>survey</a:t>
            </a:r>
          </a:p>
          <a:p>
            <a:pPr lvl="1">
              <a:buFont typeface="Wingdings" panose="05000000000000000000" pitchFamily="2" charset="2"/>
              <a:buChar char="Ø"/>
            </a:pPr>
            <a:r>
              <a:rPr lang="el-GR" dirty="0" smtClean="0">
                <a:latin typeface="KingsBureauGrot FiveOne" panose="02000506040000020004" pitchFamily="2" charset="0"/>
              </a:rPr>
              <a:t> </a:t>
            </a:r>
            <a:r>
              <a:rPr lang="en-GB" dirty="0" smtClean="0">
                <a:latin typeface="KingsBureauGrot FiveOne" panose="02000506040000020004" pitchFamily="2" charset="0"/>
              </a:rPr>
              <a:t>A </a:t>
            </a:r>
            <a:r>
              <a:rPr lang="en-GB" dirty="0">
                <a:latin typeface="KingsBureauGrot FiveOne" panose="02000506040000020004" pitchFamily="2" charset="0"/>
              </a:rPr>
              <a:t>survey was conducted across a number of faculties and over 300 responses were received. </a:t>
            </a:r>
            <a:endParaRPr lang="el-GR" dirty="0" smtClean="0">
              <a:latin typeface="KingsBureauGrot FiveOne" panose="02000506040000020004" pitchFamily="2" charset="0"/>
            </a:endParaRPr>
          </a:p>
          <a:p>
            <a:pPr lvl="1">
              <a:buFont typeface="Wingdings" panose="05000000000000000000" pitchFamily="2" charset="2"/>
              <a:buChar char="Ø"/>
            </a:pPr>
            <a:r>
              <a:rPr lang="en-GB" dirty="0" smtClean="0">
                <a:latin typeface="KingsBureauGrot FiveOne" panose="02000506040000020004" pitchFamily="2" charset="0"/>
              </a:rPr>
              <a:t>Questions </a:t>
            </a:r>
            <a:r>
              <a:rPr lang="en-GB" dirty="0">
                <a:latin typeface="KingsBureauGrot FiveOne" panose="02000506040000020004" pitchFamily="2" charset="0"/>
              </a:rPr>
              <a:t>focussed on current practices, </a:t>
            </a:r>
            <a:r>
              <a:rPr lang="en-GB" dirty="0" smtClean="0">
                <a:latin typeface="KingsBureauGrot FiveOne" panose="02000506040000020004" pitchFamily="2" charset="0"/>
              </a:rPr>
              <a:t>resources, methods</a:t>
            </a:r>
            <a:r>
              <a:rPr lang="en-GB" dirty="0">
                <a:latin typeface="KingsBureauGrot FiveOne" panose="02000506040000020004" pitchFamily="2" charset="0"/>
              </a:rPr>
              <a:t>, knowledge and demands for upskilling and training</a:t>
            </a:r>
            <a:r>
              <a:rPr lang="en-GB" dirty="0" smtClean="0">
                <a:latin typeface="KingsBureauGrot FiveOne" panose="02000506040000020004" pitchFamily="2" charset="0"/>
              </a:rPr>
              <a:t>.</a:t>
            </a:r>
          </a:p>
          <a:p>
            <a:pPr lvl="1">
              <a:buFont typeface="Wingdings" panose="05000000000000000000" pitchFamily="2" charset="2"/>
              <a:buChar char="Ø"/>
            </a:pPr>
            <a:endParaRPr lang="en-GB" dirty="0">
              <a:latin typeface="KingsBureauGrot FiveOne" panose="02000506040000020004" pitchFamily="2" charset="0"/>
            </a:endParaRPr>
          </a:p>
          <a:p>
            <a:pPr>
              <a:buFont typeface="Wingdings" panose="05000000000000000000" pitchFamily="2" charset="2"/>
              <a:buChar char="Ø"/>
            </a:pPr>
            <a:r>
              <a:rPr lang="el-GR" dirty="0" smtClean="0">
                <a:latin typeface="KingsBureauGrot FiveOne" panose="02000506040000020004" pitchFamily="2" charset="0"/>
              </a:rPr>
              <a:t> </a:t>
            </a:r>
            <a:r>
              <a:rPr lang="en-GB" dirty="0" smtClean="0">
                <a:latin typeface="KingsBureauGrot FiveOne" panose="02000506040000020004" pitchFamily="2" charset="0"/>
              </a:rPr>
              <a:t>Student </a:t>
            </a:r>
            <a:r>
              <a:rPr lang="en-GB" dirty="0">
                <a:latin typeface="KingsBureauGrot FiveOne" panose="02000506040000020004" pitchFamily="2" charset="0"/>
              </a:rPr>
              <a:t>data collected from the NSS results and comments from other projects, including the BME Student Success report. </a:t>
            </a:r>
          </a:p>
          <a:p>
            <a:pPr>
              <a:buFont typeface="Wingdings" panose="05000000000000000000" pitchFamily="2" charset="2"/>
              <a:buChar char="Ø"/>
            </a:pPr>
            <a:endParaRPr lang="en-GB" dirty="0">
              <a:latin typeface="KingsBureauGrot FiveOne" panose="02000506040000020004" pitchFamily="2" charset="0"/>
            </a:endParaRPr>
          </a:p>
        </p:txBody>
      </p:sp>
      <p:sp>
        <p:nvSpPr>
          <p:cNvPr id="4" name="Text Placeholder 1"/>
          <p:cNvSpPr txBox="1">
            <a:spLocks/>
          </p:cNvSpPr>
          <p:nvPr/>
        </p:nvSpPr>
        <p:spPr>
          <a:xfrm>
            <a:off x="7423350" y="-35720"/>
            <a:ext cx="4790082" cy="330994"/>
          </a:xfrm>
          <a:prstGeom prst="rect">
            <a:avLst/>
          </a:prstGeom>
          <a:ln w="19050">
            <a:solidFill>
              <a:srgbClr val="FF0000"/>
            </a:solidFill>
          </a:ln>
        </p:spPr>
        <p:txBody>
          <a:bodyPr vert="horz" lIns="91440" tIns="45720" rIns="91440" bIns="45720" rtlCol="0" anchor="b">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GB" sz="2000" b="0" dirty="0" smtClean="0">
                <a:solidFill>
                  <a:prstClr val="black"/>
                </a:solidFill>
                <a:latin typeface="KingsBureauGrot ThreeSeven" panose="02000506050000020004" pitchFamily="2" charset="0"/>
                <a:ea typeface="+mj-ea"/>
                <a:cs typeface="+mj-cs"/>
              </a:rPr>
              <a:t>Inclusive Practices at KCL</a:t>
            </a:r>
            <a:endParaRPr lang="en-GB" sz="1200" dirty="0">
              <a:latin typeface="KingsBureauGrot ThreeSeven" panose="02000506050000020004" pitchFamily="2" charset="0"/>
            </a:endParaRPr>
          </a:p>
        </p:txBody>
      </p:sp>
    </p:spTree>
    <p:extLst>
      <p:ext uri="{BB962C8B-B14F-4D97-AF65-F5344CB8AC3E}">
        <p14:creationId xmlns:p14="http://schemas.microsoft.com/office/powerpoint/2010/main" val="370289165"/>
      </p:ext>
    </p:extLst>
  </p:cSld>
  <p:clrMapOvr>
    <a:masterClrMapping/>
  </p:clrMapOvr>
  <mc:AlternateContent xmlns:mc="http://schemas.openxmlformats.org/markup-compatibility/2006" xmlns:p14="http://schemas.microsoft.com/office/powerpoint/2010/main">
    <mc:Choice Requires="p14">
      <p:transition spd="slow" p14:dur="2000" advTm="67425"/>
    </mc:Choice>
    <mc:Fallback xmlns="">
      <p:transition spd="slow" advTm="67425"/>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KingsBureauGrot ThreeSeven" panose="02000506050000020004" pitchFamily="2" charset="0"/>
              </a:rPr>
              <a:t>Barriers expressed by students</a:t>
            </a:r>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l-GR" dirty="0" smtClean="0">
                <a:latin typeface="KingsBureauGrot FiveOne" panose="02000506040000020004" pitchFamily="2" charset="0"/>
              </a:rPr>
              <a:t> </a:t>
            </a:r>
            <a:r>
              <a:rPr lang="en-GB" dirty="0" smtClean="0">
                <a:latin typeface="KingsBureauGrot FiveOne" panose="02000506040000020004" pitchFamily="2" charset="0"/>
              </a:rPr>
              <a:t>No </a:t>
            </a:r>
            <a:r>
              <a:rPr lang="en-GB" dirty="0">
                <a:latin typeface="KingsBureauGrot FiveOne" panose="02000506040000020004" pitchFamily="2" charset="0"/>
              </a:rPr>
              <a:t>acknowledgement </a:t>
            </a:r>
            <a:r>
              <a:rPr lang="en-GB" dirty="0" smtClean="0">
                <a:latin typeface="KingsBureauGrot FiveOne" panose="02000506040000020004" pitchFamily="2" charset="0"/>
              </a:rPr>
              <a:t>of </a:t>
            </a:r>
            <a:r>
              <a:rPr lang="en-GB" dirty="0">
                <a:latin typeface="KingsBureauGrot FiveOne" panose="02000506040000020004" pitchFamily="2" charset="0"/>
              </a:rPr>
              <a:t>identity</a:t>
            </a:r>
          </a:p>
          <a:p>
            <a:pPr>
              <a:buFont typeface="Wingdings" panose="05000000000000000000" pitchFamily="2" charset="2"/>
              <a:buChar char="Ø"/>
            </a:pPr>
            <a:r>
              <a:rPr lang="el-GR" dirty="0" smtClean="0">
                <a:latin typeface="KingsBureauGrot FiveOne" panose="02000506040000020004" pitchFamily="2" charset="0"/>
              </a:rPr>
              <a:t> </a:t>
            </a:r>
            <a:r>
              <a:rPr lang="en-GB" dirty="0" smtClean="0">
                <a:latin typeface="KingsBureauGrot FiveOne" panose="02000506040000020004" pitchFamily="2" charset="0"/>
              </a:rPr>
              <a:t>Little </a:t>
            </a:r>
            <a:r>
              <a:rPr lang="en-GB" dirty="0">
                <a:latin typeface="KingsBureauGrot FiveOne" panose="02000506040000020004" pitchFamily="2" charset="0"/>
              </a:rPr>
              <a:t>encouragement or guidance on how to interact with peers</a:t>
            </a:r>
          </a:p>
          <a:p>
            <a:pPr>
              <a:buFont typeface="Wingdings" panose="05000000000000000000" pitchFamily="2" charset="2"/>
              <a:buChar char="Ø"/>
            </a:pPr>
            <a:r>
              <a:rPr lang="el-GR" dirty="0" smtClean="0">
                <a:latin typeface="KingsBureauGrot FiveOne" panose="02000506040000020004" pitchFamily="2" charset="0"/>
              </a:rPr>
              <a:t> </a:t>
            </a:r>
            <a:r>
              <a:rPr lang="en-GB" dirty="0" smtClean="0">
                <a:latin typeface="KingsBureauGrot FiveOne" panose="02000506040000020004" pitchFamily="2" charset="0"/>
              </a:rPr>
              <a:t>Lack </a:t>
            </a:r>
            <a:r>
              <a:rPr lang="en-GB" dirty="0">
                <a:latin typeface="KingsBureauGrot FiveOne" panose="02000506040000020004" pitchFamily="2" charset="0"/>
              </a:rPr>
              <a:t>of clarity with unfamiliar terminology</a:t>
            </a:r>
          </a:p>
          <a:p>
            <a:pPr>
              <a:buFont typeface="Wingdings" panose="05000000000000000000" pitchFamily="2" charset="2"/>
              <a:buChar char="Ø"/>
            </a:pPr>
            <a:r>
              <a:rPr lang="el-GR" dirty="0" smtClean="0">
                <a:latin typeface="KingsBureauGrot FiveOne" panose="02000506040000020004" pitchFamily="2" charset="0"/>
              </a:rPr>
              <a:t> </a:t>
            </a:r>
            <a:r>
              <a:rPr lang="en-GB" dirty="0" smtClean="0">
                <a:latin typeface="KingsBureauGrot FiveOne" panose="02000506040000020004" pitchFamily="2" charset="0"/>
              </a:rPr>
              <a:t>A </a:t>
            </a:r>
            <a:r>
              <a:rPr lang="en-GB" dirty="0">
                <a:latin typeface="KingsBureauGrot FiveOne" panose="02000506040000020004" pitchFamily="2" charset="0"/>
              </a:rPr>
              <a:t>rigid teaching style with no accommodation for different learning approaches</a:t>
            </a:r>
          </a:p>
          <a:p>
            <a:pPr>
              <a:buFont typeface="Wingdings" panose="05000000000000000000" pitchFamily="2" charset="2"/>
              <a:buChar char="Ø"/>
            </a:pPr>
            <a:r>
              <a:rPr lang="el-GR" dirty="0" smtClean="0">
                <a:latin typeface="KingsBureauGrot FiveOne" panose="02000506040000020004" pitchFamily="2" charset="0"/>
              </a:rPr>
              <a:t> </a:t>
            </a:r>
            <a:r>
              <a:rPr lang="en-GB" dirty="0" smtClean="0">
                <a:latin typeface="KingsBureauGrot FiveOne" panose="02000506040000020004" pitchFamily="2" charset="0"/>
              </a:rPr>
              <a:t>Little </a:t>
            </a:r>
            <a:r>
              <a:rPr lang="en-GB" dirty="0">
                <a:latin typeface="KingsBureauGrot FiveOne" panose="02000506040000020004" pitchFamily="2" charset="0"/>
              </a:rPr>
              <a:t>effort to obtain personal knowledge, expertise and life experiences from the students</a:t>
            </a:r>
          </a:p>
          <a:p>
            <a:pPr>
              <a:buFont typeface="Wingdings" panose="05000000000000000000" pitchFamily="2" charset="2"/>
              <a:buChar char="Ø"/>
            </a:pPr>
            <a:r>
              <a:rPr lang="el-GR" dirty="0" smtClean="0">
                <a:latin typeface="KingsBureauGrot FiveOne" panose="02000506040000020004" pitchFamily="2" charset="0"/>
              </a:rPr>
              <a:t> </a:t>
            </a:r>
            <a:r>
              <a:rPr lang="en-GB" dirty="0" smtClean="0">
                <a:latin typeface="KingsBureauGrot FiveOne" panose="02000506040000020004" pitchFamily="2" charset="0"/>
              </a:rPr>
              <a:t>No </a:t>
            </a:r>
            <a:r>
              <a:rPr lang="en-GB" dirty="0">
                <a:latin typeface="KingsBureauGrot FiveOne" panose="02000506040000020004" pitchFamily="2" charset="0"/>
              </a:rPr>
              <a:t>flexibility with teaching resources </a:t>
            </a:r>
          </a:p>
          <a:p>
            <a:pPr>
              <a:buFont typeface="Wingdings" panose="05000000000000000000" pitchFamily="2" charset="2"/>
              <a:buChar char="Ø"/>
            </a:pPr>
            <a:r>
              <a:rPr lang="el-GR" dirty="0" smtClean="0">
                <a:latin typeface="KingsBureauGrot FiveOne" panose="02000506040000020004" pitchFamily="2" charset="0"/>
              </a:rPr>
              <a:t> </a:t>
            </a:r>
            <a:r>
              <a:rPr lang="en-GB" dirty="0" smtClean="0">
                <a:latin typeface="KingsBureauGrot FiveOne" panose="02000506040000020004" pitchFamily="2" charset="0"/>
              </a:rPr>
              <a:t>Infrequent </a:t>
            </a:r>
            <a:r>
              <a:rPr lang="en-GB" dirty="0">
                <a:latin typeface="KingsBureauGrot FiveOne" panose="02000506040000020004" pitchFamily="2" charset="0"/>
              </a:rPr>
              <a:t>signposting to other sources of support</a:t>
            </a:r>
          </a:p>
        </p:txBody>
      </p:sp>
      <p:sp>
        <p:nvSpPr>
          <p:cNvPr id="4" name="Text Placeholder 1"/>
          <p:cNvSpPr txBox="1">
            <a:spLocks/>
          </p:cNvSpPr>
          <p:nvPr/>
        </p:nvSpPr>
        <p:spPr>
          <a:xfrm>
            <a:off x="7423350" y="-35720"/>
            <a:ext cx="4790082" cy="330994"/>
          </a:xfrm>
          <a:prstGeom prst="rect">
            <a:avLst/>
          </a:prstGeom>
          <a:ln w="19050">
            <a:solidFill>
              <a:srgbClr val="FF0000"/>
            </a:solidFill>
          </a:ln>
        </p:spPr>
        <p:txBody>
          <a:bodyPr vert="horz" lIns="91440" tIns="45720" rIns="91440" bIns="45720" rtlCol="0" anchor="b">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GB" sz="2000" b="0" dirty="0" smtClean="0">
                <a:solidFill>
                  <a:prstClr val="black"/>
                </a:solidFill>
                <a:latin typeface="KingsBureauGrot ThreeSeven" panose="02000506050000020004" pitchFamily="2" charset="0"/>
                <a:ea typeface="+mj-ea"/>
                <a:cs typeface="+mj-cs"/>
              </a:rPr>
              <a:t>Inclusive Practices at KCL</a:t>
            </a:r>
            <a:endParaRPr lang="en-GB" sz="1200" dirty="0">
              <a:latin typeface="KingsBureauGrot ThreeSeven" panose="02000506050000020004" pitchFamily="2" charset="0"/>
            </a:endParaRPr>
          </a:p>
        </p:txBody>
      </p:sp>
    </p:spTree>
    <p:extLst>
      <p:ext uri="{BB962C8B-B14F-4D97-AF65-F5344CB8AC3E}">
        <p14:creationId xmlns:p14="http://schemas.microsoft.com/office/powerpoint/2010/main" val="3108250177"/>
      </p:ext>
    </p:extLst>
  </p:cSld>
  <p:clrMapOvr>
    <a:masterClrMapping/>
  </p:clrMapOvr>
  <mc:AlternateContent xmlns:mc="http://schemas.openxmlformats.org/markup-compatibility/2006" xmlns:p14="http://schemas.microsoft.com/office/powerpoint/2010/main">
    <mc:Choice Requires="p14">
      <p:transition spd="slow" p14:dur="2000" advTm="77111"/>
    </mc:Choice>
    <mc:Fallback xmlns="">
      <p:transition spd="slow" advTm="77111"/>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KingsBureauGrot ThreeSeven" panose="02000506050000020004" pitchFamily="2" charset="0"/>
              </a:rPr>
              <a:t>Student </a:t>
            </a:r>
            <a:r>
              <a:rPr lang="en-GB" dirty="0" smtClean="0">
                <a:latin typeface="KingsBureauGrot ThreeSeven" panose="02000506050000020004" pitchFamily="2" charset="0"/>
              </a:rPr>
              <a:t>comment</a:t>
            </a:r>
            <a:endParaRPr lang="en-GB" dirty="0">
              <a:latin typeface="KingsBureauGrot ThreeSeven" panose="02000506050000020004" pitchFamily="2" charset="0"/>
            </a:endParaRPr>
          </a:p>
        </p:txBody>
      </p:sp>
      <p:sp>
        <p:nvSpPr>
          <p:cNvPr id="3" name="Content Placeholder 2"/>
          <p:cNvSpPr>
            <a:spLocks noGrp="1"/>
          </p:cNvSpPr>
          <p:nvPr>
            <p:ph idx="1"/>
          </p:nvPr>
        </p:nvSpPr>
        <p:spPr>
          <a:xfrm>
            <a:off x="2350293" y="2336006"/>
            <a:ext cx="7022308" cy="2757488"/>
          </a:xfrm>
        </p:spPr>
        <p:txBody>
          <a:bodyPr>
            <a:noAutofit/>
          </a:bodyPr>
          <a:lstStyle/>
          <a:p>
            <a:pPr marL="0" indent="0" algn="ctr">
              <a:buNone/>
            </a:pPr>
            <a:r>
              <a:rPr lang="en-GB" sz="3600" i="1" dirty="0">
                <a:latin typeface="KingsBureauGrot FiveOne" panose="02000506040000020004" pitchFamily="2" charset="0"/>
              </a:rPr>
              <a:t>“Our cohort has a range of ages, but many of us have a family with children. The university claim to support mature students but in practice I feel they forget</a:t>
            </a:r>
            <a:r>
              <a:rPr lang="en-GB" sz="3600" i="1" dirty="0" smtClean="0">
                <a:latin typeface="KingsBureauGrot FiveOne" panose="02000506040000020004" pitchFamily="2" charset="0"/>
              </a:rPr>
              <a:t>...”</a:t>
            </a:r>
            <a:endParaRPr lang="en-GB" sz="3600" i="1" dirty="0">
              <a:latin typeface="KingsBureauGrot FiveOne" panose="02000506040000020004" pitchFamily="2" charset="0"/>
            </a:endParaRPr>
          </a:p>
        </p:txBody>
      </p:sp>
      <p:sp>
        <p:nvSpPr>
          <p:cNvPr id="4" name="Text Placeholder 1"/>
          <p:cNvSpPr txBox="1">
            <a:spLocks/>
          </p:cNvSpPr>
          <p:nvPr/>
        </p:nvSpPr>
        <p:spPr>
          <a:xfrm>
            <a:off x="7423350" y="-35720"/>
            <a:ext cx="4790082" cy="330994"/>
          </a:xfrm>
          <a:prstGeom prst="rect">
            <a:avLst/>
          </a:prstGeom>
          <a:ln w="19050">
            <a:solidFill>
              <a:srgbClr val="FF0000"/>
            </a:solidFill>
          </a:ln>
        </p:spPr>
        <p:txBody>
          <a:bodyPr vert="horz" lIns="91440" tIns="45720" rIns="91440" bIns="45720" rtlCol="0" anchor="b">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GB" sz="2000" b="0" dirty="0" smtClean="0">
                <a:solidFill>
                  <a:prstClr val="black"/>
                </a:solidFill>
                <a:latin typeface="KingsBureauGrot ThreeSeven" panose="02000506050000020004" pitchFamily="2" charset="0"/>
                <a:ea typeface="+mj-ea"/>
                <a:cs typeface="+mj-cs"/>
              </a:rPr>
              <a:t>Inclusive Practices at KCL</a:t>
            </a:r>
            <a:endParaRPr lang="en-GB" sz="1200" dirty="0">
              <a:latin typeface="KingsBureauGrot ThreeSeven" panose="02000506050000020004" pitchFamily="2" charset="0"/>
            </a:endParaRPr>
          </a:p>
        </p:txBody>
      </p:sp>
    </p:spTree>
    <p:extLst>
      <p:ext uri="{BB962C8B-B14F-4D97-AF65-F5344CB8AC3E}">
        <p14:creationId xmlns:p14="http://schemas.microsoft.com/office/powerpoint/2010/main" val="1829969672"/>
      </p:ext>
    </p:extLst>
  </p:cSld>
  <p:clrMapOvr>
    <a:masterClrMapping/>
  </p:clrMapOvr>
  <mc:AlternateContent xmlns:mc="http://schemas.openxmlformats.org/markup-compatibility/2006" xmlns:p14="http://schemas.microsoft.com/office/powerpoint/2010/main">
    <mc:Choice Requires="p14">
      <p:transition spd="slow" p14:dur="2000" advTm="34006"/>
    </mc:Choice>
    <mc:Fallback xmlns="">
      <p:transition spd="slow" advTm="34006"/>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KingsBureauGrot ThreeSeven" panose="02000506050000020004" pitchFamily="2" charset="0"/>
              </a:rPr>
              <a:t>Barriers expressed by teaching staff</a:t>
            </a:r>
          </a:p>
        </p:txBody>
      </p:sp>
      <p:sp>
        <p:nvSpPr>
          <p:cNvPr id="3" name="Content Placeholder 2"/>
          <p:cNvSpPr>
            <a:spLocks noGrp="1"/>
          </p:cNvSpPr>
          <p:nvPr>
            <p:ph idx="1"/>
          </p:nvPr>
        </p:nvSpPr>
        <p:spPr/>
        <p:txBody>
          <a:bodyPr>
            <a:normAutofit fontScale="92500" lnSpcReduction="10000"/>
          </a:bodyPr>
          <a:lstStyle/>
          <a:p>
            <a:pPr>
              <a:buFont typeface="Wingdings" panose="05000000000000000000" pitchFamily="2" charset="2"/>
              <a:buChar char="Ø"/>
            </a:pPr>
            <a:r>
              <a:rPr lang="el-GR" dirty="0" smtClean="0">
                <a:latin typeface="KingsBureauGrot FiveOne" panose="02000506040000020004" pitchFamily="2" charset="0"/>
              </a:rPr>
              <a:t> </a:t>
            </a:r>
            <a:r>
              <a:rPr lang="en-GB" dirty="0" smtClean="0">
                <a:latin typeface="KingsBureauGrot FiveOne" panose="02000506040000020004" pitchFamily="2" charset="0"/>
              </a:rPr>
              <a:t>Understanding </a:t>
            </a:r>
            <a:r>
              <a:rPr lang="en-GB" dirty="0">
                <a:latin typeface="KingsBureauGrot FiveOne" panose="02000506040000020004" pitchFamily="2" charset="0"/>
              </a:rPr>
              <a:t>of inclusive education largely related to ‘accessibility’</a:t>
            </a:r>
          </a:p>
          <a:p>
            <a:pPr>
              <a:buFont typeface="Wingdings" panose="05000000000000000000" pitchFamily="2" charset="2"/>
              <a:buChar char="Ø"/>
            </a:pPr>
            <a:r>
              <a:rPr lang="el-GR" dirty="0" smtClean="0">
                <a:latin typeface="KingsBureauGrot FiveOne" panose="02000506040000020004" pitchFamily="2" charset="0"/>
              </a:rPr>
              <a:t> </a:t>
            </a:r>
            <a:r>
              <a:rPr lang="en-GB" dirty="0" smtClean="0">
                <a:latin typeface="KingsBureauGrot FiveOne" panose="02000506040000020004" pitchFamily="2" charset="0"/>
              </a:rPr>
              <a:t>78</a:t>
            </a:r>
            <a:r>
              <a:rPr lang="en-GB" dirty="0">
                <a:latin typeface="KingsBureauGrot FiveOne" panose="02000506040000020004" pitchFamily="2" charset="0"/>
              </a:rPr>
              <a:t>% of survey respondents did not feel confident they had the adequate </a:t>
            </a:r>
            <a:r>
              <a:rPr lang="en-GB" dirty="0" smtClean="0">
                <a:latin typeface="KingsBureauGrot FiveOne" panose="02000506040000020004" pitchFamily="2" charset="0"/>
              </a:rPr>
              <a:t>knowledge </a:t>
            </a:r>
            <a:r>
              <a:rPr lang="en-GB" dirty="0">
                <a:latin typeface="KingsBureauGrot FiveOne" panose="02000506040000020004" pitchFamily="2" charset="0"/>
              </a:rPr>
              <a:t>or resources to support disabled students in light of the </a:t>
            </a:r>
            <a:r>
              <a:rPr lang="en-GB" dirty="0" smtClean="0">
                <a:latin typeface="KingsBureauGrot FiveOne" panose="02000506040000020004" pitchFamily="2" charset="0"/>
              </a:rPr>
              <a:t>Disabled </a:t>
            </a:r>
            <a:r>
              <a:rPr lang="en-GB" dirty="0">
                <a:latin typeface="KingsBureauGrot FiveOne" panose="02000506040000020004" pitchFamily="2" charset="0"/>
              </a:rPr>
              <a:t>Students Allowance changes</a:t>
            </a:r>
          </a:p>
          <a:p>
            <a:pPr>
              <a:buFont typeface="Wingdings" panose="05000000000000000000" pitchFamily="2" charset="2"/>
              <a:buChar char="Ø"/>
            </a:pPr>
            <a:r>
              <a:rPr lang="el-GR" dirty="0" smtClean="0">
                <a:latin typeface="KingsBureauGrot FiveOne" panose="02000506040000020004" pitchFamily="2" charset="0"/>
              </a:rPr>
              <a:t> </a:t>
            </a:r>
            <a:r>
              <a:rPr lang="en-GB" dirty="0" smtClean="0">
                <a:latin typeface="KingsBureauGrot FiveOne" panose="02000506040000020004" pitchFamily="2" charset="0"/>
              </a:rPr>
              <a:t>The </a:t>
            </a:r>
            <a:r>
              <a:rPr lang="en-GB" dirty="0">
                <a:latin typeface="KingsBureauGrot FiveOne" panose="02000506040000020004" pitchFamily="2" charset="0"/>
              </a:rPr>
              <a:t>(usual) lack of time, resources, and support </a:t>
            </a:r>
          </a:p>
          <a:p>
            <a:pPr>
              <a:buFont typeface="Wingdings" panose="05000000000000000000" pitchFamily="2" charset="2"/>
              <a:buChar char="Ø"/>
            </a:pPr>
            <a:r>
              <a:rPr lang="el-GR" dirty="0" smtClean="0">
                <a:latin typeface="KingsBureauGrot FiveOne" panose="02000506040000020004" pitchFamily="2" charset="0"/>
              </a:rPr>
              <a:t> </a:t>
            </a:r>
            <a:r>
              <a:rPr lang="en-GB" dirty="0" smtClean="0">
                <a:latin typeface="KingsBureauGrot FiveOne" panose="02000506040000020004" pitchFamily="2" charset="0"/>
              </a:rPr>
              <a:t>Teaching </a:t>
            </a:r>
            <a:r>
              <a:rPr lang="en-GB" dirty="0">
                <a:latin typeface="KingsBureauGrot FiveOne" panose="02000506040000020004" pitchFamily="2" charset="0"/>
              </a:rPr>
              <a:t>in large group settings </a:t>
            </a:r>
          </a:p>
          <a:p>
            <a:pPr>
              <a:buFont typeface="Wingdings" panose="05000000000000000000" pitchFamily="2" charset="2"/>
              <a:buChar char="Ø"/>
            </a:pPr>
            <a:r>
              <a:rPr lang="el-GR" dirty="0" smtClean="0">
                <a:latin typeface="KingsBureauGrot FiveOne" panose="02000506040000020004" pitchFamily="2" charset="0"/>
              </a:rPr>
              <a:t> </a:t>
            </a:r>
            <a:r>
              <a:rPr lang="en-GB" dirty="0" smtClean="0">
                <a:latin typeface="KingsBureauGrot FiveOne" panose="02000506040000020004" pitchFamily="2" charset="0"/>
              </a:rPr>
              <a:t>Balancing </a:t>
            </a:r>
            <a:r>
              <a:rPr lang="en-GB" dirty="0">
                <a:latin typeface="KingsBureauGrot FiveOne" panose="02000506040000020004" pitchFamily="2" charset="0"/>
              </a:rPr>
              <a:t>responsibilities and pressures such as REF</a:t>
            </a:r>
          </a:p>
          <a:p>
            <a:pPr>
              <a:buFont typeface="Wingdings" panose="05000000000000000000" pitchFamily="2" charset="2"/>
              <a:buChar char="Ø"/>
            </a:pPr>
            <a:r>
              <a:rPr lang="el-GR" dirty="0" smtClean="0">
                <a:latin typeface="KingsBureauGrot FiveOne" panose="02000506040000020004" pitchFamily="2" charset="0"/>
              </a:rPr>
              <a:t> </a:t>
            </a:r>
            <a:r>
              <a:rPr lang="en-GB" dirty="0" smtClean="0">
                <a:latin typeface="KingsBureauGrot FiveOne" panose="02000506040000020004" pitchFamily="2" charset="0"/>
              </a:rPr>
              <a:t>Discipline </a:t>
            </a:r>
            <a:r>
              <a:rPr lang="en-GB" dirty="0">
                <a:latin typeface="KingsBureauGrot FiveOne" panose="02000506040000020004" pitchFamily="2" charset="0"/>
              </a:rPr>
              <a:t>or programme expectations</a:t>
            </a:r>
          </a:p>
          <a:p>
            <a:pPr>
              <a:buFont typeface="Wingdings" panose="05000000000000000000" pitchFamily="2" charset="2"/>
              <a:buChar char="Ø"/>
            </a:pPr>
            <a:r>
              <a:rPr lang="el-GR" dirty="0" smtClean="0">
                <a:latin typeface="KingsBureauGrot FiveOne" panose="02000506040000020004" pitchFamily="2" charset="0"/>
              </a:rPr>
              <a:t> </a:t>
            </a:r>
            <a:r>
              <a:rPr lang="en-GB" dirty="0" smtClean="0">
                <a:latin typeface="KingsBureauGrot FiveOne" panose="02000506040000020004" pitchFamily="2" charset="0"/>
              </a:rPr>
              <a:t>Professional </a:t>
            </a:r>
            <a:r>
              <a:rPr lang="en-GB" dirty="0">
                <a:latin typeface="KingsBureauGrot FiveOne" panose="02000506040000020004" pitchFamily="2" charset="0"/>
              </a:rPr>
              <a:t>programme </a:t>
            </a:r>
            <a:r>
              <a:rPr lang="en-GB" dirty="0" smtClean="0">
                <a:latin typeface="KingsBureauGrot FiveOne" panose="02000506040000020004" pitchFamily="2" charset="0"/>
              </a:rPr>
              <a:t>constraints</a:t>
            </a:r>
            <a:r>
              <a:rPr lang="el-GR" dirty="0" smtClean="0">
                <a:latin typeface="KingsBureauGrot FiveOne" panose="02000506040000020004" pitchFamily="2" charset="0"/>
              </a:rPr>
              <a:t>,</a:t>
            </a:r>
            <a:r>
              <a:rPr lang="en-GB" dirty="0" smtClean="0">
                <a:latin typeface="KingsBureauGrot FiveOne" panose="02000506040000020004" pitchFamily="2" charset="0"/>
              </a:rPr>
              <a:t> </a:t>
            </a:r>
            <a:r>
              <a:rPr lang="en-GB" dirty="0">
                <a:latin typeface="KingsBureauGrot FiveOne" panose="02000506040000020004" pitchFamily="2" charset="0"/>
              </a:rPr>
              <a:t>e.g. physical disabilities and fitness to </a:t>
            </a:r>
            <a:r>
              <a:rPr lang="en-GB" dirty="0" smtClean="0">
                <a:latin typeface="KingsBureauGrot FiveOne" panose="02000506040000020004" pitchFamily="2" charset="0"/>
              </a:rPr>
              <a:t>practice</a:t>
            </a:r>
            <a:endParaRPr lang="en-GB" dirty="0">
              <a:latin typeface="KingsBureauGrot FiveOne" panose="02000506040000020004" pitchFamily="2" charset="0"/>
            </a:endParaRPr>
          </a:p>
        </p:txBody>
      </p:sp>
      <p:sp>
        <p:nvSpPr>
          <p:cNvPr id="4" name="Text Placeholder 1"/>
          <p:cNvSpPr txBox="1">
            <a:spLocks/>
          </p:cNvSpPr>
          <p:nvPr/>
        </p:nvSpPr>
        <p:spPr>
          <a:xfrm>
            <a:off x="7423350" y="-35720"/>
            <a:ext cx="4790082" cy="330994"/>
          </a:xfrm>
          <a:prstGeom prst="rect">
            <a:avLst/>
          </a:prstGeom>
          <a:ln w="19050">
            <a:solidFill>
              <a:srgbClr val="FF0000"/>
            </a:solidFill>
          </a:ln>
        </p:spPr>
        <p:txBody>
          <a:bodyPr vert="horz" lIns="91440" tIns="45720" rIns="91440" bIns="45720" rtlCol="0" anchor="b">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GB" sz="2000" b="0" dirty="0" smtClean="0">
                <a:solidFill>
                  <a:prstClr val="black"/>
                </a:solidFill>
                <a:latin typeface="KingsBureauGrot ThreeSeven" panose="02000506050000020004" pitchFamily="2" charset="0"/>
                <a:ea typeface="+mj-ea"/>
                <a:cs typeface="+mj-cs"/>
              </a:rPr>
              <a:t>Inclusive Practices at KCL</a:t>
            </a:r>
            <a:endParaRPr lang="en-GB" sz="1200" dirty="0">
              <a:latin typeface="KingsBureauGrot ThreeSeven" panose="02000506050000020004" pitchFamily="2" charset="0"/>
            </a:endParaRPr>
          </a:p>
        </p:txBody>
      </p:sp>
    </p:spTree>
    <p:extLst>
      <p:ext uri="{BB962C8B-B14F-4D97-AF65-F5344CB8AC3E}">
        <p14:creationId xmlns:p14="http://schemas.microsoft.com/office/powerpoint/2010/main" val="482165304"/>
      </p:ext>
    </p:extLst>
  </p:cSld>
  <p:clrMapOvr>
    <a:masterClrMapping/>
  </p:clrMapOvr>
  <mc:AlternateContent xmlns:mc="http://schemas.openxmlformats.org/markup-compatibility/2006" xmlns:p14="http://schemas.microsoft.com/office/powerpoint/2010/main">
    <mc:Choice Requires="p14">
      <p:transition spd="slow" p14:dur="2000" advTm="102291"/>
    </mc:Choice>
    <mc:Fallback xmlns="">
      <p:transition spd="slow" advTm="102291"/>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KingsBureauGrot ThreeSeven" panose="02000506050000020004" pitchFamily="2" charset="0"/>
              </a:rPr>
              <a:t>KCL Approach</a:t>
            </a:r>
          </a:p>
        </p:txBody>
      </p:sp>
      <p:sp>
        <p:nvSpPr>
          <p:cNvPr id="3" name="Content Placeholder 2"/>
          <p:cNvSpPr>
            <a:spLocks noGrp="1"/>
          </p:cNvSpPr>
          <p:nvPr>
            <p:ph idx="1"/>
          </p:nvPr>
        </p:nvSpPr>
        <p:spPr/>
        <p:txBody>
          <a:bodyPr>
            <a:normAutofit fontScale="62500" lnSpcReduction="20000"/>
          </a:bodyPr>
          <a:lstStyle/>
          <a:p>
            <a:pPr>
              <a:lnSpc>
                <a:spcPct val="120000"/>
              </a:lnSpc>
              <a:buFont typeface="Wingdings" panose="05000000000000000000" pitchFamily="2" charset="2"/>
              <a:buChar char="Ø"/>
            </a:pPr>
            <a:r>
              <a:rPr lang="el-GR" dirty="0" smtClean="0">
                <a:latin typeface="KingsBureauGrot FiveOne" panose="02000506040000020004" pitchFamily="2" charset="0"/>
              </a:rPr>
              <a:t> </a:t>
            </a:r>
            <a:r>
              <a:rPr lang="en-GB" dirty="0" smtClean="0">
                <a:latin typeface="KingsBureauGrot FiveOne" panose="02000506040000020004" pitchFamily="2" charset="0"/>
              </a:rPr>
              <a:t>Collaborative </a:t>
            </a:r>
            <a:r>
              <a:rPr lang="en-GB" dirty="0">
                <a:latin typeface="KingsBureauGrot FiveOne" panose="02000506040000020004" pitchFamily="2" charset="0"/>
              </a:rPr>
              <a:t>effort across Diversity and Inclusivity (HR) team, Disabled Student Advisory (Student Services) team, Centre for Technology Enhanced Learning</a:t>
            </a:r>
          </a:p>
          <a:p>
            <a:pPr>
              <a:lnSpc>
                <a:spcPct val="120000"/>
              </a:lnSpc>
              <a:buFont typeface="Wingdings" panose="05000000000000000000" pitchFamily="2" charset="2"/>
              <a:buChar char="Ø"/>
            </a:pPr>
            <a:r>
              <a:rPr lang="el-GR" dirty="0" smtClean="0">
                <a:latin typeface="KingsBureauGrot FiveOne" panose="02000506040000020004" pitchFamily="2" charset="0"/>
              </a:rPr>
              <a:t> </a:t>
            </a:r>
            <a:r>
              <a:rPr lang="en-GB" dirty="0" smtClean="0">
                <a:latin typeface="KingsBureauGrot FiveOne" panose="02000506040000020004" pitchFamily="2" charset="0"/>
              </a:rPr>
              <a:t>(</a:t>
            </a:r>
            <a:r>
              <a:rPr lang="en-GB" dirty="0">
                <a:latin typeface="KingsBureauGrot FiveOne" panose="02000506040000020004" pitchFamily="2" charset="0"/>
              </a:rPr>
              <a:t>IT), Study Skills team (Library) and KLI academic staff</a:t>
            </a:r>
          </a:p>
          <a:p>
            <a:pPr>
              <a:lnSpc>
                <a:spcPct val="120000"/>
              </a:lnSpc>
              <a:buFont typeface="Wingdings" panose="05000000000000000000" pitchFamily="2" charset="2"/>
              <a:buChar char="Ø"/>
            </a:pPr>
            <a:r>
              <a:rPr lang="el-GR" dirty="0" smtClean="0">
                <a:latin typeface="KingsBureauGrot FiveOne" panose="02000506040000020004" pitchFamily="2" charset="0"/>
              </a:rPr>
              <a:t> </a:t>
            </a:r>
            <a:r>
              <a:rPr lang="en-GB" dirty="0" smtClean="0">
                <a:latin typeface="KingsBureauGrot FiveOne" panose="02000506040000020004" pitchFamily="2" charset="0"/>
              </a:rPr>
              <a:t>Resources </a:t>
            </a:r>
            <a:r>
              <a:rPr lang="en-GB" dirty="0">
                <a:latin typeface="KingsBureauGrot FiveOne" panose="02000506040000020004" pitchFamily="2" charset="0"/>
              </a:rPr>
              <a:t>on new area of website (Inclusive Teaching portal)</a:t>
            </a:r>
          </a:p>
          <a:p>
            <a:pPr>
              <a:lnSpc>
                <a:spcPct val="120000"/>
              </a:lnSpc>
              <a:buFont typeface="Wingdings" panose="05000000000000000000" pitchFamily="2" charset="2"/>
              <a:buChar char="Ø"/>
            </a:pPr>
            <a:r>
              <a:rPr lang="el-GR" dirty="0" smtClean="0">
                <a:latin typeface="KingsBureauGrot FiveOne" panose="02000506040000020004" pitchFamily="2" charset="0"/>
              </a:rPr>
              <a:t> </a:t>
            </a:r>
            <a:r>
              <a:rPr lang="en-GB" dirty="0" smtClean="0">
                <a:latin typeface="KingsBureauGrot FiveOne" panose="02000506040000020004" pitchFamily="2" charset="0"/>
              </a:rPr>
              <a:t>Alignment </a:t>
            </a:r>
            <a:r>
              <a:rPr lang="en-GB" dirty="0">
                <a:latin typeface="KingsBureauGrot FiveOne" panose="02000506040000020004" pitchFamily="2" charset="0"/>
              </a:rPr>
              <a:t>with KLI’s College-wide Changing Classrooms initiatives (education enhancement) </a:t>
            </a:r>
          </a:p>
          <a:p>
            <a:pPr>
              <a:lnSpc>
                <a:spcPct val="120000"/>
              </a:lnSpc>
              <a:buFont typeface="Wingdings" panose="05000000000000000000" pitchFamily="2" charset="2"/>
              <a:buChar char="Ø"/>
            </a:pPr>
            <a:r>
              <a:rPr lang="el-GR" dirty="0" smtClean="0">
                <a:latin typeface="KingsBureauGrot FiveOne" panose="02000506040000020004" pitchFamily="2" charset="0"/>
              </a:rPr>
              <a:t> </a:t>
            </a:r>
            <a:r>
              <a:rPr lang="en-GB" dirty="0" smtClean="0">
                <a:latin typeface="KingsBureauGrot FiveOne" panose="02000506040000020004" pitchFamily="2" charset="0"/>
              </a:rPr>
              <a:t>Alignment </a:t>
            </a:r>
            <a:r>
              <a:rPr lang="en-GB" dirty="0">
                <a:latin typeface="KingsBureauGrot FiveOne" panose="02000506040000020004" pitchFamily="2" charset="0"/>
              </a:rPr>
              <a:t>with KCL’s engagement with TEF</a:t>
            </a:r>
          </a:p>
          <a:p>
            <a:pPr>
              <a:lnSpc>
                <a:spcPct val="120000"/>
              </a:lnSpc>
              <a:buFont typeface="Wingdings" panose="05000000000000000000" pitchFamily="2" charset="2"/>
              <a:buChar char="Ø"/>
            </a:pPr>
            <a:r>
              <a:rPr lang="el-GR" dirty="0" smtClean="0">
                <a:latin typeface="KingsBureauGrot FiveOne" panose="02000506040000020004" pitchFamily="2" charset="0"/>
              </a:rPr>
              <a:t> </a:t>
            </a:r>
            <a:r>
              <a:rPr lang="en-GB" dirty="0" smtClean="0">
                <a:latin typeface="KingsBureauGrot FiveOne" panose="02000506040000020004" pitchFamily="2" charset="0"/>
              </a:rPr>
              <a:t>Central </a:t>
            </a:r>
            <a:r>
              <a:rPr lang="en-GB" dirty="0">
                <a:latin typeface="KingsBureauGrot FiveOne" panose="02000506040000020004" pitchFamily="2" charset="0"/>
              </a:rPr>
              <a:t>Inclusive Education CPD plus bespoke training for departments, plus a Diversity module on the PGCAP</a:t>
            </a:r>
          </a:p>
          <a:p>
            <a:pPr>
              <a:lnSpc>
                <a:spcPct val="120000"/>
              </a:lnSpc>
              <a:buFont typeface="Wingdings" panose="05000000000000000000" pitchFamily="2" charset="2"/>
              <a:buChar char="Ø"/>
            </a:pPr>
            <a:r>
              <a:rPr lang="el-GR" dirty="0" smtClean="0">
                <a:latin typeface="KingsBureauGrot FiveOne" panose="02000506040000020004" pitchFamily="2" charset="0"/>
              </a:rPr>
              <a:t> </a:t>
            </a:r>
            <a:r>
              <a:rPr lang="en-GB" dirty="0" smtClean="0">
                <a:latin typeface="KingsBureauGrot FiveOne" panose="02000506040000020004" pitchFamily="2" charset="0"/>
              </a:rPr>
              <a:t>Supporting </a:t>
            </a:r>
            <a:r>
              <a:rPr lang="en-GB" dirty="0">
                <a:latin typeface="KingsBureauGrot FiveOne" panose="02000506040000020004" pitchFamily="2" charset="0"/>
              </a:rPr>
              <a:t>Faculty Inclusion strategies where these are being developed.</a:t>
            </a:r>
          </a:p>
          <a:p>
            <a:pPr>
              <a:lnSpc>
                <a:spcPct val="120000"/>
              </a:lnSpc>
              <a:buFont typeface="Wingdings" panose="05000000000000000000" pitchFamily="2" charset="2"/>
              <a:buChar char="Ø"/>
            </a:pPr>
            <a:r>
              <a:rPr lang="el-GR" dirty="0" smtClean="0">
                <a:latin typeface="KingsBureauGrot FiveOne" panose="02000506040000020004" pitchFamily="2" charset="0"/>
              </a:rPr>
              <a:t> </a:t>
            </a:r>
            <a:r>
              <a:rPr lang="en-GB" dirty="0" smtClean="0">
                <a:latin typeface="KingsBureauGrot FiveOne" panose="02000506040000020004" pitchFamily="2" charset="0"/>
              </a:rPr>
              <a:t>Support </a:t>
            </a:r>
            <a:r>
              <a:rPr lang="en-GB" dirty="0">
                <a:latin typeface="KingsBureauGrot FiveOne" panose="02000506040000020004" pitchFamily="2" charset="0"/>
              </a:rPr>
              <a:t>with strategy and policy composition</a:t>
            </a:r>
          </a:p>
          <a:p>
            <a:pPr>
              <a:lnSpc>
                <a:spcPct val="120000"/>
              </a:lnSpc>
              <a:buFont typeface="Wingdings" panose="05000000000000000000" pitchFamily="2" charset="2"/>
              <a:buChar char="Ø"/>
            </a:pPr>
            <a:r>
              <a:rPr lang="el-GR" dirty="0" smtClean="0">
                <a:latin typeface="KingsBureauGrot FiveOne" panose="02000506040000020004" pitchFamily="2" charset="0"/>
              </a:rPr>
              <a:t> </a:t>
            </a:r>
            <a:r>
              <a:rPr lang="en-GB" dirty="0" smtClean="0">
                <a:latin typeface="KingsBureauGrot FiveOne" panose="02000506040000020004" pitchFamily="2" charset="0"/>
              </a:rPr>
              <a:t>Audit </a:t>
            </a:r>
            <a:r>
              <a:rPr lang="en-GB" dirty="0">
                <a:latin typeface="KingsBureauGrot FiveOne" panose="02000506040000020004" pitchFamily="2" charset="0"/>
              </a:rPr>
              <a:t>and tool-kit for measuring inclusivity</a:t>
            </a:r>
            <a:r>
              <a:rPr lang="en-GB" dirty="0" smtClean="0">
                <a:latin typeface="KingsBureauGrot FiveOne" panose="02000506040000020004" pitchFamily="2" charset="0"/>
              </a:rPr>
              <a:t>.</a:t>
            </a:r>
            <a:endParaRPr lang="en-GB" dirty="0">
              <a:latin typeface="KingsBureauGrot FiveOne" panose="02000506040000020004" pitchFamily="2" charset="0"/>
            </a:endParaRPr>
          </a:p>
        </p:txBody>
      </p:sp>
      <p:sp>
        <p:nvSpPr>
          <p:cNvPr id="4" name="Text Placeholder 1"/>
          <p:cNvSpPr txBox="1">
            <a:spLocks/>
          </p:cNvSpPr>
          <p:nvPr/>
        </p:nvSpPr>
        <p:spPr>
          <a:xfrm>
            <a:off x="7423350" y="-35720"/>
            <a:ext cx="4790082" cy="330994"/>
          </a:xfrm>
          <a:prstGeom prst="rect">
            <a:avLst/>
          </a:prstGeom>
          <a:ln w="19050">
            <a:solidFill>
              <a:srgbClr val="FF0000"/>
            </a:solidFill>
          </a:ln>
        </p:spPr>
        <p:txBody>
          <a:bodyPr vert="horz" lIns="91440" tIns="45720" rIns="91440" bIns="45720" rtlCol="0" anchor="b">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GB" sz="2000" b="0" dirty="0" smtClean="0">
                <a:solidFill>
                  <a:prstClr val="black"/>
                </a:solidFill>
                <a:latin typeface="KingsBureauGrot ThreeSeven" panose="02000506050000020004" pitchFamily="2" charset="0"/>
                <a:ea typeface="+mj-ea"/>
                <a:cs typeface="+mj-cs"/>
              </a:rPr>
              <a:t>Inclusive Practices at KCL</a:t>
            </a:r>
            <a:endParaRPr lang="en-GB" sz="1200" dirty="0">
              <a:latin typeface="KingsBureauGrot ThreeSeven" panose="02000506050000020004" pitchFamily="2" charset="0"/>
            </a:endParaRPr>
          </a:p>
        </p:txBody>
      </p:sp>
    </p:spTree>
    <p:extLst>
      <p:ext uri="{BB962C8B-B14F-4D97-AF65-F5344CB8AC3E}">
        <p14:creationId xmlns:p14="http://schemas.microsoft.com/office/powerpoint/2010/main" val="1974889464"/>
      </p:ext>
    </p:extLst>
  </p:cSld>
  <p:clrMapOvr>
    <a:masterClrMapping/>
  </p:clrMapOvr>
  <mc:AlternateContent xmlns:mc="http://schemas.openxmlformats.org/markup-compatibility/2006" xmlns:p14="http://schemas.microsoft.com/office/powerpoint/2010/main">
    <mc:Choice Requires="p14">
      <p:transition spd="slow" p14:dur="2000" advTm="104388"/>
    </mc:Choice>
    <mc:Fallback xmlns="">
      <p:transition spd="slow" advTm="104388"/>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KingsBureauGrot ThreeSeven" panose="02000506050000020004" pitchFamily="2" charset="0"/>
              </a:rPr>
              <a:t>The Inclusive Teaching Portal</a:t>
            </a:r>
          </a:p>
        </p:txBody>
      </p:sp>
      <p:sp>
        <p:nvSpPr>
          <p:cNvPr id="3" name="Content Placeholder 2"/>
          <p:cNvSpPr>
            <a:spLocks noGrp="1"/>
          </p:cNvSpPr>
          <p:nvPr>
            <p:ph idx="1"/>
          </p:nvPr>
        </p:nvSpPr>
        <p:spPr>
          <a:xfrm>
            <a:off x="838200" y="1825625"/>
            <a:ext cx="10648950" cy="4351338"/>
          </a:xfrm>
        </p:spPr>
        <p:txBody>
          <a:bodyPr>
            <a:normAutofit/>
          </a:bodyPr>
          <a:lstStyle/>
          <a:p>
            <a:pPr marL="0" indent="0">
              <a:buNone/>
            </a:pPr>
            <a:r>
              <a:rPr lang="en-GB" u="sng" dirty="0">
                <a:latin typeface="KingsBureauGrot FiveOne" panose="02000506040000020004" pitchFamily="2" charset="0"/>
                <a:hlinkClick r:id="rId2"/>
              </a:rPr>
              <a:t>https://internal.kcl.ac.uk/staff/teaching/InclusiveEducation/Index.aspx</a:t>
            </a:r>
            <a:endParaRPr lang="en-GB" dirty="0">
              <a:latin typeface="KingsBureauGrot FiveOne" panose="02000506040000020004" pitchFamily="2" charset="0"/>
            </a:endParaRPr>
          </a:p>
          <a:p>
            <a:pPr marL="0" indent="0">
              <a:buNone/>
            </a:pPr>
            <a:endParaRPr lang="en-GB" dirty="0">
              <a:latin typeface="KingsBureauGrot FiveOne" panose="02000506040000020004" pitchFamily="2" charset="0"/>
            </a:endParaRPr>
          </a:p>
          <a:p>
            <a:pPr>
              <a:buFont typeface="Wingdings" panose="05000000000000000000" pitchFamily="2" charset="2"/>
              <a:buChar char="Ø"/>
            </a:pPr>
            <a:r>
              <a:rPr lang="el-GR" dirty="0" smtClean="0"/>
              <a:t> </a:t>
            </a:r>
            <a:r>
              <a:rPr lang="en-GB" dirty="0" smtClean="0">
                <a:latin typeface="KingsBureauGrot FiveOne" panose="02000506040000020004" pitchFamily="2" charset="0"/>
              </a:rPr>
              <a:t>Factsheets </a:t>
            </a:r>
            <a:r>
              <a:rPr lang="en-GB" dirty="0">
                <a:latin typeface="KingsBureauGrot FiveOne" panose="02000506040000020004" pitchFamily="2" charset="0"/>
              </a:rPr>
              <a:t>and guidance on who studies at King’s</a:t>
            </a:r>
          </a:p>
          <a:p>
            <a:pPr>
              <a:buFont typeface="Wingdings" panose="05000000000000000000" pitchFamily="2" charset="2"/>
              <a:buChar char="Ø"/>
            </a:pPr>
            <a:r>
              <a:rPr lang="el-GR" dirty="0" smtClean="0"/>
              <a:t> </a:t>
            </a:r>
            <a:r>
              <a:rPr lang="en-GB" dirty="0" smtClean="0">
                <a:latin typeface="KingsBureauGrot FiveOne" panose="02000506040000020004" pitchFamily="2" charset="0"/>
              </a:rPr>
              <a:t>Quick </a:t>
            </a:r>
            <a:r>
              <a:rPr lang="en-GB" dirty="0">
                <a:latin typeface="KingsBureauGrot FiveOne" panose="02000506040000020004" pitchFamily="2" charset="0"/>
              </a:rPr>
              <a:t>guides on Inclusive Teaching</a:t>
            </a:r>
          </a:p>
          <a:p>
            <a:pPr>
              <a:buFont typeface="Wingdings" panose="05000000000000000000" pitchFamily="2" charset="2"/>
              <a:buChar char="Ø"/>
            </a:pPr>
            <a:r>
              <a:rPr lang="el-GR" dirty="0" smtClean="0"/>
              <a:t> </a:t>
            </a:r>
            <a:r>
              <a:rPr lang="en-GB" dirty="0" smtClean="0">
                <a:latin typeface="KingsBureauGrot FiveOne" panose="02000506040000020004" pitchFamily="2" charset="0"/>
              </a:rPr>
              <a:t>An </a:t>
            </a:r>
            <a:r>
              <a:rPr lang="en-GB" dirty="0">
                <a:latin typeface="KingsBureauGrot FiveOne" panose="02000506040000020004" pitchFamily="2" charset="0"/>
              </a:rPr>
              <a:t>audit toolkit to gauge Inclusive Practice</a:t>
            </a:r>
          </a:p>
          <a:p>
            <a:pPr>
              <a:buFont typeface="Wingdings" panose="05000000000000000000" pitchFamily="2" charset="2"/>
              <a:buChar char="Ø"/>
            </a:pPr>
            <a:r>
              <a:rPr lang="el-GR" dirty="0" smtClean="0"/>
              <a:t> </a:t>
            </a:r>
            <a:r>
              <a:rPr lang="en-GB" dirty="0" smtClean="0">
                <a:latin typeface="KingsBureauGrot FiveOne" panose="02000506040000020004" pitchFamily="2" charset="0"/>
              </a:rPr>
              <a:t>Details </a:t>
            </a:r>
            <a:r>
              <a:rPr lang="en-GB" dirty="0">
                <a:latin typeface="KingsBureauGrot FiveOne" panose="02000506040000020004" pitchFamily="2" charset="0"/>
              </a:rPr>
              <a:t>on CPD opportunities for Inclusive Education</a:t>
            </a:r>
          </a:p>
          <a:p>
            <a:pPr>
              <a:buFont typeface="Wingdings" panose="05000000000000000000" pitchFamily="2" charset="2"/>
              <a:buChar char="Ø"/>
            </a:pPr>
            <a:r>
              <a:rPr lang="el-GR" dirty="0" smtClean="0"/>
              <a:t> </a:t>
            </a:r>
            <a:r>
              <a:rPr lang="en-GB" dirty="0" smtClean="0">
                <a:latin typeface="KingsBureauGrot FiveOne" panose="02000506040000020004" pitchFamily="2" charset="0"/>
              </a:rPr>
              <a:t>FAQs</a:t>
            </a:r>
            <a:endParaRPr lang="en-GB" dirty="0">
              <a:latin typeface="KingsBureauGrot FiveOne" panose="02000506040000020004" pitchFamily="2" charset="0"/>
            </a:endParaRPr>
          </a:p>
          <a:p>
            <a:pPr marL="0" indent="0">
              <a:buNone/>
            </a:pPr>
            <a:endParaRPr lang="en-GB" dirty="0">
              <a:latin typeface="KingsBureauGrot FiveOne" panose="02000506040000020004" pitchFamily="2" charset="0"/>
            </a:endParaRPr>
          </a:p>
        </p:txBody>
      </p:sp>
      <p:sp>
        <p:nvSpPr>
          <p:cNvPr id="4" name="Text Placeholder 1"/>
          <p:cNvSpPr txBox="1">
            <a:spLocks/>
          </p:cNvSpPr>
          <p:nvPr/>
        </p:nvSpPr>
        <p:spPr>
          <a:xfrm>
            <a:off x="7423350" y="-35720"/>
            <a:ext cx="4790082" cy="330994"/>
          </a:xfrm>
          <a:prstGeom prst="rect">
            <a:avLst/>
          </a:prstGeom>
          <a:ln w="19050">
            <a:solidFill>
              <a:srgbClr val="FF0000"/>
            </a:solidFill>
          </a:ln>
        </p:spPr>
        <p:txBody>
          <a:bodyPr vert="horz" lIns="91440" tIns="45720" rIns="91440" bIns="45720" rtlCol="0" anchor="b">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GB" sz="2000" b="0" dirty="0" smtClean="0">
                <a:solidFill>
                  <a:prstClr val="black"/>
                </a:solidFill>
                <a:latin typeface="KingsBureauGrot ThreeSeven" panose="02000506050000020004" pitchFamily="2" charset="0"/>
                <a:ea typeface="+mj-ea"/>
                <a:cs typeface="+mj-cs"/>
              </a:rPr>
              <a:t>Inclusive Practices at KCL</a:t>
            </a:r>
            <a:endParaRPr lang="en-GB" sz="1200" dirty="0">
              <a:latin typeface="KingsBureauGrot ThreeSeven" panose="02000506050000020004" pitchFamily="2" charset="0"/>
            </a:endParaRPr>
          </a:p>
        </p:txBody>
      </p:sp>
    </p:spTree>
    <p:extLst>
      <p:ext uri="{BB962C8B-B14F-4D97-AF65-F5344CB8AC3E}">
        <p14:creationId xmlns:p14="http://schemas.microsoft.com/office/powerpoint/2010/main" val="497434490"/>
      </p:ext>
    </p:extLst>
  </p:cSld>
  <p:clrMapOvr>
    <a:masterClrMapping/>
  </p:clrMapOvr>
  <mc:AlternateContent xmlns:mc="http://schemas.openxmlformats.org/markup-compatibility/2006" xmlns:p14="http://schemas.microsoft.com/office/powerpoint/2010/main">
    <mc:Choice Requires="p14">
      <p:transition spd="slow" p14:dur="2000" advTm="60361"/>
    </mc:Choice>
    <mc:Fallback xmlns="">
      <p:transition spd="slow" advTm="60361"/>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KingsBureauGrot ThreeSeven" panose="02000506050000020004" pitchFamily="2" charset="0"/>
              </a:rPr>
              <a:t>The Inclusive Teaching Toolkit</a:t>
            </a:r>
          </a:p>
        </p:txBody>
      </p:sp>
      <p:sp>
        <p:nvSpPr>
          <p:cNvPr id="3" name="Content Placeholder 2"/>
          <p:cNvSpPr>
            <a:spLocks noGrp="1"/>
          </p:cNvSpPr>
          <p:nvPr>
            <p:ph idx="1"/>
          </p:nvPr>
        </p:nvSpPr>
        <p:spPr/>
        <p:txBody>
          <a:bodyPr>
            <a:normAutofit/>
          </a:bodyPr>
          <a:lstStyle/>
          <a:p>
            <a:pPr marL="0" indent="0">
              <a:buNone/>
            </a:pPr>
            <a:r>
              <a:rPr lang="en-GB" u="sng" dirty="0">
                <a:latin typeface="KingsBureauGrot FiveOne" panose="02000506040000020004" pitchFamily="2" charset="0"/>
                <a:hlinkClick r:id="rId2"/>
              </a:rPr>
              <a:t>https://keats.kcl.ac.uk/enrol/index.php?id=38762</a:t>
            </a:r>
            <a:endParaRPr lang="en-GB" dirty="0">
              <a:latin typeface="KingsBureauGrot FiveOne" panose="02000506040000020004" pitchFamily="2" charset="0"/>
            </a:endParaRPr>
          </a:p>
          <a:p>
            <a:pPr marL="0" indent="0">
              <a:buNone/>
            </a:pPr>
            <a:r>
              <a:rPr lang="en-GB" dirty="0">
                <a:latin typeface="KingsBureauGrot FiveOne" panose="02000506040000020004" pitchFamily="2" charset="0"/>
              </a:rPr>
              <a:t> </a:t>
            </a:r>
          </a:p>
          <a:p>
            <a:pPr>
              <a:buFont typeface="Wingdings" panose="05000000000000000000" pitchFamily="2" charset="2"/>
              <a:buChar char="Ø"/>
            </a:pPr>
            <a:r>
              <a:rPr lang="el-GR" dirty="0" smtClean="0">
                <a:latin typeface="KingsBureauGrot FiveOne" panose="02000506040000020004" pitchFamily="2" charset="0"/>
              </a:rPr>
              <a:t> </a:t>
            </a:r>
            <a:r>
              <a:rPr lang="en-GB" dirty="0" smtClean="0">
                <a:latin typeface="KingsBureauGrot FiveOne" panose="02000506040000020004" pitchFamily="2" charset="0"/>
              </a:rPr>
              <a:t>A </a:t>
            </a:r>
            <a:r>
              <a:rPr lang="en-GB" dirty="0">
                <a:latin typeface="KingsBureauGrot FiveOne" panose="02000506040000020004" pitchFamily="2" charset="0"/>
              </a:rPr>
              <a:t>module on the KCL VLE</a:t>
            </a:r>
          </a:p>
          <a:p>
            <a:pPr>
              <a:buFont typeface="Wingdings" panose="05000000000000000000" pitchFamily="2" charset="2"/>
              <a:buChar char="Ø"/>
            </a:pPr>
            <a:r>
              <a:rPr lang="el-GR" dirty="0" smtClean="0">
                <a:latin typeface="KingsBureauGrot FiveOne" panose="02000506040000020004" pitchFamily="2" charset="0"/>
              </a:rPr>
              <a:t> </a:t>
            </a:r>
            <a:r>
              <a:rPr lang="en-GB" dirty="0" smtClean="0">
                <a:latin typeface="KingsBureauGrot FiveOne" panose="02000506040000020004" pitchFamily="2" charset="0"/>
              </a:rPr>
              <a:t>Encourages </a:t>
            </a:r>
            <a:r>
              <a:rPr lang="en-GB" dirty="0">
                <a:latin typeface="KingsBureauGrot FiveOne" panose="02000506040000020004" pitchFamily="2" charset="0"/>
              </a:rPr>
              <a:t>reflection on teaching practices</a:t>
            </a:r>
          </a:p>
          <a:p>
            <a:pPr>
              <a:buFont typeface="Wingdings" panose="05000000000000000000" pitchFamily="2" charset="2"/>
              <a:buChar char="Ø"/>
            </a:pPr>
            <a:r>
              <a:rPr lang="el-GR" dirty="0" smtClean="0">
                <a:latin typeface="KingsBureauGrot FiveOne" panose="02000506040000020004" pitchFamily="2" charset="0"/>
              </a:rPr>
              <a:t> </a:t>
            </a:r>
            <a:r>
              <a:rPr lang="en-GB" dirty="0" smtClean="0">
                <a:latin typeface="KingsBureauGrot FiveOne" panose="02000506040000020004" pitchFamily="2" charset="0"/>
              </a:rPr>
              <a:t>An </a:t>
            </a:r>
            <a:r>
              <a:rPr lang="en-GB" dirty="0">
                <a:latin typeface="KingsBureauGrot FiveOne" panose="02000506040000020004" pitchFamily="2" charset="0"/>
              </a:rPr>
              <a:t>internal staff resource, which gives us data about staff needs</a:t>
            </a:r>
          </a:p>
          <a:p>
            <a:pPr marL="0" indent="0">
              <a:buNone/>
            </a:pPr>
            <a:endParaRPr lang="en-GB" dirty="0">
              <a:latin typeface="KingsBureauGrot FiveOne" panose="02000506040000020004" pitchFamily="2" charset="0"/>
            </a:endParaRPr>
          </a:p>
        </p:txBody>
      </p:sp>
      <p:sp>
        <p:nvSpPr>
          <p:cNvPr id="4" name="Text Placeholder 1"/>
          <p:cNvSpPr txBox="1">
            <a:spLocks/>
          </p:cNvSpPr>
          <p:nvPr/>
        </p:nvSpPr>
        <p:spPr>
          <a:xfrm>
            <a:off x="7423350" y="-35720"/>
            <a:ext cx="4790082" cy="330994"/>
          </a:xfrm>
          <a:prstGeom prst="rect">
            <a:avLst/>
          </a:prstGeom>
          <a:ln w="19050">
            <a:solidFill>
              <a:srgbClr val="FF0000"/>
            </a:solidFill>
          </a:ln>
        </p:spPr>
        <p:txBody>
          <a:bodyPr vert="horz" lIns="91440" tIns="45720" rIns="91440" bIns="45720" rtlCol="0" anchor="b">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GB" sz="2000" b="0" dirty="0" smtClean="0">
                <a:solidFill>
                  <a:prstClr val="black"/>
                </a:solidFill>
                <a:latin typeface="KingsBureauGrot ThreeSeven" panose="02000506050000020004" pitchFamily="2" charset="0"/>
                <a:ea typeface="+mj-ea"/>
                <a:cs typeface="+mj-cs"/>
              </a:rPr>
              <a:t>Inclusive Practices at KCL</a:t>
            </a:r>
            <a:endParaRPr lang="en-GB" sz="1200" dirty="0">
              <a:latin typeface="KingsBureauGrot ThreeSeven" panose="02000506050000020004" pitchFamily="2" charset="0"/>
            </a:endParaRPr>
          </a:p>
        </p:txBody>
      </p:sp>
    </p:spTree>
    <p:extLst>
      <p:ext uri="{BB962C8B-B14F-4D97-AF65-F5344CB8AC3E}">
        <p14:creationId xmlns:p14="http://schemas.microsoft.com/office/powerpoint/2010/main" val="3083354633"/>
      </p:ext>
    </p:extLst>
  </p:cSld>
  <p:clrMapOvr>
    <a:masterClrMapping/>
  </p:clrMapOvr>
  <mc:AlternateContent xmlns:mc="http://schemas.openxmlformats.org/markup-compatibility/2006" xmlns:p14="http://schemas.microsoft.com/office/powerpoint/2010/main">
    <mc:Choice Requires="p14">
      <p:transition spd="slow" p14:dur="2000" advTm="42254"/>
    </mc:Choice>
    <mc:Fallback xmlns="">
      <p:transition spd="slow" advTm="42254"/>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FF0000"/>
                </a:solidFill>
                <a:latin typeface="KingsBureauGrot ThreeSeven" panose="02000506050000020004" pitchFamily="2" charset="0"/>
              </a:rPr>
              <a:t>Activity</a:t>
            </a:r>
            <a:r>
              <a:rPr lang="en-GB" dirty="0" smtClean="0">
                <a:latin typeface="KingsBureauGrot ThreeSeven" panose="02000506050000020004" pitchFamily="2" charset="0"/>
              </a:rPr>
              <a:t> </a:t>
            </a:r>
            <a:endParaRPr lang="en-GB" dirty="0">
              <a:latin typeface="KingsBureauGrot ThreeSeven" panose="02000506050000020004" pitchFamily="2" charset="0"/>
            </a:endParaRPr>
          </a:p>
        </p:txBody>
      </p:sp>
      <p:sp>
        <p:nvSpPr>
          <p:cNvPr id="3" name="Content Placeholder 2"/>
          <p:cNvSpPr>
            <a:spLocks noGrp="1"/>
          </p:cNvSpPr>
          <p:nvPr>
            <p:ph idx="1"/>
          </p:nvPr>
        </p:nvSpPr>
        <p:spPr/>
        <p:txBody>
          <a:bodyPr>
            <a:normAutofit/>
          </a:bodyPr>
          <a:lstStyle/>
          <a:p>
            <a:pPr marL="0" indent="0">
              <a:buNone/>
            </a:pPr>
            <a:r>
              <a:rPr lang="en-GB" sz="3600" dirty="0" smtClean="0">
                <a:latin typeface="KingsBureauGrot FiveOne" panose="02000506040000020004" pitchFamily="2" charset="0"/>
              </a:rPr>
              <a:t>Have a look at the examples of paper based activities. </a:t>
            </a:r>
          </a:p>
          <a:p>
            <a:pPr marL="0" indent="0">
              <a:buNone/>
            </a:pPr>
            <a:endParaRPr lang="en-GB" sz="3600" dirty="0">
              <a:latin typeface="KingsBureauGrot FiveOne" panose="02000506040000020004" pitchFamily="2" charset="0"/>
            </a:endParaRPr>
          </a:p>
          <a:p>
            <a:pPr>
              <a:buFont typeface="Wingdings" panose="05000000000000000000" pitchFamily="2" charset="2"/>
              <a:buChar char="Ø"/>
            </a:pPr>
            <a:r>
              <a:rPr lang="en-GB" dirty="0" smtClean="0">
                <a:latin typeface="KingsBureauGrot FiveOne" panose="02000506040000020004" pitchFamily="2" charset="0"/>
              </a:rPr>
              <a:t> What </a:t>
            </a:r>
            <a:r>
              <a:rPr lang="en-GB" dirty="0">
                <a:latin typeface="KingsBureauGrot FiveOne" panose="02000506040000020004" pitchFamily="2" charset="0"/>
              </a:rPr>
              <a:t>accessibility challenges can you foresee? </a:t>
            </a:r>
            <a:endParaRPr lang="en-GB" dirty="0" smtClean="0">
              <a:latin typeface="KingsBureauGrot FiveOne" panose="02000506040000020004" pitchFamily="2" charset="0"/>
            </a:endParaRPr>
          </a:p>
          <a:p>
            <a:pPr>
              <a:buFont typeface="Wingdings" panose="05000000000000000000" pitchFamily="2" charset="2"/>
              <a:buChar char="Ø"/>
            </a:pPr>
            <a:r>
              <a:rPr lang="en-GB" dirty="0" smtClean="0">
                <a:latin typeface="KingsBureauGrot FiveOne" panose="02000506040000020004" pitchFamily="2" charset="0"/>
              </a:rPr>
              <a:t> How can these be overcome?</a:t>
            </a:r>
          </a:p>
          <a:p>
            <a:pPr>
              <a:buFont typeface="Wingdings" panose="05000000000000000000" pitchFamily="2" charset="2"/>
              <a:buChar char="Ø"/>
            </a:pPr>
            <a:endParaRPr lang="en-GB" dirty="0">
              <a:latin typeface="KingsBureauGrot FiveOne" panose="02000506040000020004" pitchFamily="2" charset="0"/>
            </a:endParaRPr>
          </a:p>
          <a:p>
            <a:pPr marL="0" indent="0">
              <a:buNone/>
            </a:pPr>
            <a:r>
              <a:rPr lang="en-GB" dirty="0" smtClean="0">
                <a:latin typeface="KingsBureauGrot FiveOne" panose="02000506040000020004" pitchFamily="2" charset="0"/>
              </a:rPr>
              <a:t>Post your responses to the forum and respond to the responses of at least one other. </a:t>
            </a:r>
            <a:endParaRPr lang="en-GB" dirty="0">
              <a:latin typeface="KingsBureauGrot FiveOne" panose="02000506040000020004" pitchFamily="2" charset="0"/>
            </a:endParaRPr>
          </a:p>
        </p:txBody>
      </p:sp>
      <p:sp>
        <p:nvSpPr>
          <p:cNvPr id="4" name="Text Placeholder 1"/>
          <p:cNvSpPr txBox="1">
            <a:spLocks/>
          </p:cNvSpPr>
          <p:nvPr/>
        </p:nvSpPr>
        <p:spPr>
          <a:xfrm>
            <a:off x="7423350" y="-35720"/>
            <a:ext cx="4790082" cy="330994"/>
          </a:xfrm>
          <a:prstGeom prst="rect">
            <a:avLst/>
          </a:prstGeom>
          <a:ln w="19050">
            <a:solidFill>
              <a:srgbClr val="FF0000"/>
            </a:solidFill>
          </a:ln>
        </p:spPr>
        <p:txBody>
          <a:bodyPr vert="horz" lIns="91440" tIns="45720" rIns="91440" bIns="45720" rtlCol="0" anchor="b">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GB" sz="2000" b="0" dirty="0" smtClean="0">
                <a:solidFill>
                  <a:prstClr val="black"/>
                </a:solidFill>
                <a:latin typeface="KingsBureauGrot ThreeSeven" panose="02000506050000020004" pitchFamily="2" charset="0"/>
                <a:ea typeface="+mj-ea"/>
                <a:cs typeface="+mj-cs"/>
              </a:rPr>
              <a:t>Inclusive Practices at KCL</a:t>
            </a:r>
            <a:endParaRPr lang="en-GB" sz="1200" dirty="0">
              <a:latin typeface="KingsBureauGrot ThreeSeven" panose="02000506050000020004" pitchFamily="2" charset="0"/>
            </a:endParaRPr>
          </a:p>
        </p:txBody>
      </p:sp>
    </p:spTree>
    <p:extLst>
      <p:ext uri="{BB962C8B-B14F-4D97-AF65-F5344CB8AC3E}">
        <p14:creationId xmlns:p14="http://schemas.microsoft.com/office/powerpoint/2010/main" val="181921802"/>
      </p:ext>
    </p:extLst>
  </p:cSld>
  <p:clrMapOvr>
    <a:masterClrMapping/>
  </p:clrMapOvr>
  <mc:AlternateContent xmlns:mc="http://schemas.openxmlformats.org/markup-compatibility/2006" xmlns:p14="http://schemas.microsoft.com/office/powerpoint/2010/main">
    <mc:Choice Requires="p14">
      <p:transition spd="slow" p14:dur="2000" advTm="32722"/>
    </mc:Choice>
    <mc:Fallback xmlns="">
      <p:transition spd="slow" advTm="32722"/>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KingsBureauGrot ThreeSeven" panose="02000506050000020004" pitchFamily="2" charset="0"/>
              </a:rPr>
              <a:t>Inclusiveness</a:t>
            </a:r>
            <a:endParaRPr lang="en-GB" dirty="0">
              <a:latin typeface="KingsBureauGrot ThreeSeven" panose="02000506050000020004" pitchFamily="2" charset="0"/>
            </a:endParaRPr>
          </a:p>
        </p:txBody>
      </p:sp>
      <p:sp>
        <p:nvSpPr>
          <p:cNvPr id="4" name="Text Placeholder 1"/>
          <p:cNvSpPr txBox="1">
            <a:spLocks/>
          </p:cNvSpPr>
          <p:nvPr/>
        </p:nvSpPr>
        <p:spPr>
          <a:xfrm>
            <a:off x="7423350" y="-35720"/>
            <a:ext cx="4790082" cy="330994"/>
          </a:xfrm>
          <a:prstGeom prst="rect">
            <a:avLst/>
          </a:prstGeom>
          <a:ln w="19050">
            <a:solidFill>
              <a:srgbClr val="FF0000"/>
            </a:solidFill>
          </a:ln>
        </p:spPr>
        <p:txBody>
          <a:bodyPr vert="horz" lIns="91440" tIns="45720" rIns="91440" bIns="45720" rtlCol="0" anchor="b">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GB" sz="2000" b="0" dirty="0" smtClean="0">
                <a:solidFill>
                  <a:prstClr val="black"/>
                </a:solidFill>
                <a:latin typeface="KingsBureauGrot ThreeSeven" panose="02000506050000020004" pitchFamily="2" charset="0"/>
                <a:ea typeface="+mj-ea"/>
                <a:cs typeface="+mj-cs"/>
              </a:rPr>
              <a:t>Inclusive Practices at KCL</a:t>
            </a:r>
            <a:endParaRPr lang="en-GB" sz="1200" dirty="0">
              <a:latin typeface="KingsBureauGrot ThreeSeven" panose="02000506050000020004" pitchFamily="2" charset="0"/>
            </a:endParaRPr>
          </a:p>
        </p:txBody>
      </p:sp>
      <p:graphicFrame>
        <p:nvGraphicFramePr>
          <p:cNvPr id="8" name="Diagram 7"/>
          <p:cNvGraphicFramePr/>
          <p:nvPr>
            <p:extLst>
              <p:ext uri="{D42A27DB-BD31-4B8C-83A1-F6EECF244321}">
                <p14:modId xmlns:p14="http://schemas.microsoft.com/office/powerpoint/2010/main" val="4138803332"/>
              </p:ext>
            </p:extLst>
          </p:nvPr>
        </p:nvGraphicFramePr>
        <p:xfrm>
          <a:off x="4310262" y="1628775"/>
          <a:ext cx="6226175" cy="42023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24961362"/>
      </p:ext>
    </p:extLst>
  </p:cSld>
  <p:clrMapOvr>
    <a:masterClrMapping/>
  </p:clrMapOvr>
  <mc:AlternateContent xmlns:mc="http://schemas.openxmlformats.org/markup-compatibility/2006" xmlns:p14="http://schemas.microsoft.com/office/powerpoint/2010/main">
    <mc:Choice Requires="p14">
      <p:transition spd="slow" p14:dur="2000" advTm="26819"/>
    </mc:Choice>
    <mc:Fallback xmlns="">
      <p:transition spd="slow" advTm="26819"/>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KingsBureauGrot ThreeSeven" panose="02000506050000020004" pitchFamily="2" charset="0"/>
              </a:rPr>
              <a:t>Course Climate</a:t>
            </a:r>
            <a:endParaRPr lang="en-GB" dirty="0">
              <a:latin typeface="KingsBureauGrot ThreeSeven" panose="02000506050000020004" pitchFamily="2" charset="0"/>
            </a:endParaRPr>
          </a:p>
        </p:txBody>
      </p:sp>
      <p:sp>
        <p:nvSpPr>
          <p:cNvPr id="4" name="Text Placeholder 1"/>
          <p:cNvSpPr txBox="1">
            <a:spLocks/>
          </p:cNvSpPr>
          <p:nvPr/>
        </p:nvSpPr>
        <p:spPr>
          <a:xfrm>
            <a:off x="7423350" y="-35720"/>
            <a:ext cx="4790082" cy="330994"/>
          </a:xfrm>
          <a:prstGeom prst="rect">
            <a:avLst/>
          </a:prstGeom>
          <a:ln w="19050">
            <a:solidFill>
              <a:srgbClr val="FF0000"/>
            </a:solidFill>
          </a:ln>
        </p:spPr>
        <p:txBody>
          <a:bodyPr vert="horz" lIns="91440" tIns="45720" rIns="91440" bIns="45720" rtlCol="0" anchor="b">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GB" sz="2000" b="0" dirty="0" smtClean="0">
                <a:solidFill>
                  <a:prstClr val="black"/>
                </a:solidFill>
                <a:latin typeface="KingsBureauGrot ThreeSeven" panose="02000506050000020004" pitchFamily="2" charset="0"/>
                <a:ea typeface="+mj-ea"/>
                <a:cs typeface="+mj-cs"/>
              </a:rPr>
              <a:t>Inclusive Practices at KCL</a:t>
            </a:r>
            <a:endParaRPr lang="en-GB" sz="1200" dirty="0">
              <a:latin typeface="KingsBureauGrot ThreeSeven" panose="02000506050000020004" pitchFamily="2" charset="0"/>
            </a:endParaRPr>
          </a:p>
        </p:txBody>
      </p:sp>
      <p:graphicFrame>
        <p:nvGraphicFramePr>
          <p:cNvPr id="5" name="Diagram 4"/>
          <p:cNvGraphicFramePr/>
          <p:nvPr>
            <p:extLst>
              <p:ext uri="{D42A27DB-BD31-4B8C-83A1-F6EECF244321}">
                <p14:modId xmlns:p14="http://schemas.microsoft.com/office/powerpoint/2010/main" val="3948543924"/>
              </p:ext>
            </p:extLst>
          </p:nvPr>
        </p:nvGraphicFramePr>
        <p:xfrm>
          <a:off x="5195887" y="1135856"/>
          <a:ext cx="78486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ontent Placeholder 2"/>
          <p:cNvSpPr>
            <a:spLocks noGrp="1"/>
          </p:cNvSpPr>
          <p:nvPr>
            <p:ph idx="1"/>
          </p:nvPr>
        </p:nvSpPr>
        <p:spPr>
          <a:xfrm>
            <a:off x="114300" y="1814513"/>
            <a:ext cx="6172200" cy="4414838"/>
          </a:xfrm>
        </p:spPr>
        <p:txBody>
          <a:bodyPr>
            <a:normAutofit/>
          </a:bodyPr>
          <a:lstStyle/>
          <a:p>
            <a:pPr marL="0" indent="0">
              <a:buNone/>
            </a:pPr>
            <a:r>
              <a:rPr lang="en-GB" b="1" dirty="0" smtClean="0">
                <a:latin typeface="KingsBureauGrot FiveOne" panose="02000506040000020004" pitchFamily="2" charset="0"/>
              </a:rPr>
              <a:t>   Determining </a:t>
            </a:r>
            <a:r>
              <a:rPr lang="en-GB" b="1" dirty="0">
                <a:latin typeface="KingsBureauGrot FiveOne" panose="02000506040000020004" pitchFamily="2" charset="0"/>
              </a:rPr>
              <a:t>factors</a:t>
            </a:r>
            <a:r>
              <a:rPr lang="en-GB" b="1" dirty="0" smtClean="0">
                <a:latin typeface="KingsBureauGrot FiveOne" panose="02000506040000020004" pitchFamily="2" charset="0"/>
              </a:rPr>
              <a:t>:</a:t>
            </a:r>
          </a:p>
          <a:p>
            <a:pPr marL="0" indent="0">
              <a:buNone/>
            </a:pPr>
            <a:endParaRPr lang="en-GB" b="1" dirty="0">
              <a:latin typeface="KingsBureauGrot FiveOne" panose="02000506040000020004" pitchFamily="2" charset="0"/>
            </a:endParaRPr>
          </a:p>
          <a:p>
            <a:pPr lvl="1">
              <a:buFont typeface="Wingdings" panose="05000000000000000000" pitchFamily="2" charset="2"/>
              <a:buChar char="Ø"/>
            </a:pPr>
            <a:r>
              <a:rPr lang="en-GB" dirty="0" smtClean="0">
                <a:latin typeface="KingsBureauGrot FiveOne" panose="02000506040000020004" pitchFamily="2" charset="0"/>
              </a:rPr>
              <a:t> faculty – student interactions</a:t>
            </a:r>
          </a:p>
          <a:p>
            <a:pPr lvl="1">
              <a:buFont typeface="Wingdings" panose="05000000000000000000" pitchFamily="2" charset="2"/>
              <a:buChar char="Ø"/>
            </a:pPr>
            <a:r>
              <a:rPr lang="en-GB" dirty="0" smtClean="0">
                <a:latin typeface="KingsBureauGrot FiveOne" panose="02000506040000020004" pitchFamily="2" charset="0"/>
              </a:rPr>
              <a:t> student </a:t>
            </a:r>
            <a:r>
              <a:rPr lang="en-GB" dirty="0">
                <a:latin typeface="KingsBureauGrot FiveOne" panose="02000506040000020004" pitchFamily="2" charset="0"/>
              </a:rPr>
              <a:t>– student </a:t>
            </a:r>
            <a:r>
              <a:rPr lang="en-GB" dirty="0" smtClean="0">
                <a:latin typeface="KingsBureauGrot FiveOne" panose="02000506040000020004" pitchFamily="2" charset="0"/>
              </a:rPr>
              <a:t>interactions</a:t>
            </a:r>
          </a:p>
          <a:p>
            <a:pPr lvl="1">
              <a:buFont typeface="Wingdings" panose="05000000000000000000" pitchFamily="2" charset="2"/>
              <a:buChar char="Ø"/>
            </a:pPr>
            <a:r>
              <a:rPr lang="en-GB" dirty="0" smtClean="0">
                <a:latin typeface="KingsBureauGrot FiveOne" panose="02000506040000020004" pitchFamily="2" charset="0"/>
              </a:rPr>
              <a:t> tone set by instructor</a:t>
            </a:r>
          </a:p>
          <a:p>
            <a:pPr lvl="1">
              <a:buFont typeface="Wingdings" panose="05000000000000000000" pitchFamily="2" charset="2"/>
              <a:buChar char="Ø"/>
            </a:pPr>
            <a:r>
              <a:rPr lang="en-GB" dirty="0" smtClean="0">
                <a:latin typeface="KingsBureauGrot FiveOne" panose="02000506040000020004" pitchFamily="2" charset="0"/>
              </a:rPr>
              <a:t> instances of stereotyping or tokenism</a:t>
            </a:r>
          </a:p>
          <a:p>
            <a:pPr lvl="1">
              <a:buFont typeface="Wingdings" panose="05000000000000000000" pitchFamily="2" charset="2"/>
              <a:buChar char="Ø"/>
            </a:pPr>
            <a:r>
              <a:rPr lang="en-GB" dirty="0" smtClean="0">
                <a:latin typeface="KingsBureauGrot FiveOne" panose="02000506040000020004" pitchFamily="2" charset="0"/>
              </a:rPr>
              <a:t> course demographics (i.e. relative size of racial or other social groups)</a:t>
            </a:r>
          </a:p>
          <a:p>
            <a:pPr lvl="1">
              <a:buFont typeface="Wingdings" panose="05000000000000000000" pitchFamily="2" charset="2"/>
              <a:buChar char="Ø"/>
            </a:pPr>
            <a:r>
              <a:rPr lang="en-GB" dirty="0" smtClean="0">
                <a:latin typeface="KingsBureauGrot FiveOne" panose="02000506040000020004" pitchFamily="2" charset="0"/>
              </a:rPr>
              <a:t> range of perspectives presented in course content</a:t>
            </a:r>
          </a:p>
        </p:txBody>
      </p:sp>
    </p:spTree>
    <p:extLst>
      <p:ext uri="{BB962C8B-B14F-4D97-AF65-F5344CB8AC3E}">
        <p14:creationId xmlns:p14="http://schemas.microsoft.com/office/powerpoint/2010/main" val="817738308"/>
      </p:ext>
    </p:extLst>
  </p:cSld>
  <p:clrMapOvr>
    <a:masterClrMapping/>
  </p:clrMapOvr>
  <mc:AlternateContent xmlns:mc="http://schemas.openxmlformats.org/markup-compatibility/2006" xmlns:p14="http://schemas.microsoft.com/office/powerpoint/2010/main">
    <mc:Choice Requires="p14">
      <p:transition spd="slow" p14:dur="2000" advTm="89068"/>
    </mc:Choice>
    <mc:Fallback xmlns="">
      <p:transition spd="slow" advTm="89068"/>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KingsBureauGrot ThreeSeven" panose="02000506050000020004" pitchFamily="2" charset="0"/>
              </a:rPr>
              <a:t>Course Climate</a:t>
            </a:r>
            <a:endParaRPr lang="en-GB" dirty="0">
              <a:latin typeface="KingsBureauGrot ThreeSeven" panose="02000506050000020004" pitchFamily="2" charset="0"/>
            </a:endParaRPr>
          </a:p>
        </p:txBody>
      </p:sp>
      <p:sp>
        <p:nvSpPr>
          <p:cNvPr id="4" name="Text Placeholder 1"/>
          <p:cNvSpPr txBox="1">
            <a:spLocks/>
          </p:cNvSpPr>
          <p:nvPr/>
        </p:nvSpPr>
        <p:spPr>
          <a:xfrm>
            <a:off x="7423350" y="-35720"/>
            <a:ext cx="4790082" cy="330994"/>
          </a:xfrm>
          <a:prstGeom prst="rect">
            <a:avLst/>
          </a:prstGeom>
          <a:ln w="19050">
            <a:solidFill>
              <a:srgbClr val="FF0000"/>
            </a:solidFill>
          </a:ln>
        </p:spPr>
        <p:txBody>
          <a:bodyPr vert="horz" lIns="91440" tIns="45720" rIns="91440" bIns="45720" rtlCol="0" anchor="b">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GB" sz="2000" b="0" dirty="0" smtClean="0">
                <a:solidFill>
                  <a:prstClr val="black"/>
                </a:solidFill>
                <a:latin typeface="KingsBureauGrot ThreeSeven" panose="02000506050000020004" pitchFamily="2" charset="0"/>
                <a:ea typeface="+mj-ea"/>
                <a:cs typeface="+mj-cs"/>
              </a:rPr>
              <a:t>Inclusive Practices at KCL</a:t>
            </a:r>
            <a:endParaRPr lang="en-GB" sz="1200" dirty="0">
              <a:latin typeface="KingsBureauGrot ThreeSeven" panose="02000506050000020004" pitchFamily="2" charset="0"/>
            </a:endParaRPr>
          </a:p>
        </p:txBody>
      </p:sp>
      <p:graphicFrame>
        <p:nvGraphicFramePr>
          <p:cNvPr id="8" name="Diagram 7"/>
          <p:cNvGraphicFramePr/>
          <p:nvPr>
            <p:extLst>
              <p:ext uri="{D42A27DB-BD31-4B8C-83A1-F6EECF244321}">
                <p14:modId xmlns:p14="http://schemas.microsoft.com/office/powerpoint/2010/main" val="3189108490"/>
              </p:ext>
            </p:extLst>
          </p:nvPr>
        </p:nvGraphicFramePr>
        <p:xfrm>
          <a:off x="1754945" y="1550194"/>
          <a:ext cx="8510624" cy="21547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Box 8"/>
          <p:cNvSpPr txBox="1"/>
          <p:nvPr/>
        </p:nvSpPr>
        <p:spPr>
          <a:xfrm>
            <a:off x="1750219" y="3400144"/>
            <a:ext cx="2081463" cy="1384995"/>
          </a:xfrm>
          <a:prstGeom prst="rect">
            <a:avLst/>
          </a:prstGeom>
          <a:noFill/>
        </p:spPr>
        <p:txBody>
          <a:bodyPr wrap="square" rtlCol="0">
            <a:spAutoFit/>
          </a:bodyPr>
          <a:lstStyle/>
          <a:p>
            <a:pPr marL="285750" indent="-285750">
              <a:buFont typeface="Wingdings" panose="05000000000000000000" pitchFamily="2" charset="2"/>
              <a:buChar char="Ø"/>
            </a:pPr>
            <a:r>
              <a:rPr lang="en-GB" sz="1400" dirty="0" smtClean="0">
                <a:latin typeface="KingsBureauGrot FiveOne" panose="02000506040000020004" pitchFamily="2" charset="0"/>
              </a:rPr>
              <a:t>Hostile</a:t>
            </a:r>
          </a:p>
          <a:p>
            <a:pPr marL="285750" indent="-285750">
              <a:buFont typeface="Wingdings" panose="05000000000000000000" pitchFamily="2" charset="2"/>
              <a:buChar char="Ø"/>
            </a:pPr>
            <a:r>
              <a:rPr lang="en-GB" sz="1400" dirty="0" smtClean="0">
                <a:latin typeface="KingsBureauGrot FiveOne" panose="02000506040000020004" pitchFamily="2" charset="0"/>
              </a:rPr>
              <a:t>Unwelcoming</a:t>
            </a:r>
          </a:p>
          <a:p>
            <a:pPr marL="285750" indent="-285750">
              <a:buFont typeface="Wingdings" panose="05000000000000000000" pitchFamily="2" charset="2"/>
              <a:buChar char="Ø"/>
            </a:pPr>
            <a:r>
              <a:rPr lang="en-GB" sz="1400" dirty="0" smtClean="0">
                <a:latin typeface="KingsBureauGrot FiveOne" panose="02000506040000020004" pitchFamily="2" charset="0"/>
              </a:rPr>
              <a:t>Discriminatory</a:t>
            </a:r>
          </a:p>
          <a:p>
            <a:pPr marL="285750" indent="-285750">
              <a:buFont typeface="Wingdings" panose="05000000000000000000" pitchFamily="2" charset="2"/>
              <a:buChar char="Ø"/>
            </a:pPr>
            <a:r>
              <a:rPr lang="en-GB" sz="1400" dirty="0" smtClean="0">
                <a:latin typeface="KingsBureauGrot FiveOne" panose="02000506040000020004" pitchFamily="2" charset="0"/>
              </a:rPr>
              <a:t>Openly sexist comments</a:t>
            </a:r>
          </a:p>
          <a:p>
            <a:pPr marL="285750" indent="-285750">
              <a:buFont typeface="Wingdings" panose="05000000000000000000" pitchFamily="2" charset="2"/>
              <a:buChar char="Ø"/>
            </a:pPr>
            <a:r>
              <a:rPr lang="en-GB" sz="1400" dirty="0" smtClean="0">
                <a:latin typeface="KingsBureauGrot FiveOne" panose="02000506040000020004" pitchFamily="2" charset="0"/>
              </a:rPr>
              <a:t>Demeaning attitudes</a:t>
            </a:r>
            <a:endParaRPr lang="en-GB" sz="1400" dirty="0">
              <a:latin typeface="KingsBureauGrot FiveOne" panose="02000506040000020004" pitchFamily="2" charset="0"/>
            </a:endParaRPr>
          </a:p>
        </p:txBody>
      </p:sp>
      <p:sp>
        <p:nvSpPr>
          <p:cNvPr id="10" name="TextBox 9"/>
          <p:cNvSpPr txBox="1"/>
          <p:nvPr/>
        </p:nvSpPr>
        <p:spPr>
          <a:xfrm>
            <a:off x="3625238" y="3364445"/>
            <a:ext cx="2318083" cy="1169551"/>
          </a:xfrm>
          <a:prstGeom prst="rect">
            <a:avLst/>
          </a:prstGeom>
          <a:noFill/>
        </p:spPr>
        <p:txBody>
          <a:bodyPr wrap="square" rtlCol="0">
            <a:spAutoFit/>
          </a:bodyPr>
          <a:lstStyle/>
          <a:p>
            <a:pPr marL="285750" indent="-285750">
              <a:buFont typeface="Wingdings" panose="05000000000000000000" pitchFamily="2" charset="2"/>
              <a:buChar char="Ø"/>
            </a:pPr>
            <a:r>
              <a:rPr lang="en-GB" sz="1400" dirty="0" smtClean="0">
                <a:latin typeface="KingsBureauGrot FiveOne" panose="02000506040000020004" pitchFamily="2" charset="0"/>
              </a:rPr>
              <a:t>Indirectly exclude certain groups</a:t>
            </a:r>
          </a:p>
          <a:p>
            <a:pPr marL="285750" indent="-285750">
              <a:buFont typeface="Wingdings" panose="05000000000000000000" pitchFamily="2" charset="2"/>
              <a:buChar char="Ø"/>
            </a:pPr>
            <a:r>
              <a:rPr lang="en-GB" sz="1400" dirty="0" smtClean="0">
                <a:latin typeface="KingsBureauGrot FiveOne" panose="02000506040000020004" pitchFamily="2" charset="0"/>
              </a:rPr>
              <a:t>Subtle off-putting messages</a:t>
            </a:r>
          </a:p>
          <a:p>
            <a:pPr marL="285750" indent="-285750">
              <a:buFont typeface="Wingdings" panose="05000000000000000000" pitchFamily="2" charset="2"/>
              <a:buChar char="Ø"/>
            </a:pPr>
            <a:endParaRPr lang="en-GB" sz="1400" dirty="0">
              <a:latin typeface="KingsBureauGrot FiveOne" panose="02000506040000020004" pitchFamily="2" charset="0"/>
            </a:endParaRPr>
          </a:p>
        </p:txBody>
      </p:sp>
      <p:sp>
        <p:nvSpPr>
          <p:cNvPr id="11" name="TextBox 10"/>
          <p:cNvSpPr txBox="1"/>
          <p:nvPr/>
        </p:nvSpPr>
        <p:spPr>
          <a:xfrm>
            <a:off x="5859100" y="3358287"/>
            <a:ext cx="2133600" cy="1815882"/>
          </a:xfrm>
          <a:prstGeom prst="rect">
            <a:avLst/>
          </a:prstGeom>
          <a:noFill/>
        </p:spPr>
        <p:txBody>
          <a:bodyPr wrap="square" rtlCol="0">
            <a:spAutoFit/>
          </a:bodyPr>
          <a:lstStyle/>
          <a:p>
            <a:pPr marL="342900" indent="-342900">
              <a:buFont typeface="Wingdings" panose="05000000000000000000" pitchFamily="2" charset="2"/>
              <a:buChar char="Ø"/>
            </a:pPr>
            <a:r>
              <a:rPr lang="en-GB" sz="1400" dirty="0" smtClean="0">
                <a:latin typeface="KingsBureauGrot FiveOne" panose="02000506040000020004" pitchFamily="2" charset="0"/>
              </a:rPr>
              <a:t>Responses that validate alternative perspectives</a:t>
            </a:r>
          </a:p>
          <a:p>
            <a:pPr marL="342900" indent="-342900">
              <a:buFont typeface="Wingdings" panose="05000000000000000000" pitchFamily="2" charset="2"/>
              <a:buChar char="Ø"/>
            </a:pPr>
            <a:r>
              <a:rPr lang="en-GB" sz="1400" dirty="0" smtClean="0">
                <a:latin typeface="KingsBureauGrot FiveOne" panose="02000506040000020004" pitchFamily="2" charset="0"/>
              </a:rPr>
              <a:t>Instructor builds on students’ contributions in a productive and validating way</a:t>
            </a:r>
            <a:endParaRPr lang="en-GB" sz="1400" dirty="0">
              <a:latin typeface="KingsBureauGrot FiveOne" panose="02000506040000020004" pitchFamily="2" charset="0"/>
            </a:endParaRPr>
          </a:p>
        </p:txBody>
      </p:sp>
      <p:sp>
        <p:nvSpPr>
          <p:cNvPr id="12" name="TextBox 11"/>
          <p:cNvSpPr txBox="1"/>
          <p:nvPr/>
        </p:nvSpPr>
        <p:spPr>
          <a:xfrm>
            <a:off x="7818340" y="3358287"/>
            <a:ext cx="2118936" cy="2246769"/>
          </a:xfrm>
          <a:prstGeom prst="rect">
            <a:avLst/>
          </a:prstGeom>
          <a:noFill/>
        </p:spPr>
        <p:txBody>
          <a:bodyPr wrap="square" rtlCol="0">
            <a:spAutoFit/>
          </a:bodyPr>
          <a:lstStyle/>
          <a:p>
            <a:pPr marL="285750" indent="-285750">
              <a:buFont typeface="Wingdings" panose="05000000000000000000" pitchFamily="2" charset="2"/>
              <a:buChar char="Ø"/>
            </a:pPr>
            <a:r>
              <a:rPr lang="en-GB" sz="1400" dirty="0" smtClean="0">
                <a:latin typeface="KingsBureauGrot FiveOne" panose="02000506040000020004" pitchFamily="2" charset="0"/>
              </a:rPr>
              <a:t>Marginalized perspectives are intentionally integrated into the content</a:t>
            </a:r>
          </a:p>
          <a:p>
            <a:pPr marL="285750" indent="-285750">
              <a:buFont typeface="Wingdings" panose="05000000000000000000" pitchFamily="2" charset="2"/>
              <a:buChar char="Ø"/>
            </a:pPr>
            <a:r>
              <a:rPr lang="en-GB" sz="1400" dirty="0" smtClean="0">
                <a:latin typeface="KingsBureauGrot FiveOne" panose="02000506040000020004" pitchFamily="2" charset="0"/>
              </a:rPr>
              <a:t>Inclusion of a variety of opinions</a:t>
            </a:r>
          </a:p>
          <a:p>
            <a:pPr marL="285750" indent="-285750">
              <a:buFont typeface="Wingdings" panose="05000000000000000000" pitchFamily="2" charset="2"/>
              <a:buChar char="Ø"/>
            </a:pPr>
            <a:r>
              <a:rPr lang="en-GB" sz="1400" dirty="0" smtClean="0">
                <a:latin typeface="KingsBureauGrot FiveOne" panose="02000506040000020004" pitchFamily="2" charset="0"/>
              </a:rPr>
              <a:t>Provisions to foster sensitivity to student perspectives</a:t>
            </a:r>
            <a:endParaRPr lang="en-GB" sz="1400" dirty="0">
              <a:latin typeface="KingsBureauGrot FiveOne" panose="02000506040000020004" pitchFamily="2" charset="0"/>
            </a:endParaRPr>
          </a:p>
        </p:txBody>
      </p:sp>
      <p:sp>
        <p:nvSpPr>
          <p:cNvPr id="13" name="TextBox 12"/>
          <p:cNvSpPr txBox="1"/>
          <p:nvPr/>
        </p:nvSpPr>
        <p:spPr>
          <a:xfrm>
            <a:off x="5534390" y="6264086"/>
            <a:ext cx="6657610" cy="430887"/>
          </a:xfrm>
          <a:prstGeom prst="rect">
            <a:avLst/>
          </a:prstGeom>
          <a:noFill/>
        </p:spPr>
        <p:txBody>
          <a:bodyPr wrap="square" rtlCol="0">
            <a:spAutoFit/>
          </a:bodyPr>
          <a:lstStyle/>
          <a:p>
            <a:pPr algn="r"/>
            <a:r>
              <a:rPr lang="en-GB" sz="1100" dirty="0" err="1" smtClean="0"/>
              <a:t>DeSurra</a:t>
            </a:r>
            <a:r>
              <a:rPr lang="en-GB" sz="1100" dirty="0" smtClean="0"/>
              <a:t>, C., &amp; Church, K.A (1994). </a:t>
            </a:r>
            <a:r>
              <a:rPr lang="en-GB" sz="1100" i="1" dirty="0" smtClean="0"/>
              <a:t>Unlocking the classroom closet: Privileging the marginalized voices of gay/lesbian college students</a:t>
            </a:r>
            <a:r>
              <a:rPr lang="en-GB" sz="1100" dirty="0" smtClean="0"/>
              <a:t>. Paper presented at the Annual Meeting of the Speech Communication Association.</a:t>
            </a:r>
            <a:endParaRPr lang="en-GB" sz="1100" dirty="0"/>
          </a:p>
        </p:txBody>
      </p:sp>
    </p:spTree>
    <p:custDataLst>
      <p:tags r:id="rId1"/>
    </p:custDataLst>
    <p:extLst>
      <p:ext uri="{BB962C8B-B14F-4D97-AF65-F5344CB8AC3E}">
        <p14:creationId xmlns:p14="http://schemas.microsoft.com/office/powerpoint/2010/main" val="3643002644"/>
      </p:ext>
    </p:extLst>
  </p:cSld>
  <p:clrMapOvr>
    <a:masterClrMapping/>
  </p:clrMapOvr>
  <mc:AlternateContent xmlns:mc="http://schemas.openxmlformats.org/markup-compatibility/2006" xmlns:p14="http://schemas.microsoft.com/office/powerpoint/2010/main">
    <mc:Choice Requires="p14">
      <p:transition spd="slow" p14:dur="2000" advTm="61826"/>
    </mc:Choice>
    <mc:Fallback xmlns="">
      <p:transition spd="slow" advTm="6182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9" grpId="0"/>
      <p:bldP spid="10" grpId="0"/>
      <p:bldP spid="11" grpId="0"/>
      <p:bldP spid="1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KingsBureauGrot ThreeSeven" panose="02000506050000020004" pitchFamily="2" charset="0"/>
              </a:rPr>
              <a:t>Course Climate - Strategies</a:t>
            </a:r>
            <a:endParaRPr lang="en-GB" dirty="0">
              <a:latin typeface="KingsBureauGrot ThreeSeven" panose="02000506050000020004" pitchFamily="2" charset="0"/>
            </a:endParaRPr>
          </a:p>
        </p:txBody>
      </p:sp>
      <p:sp>
        <p:nvSpPr>
          <p:cNvPr id="4" name="Text Placeholder 1"/>
          <p:cNvSpPr txBox="1">
            <a:spLocks/>
          </p:cNvSpPr>
          <p:nvPr/>
        </p:nvSpPr>
        <p:spPr>
          <a:xfrm>
            <a:off x="7423350" y="-35720"/>
            <a:ext cx="4790082" cy="330994"/>
          </a:xfrm>
          <a:prstGeom prst="rect">
            <a:avLst/>
          </a:prstGeom>
          <a:ln w="19050">
            <a:solidFill>
              <a:srgbClr val="FF0000"/>
            </a:solidFill>
          </a:ln>
        </p:spPr>
        <p:txBody>
          <a:bodyPr vert="horz" lIns="91440" tIns="45720" rIns="91440" bIns="45720" rtlCol="0" anchor="b">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GB" sz="2000" b="0" dirty="0" smtClean="0">
                <a:solidFill>
                  <a:prstClr val="black"/>
                </a:solidFill>
                <a:latin typeface="KingsBureauGrot ThreeSeven" panose="02000506050000020004" pitchFamily="2" charset="0"/>
                <a:ea typeface="+mj-ea"/>
                <a:cs typeface="+mj-cs"/>
              </a:rPr>
              <a:t>Inclusive Practices at KCL</a:t>
            </a:r>
            <a:endParaRPr lang="en-GB" sz="1200" dirty="0">
              <a:latin typeface="KingsBureauGrot ThreeSeven" panose="02000506050000020004" pitchFamily="2" charset="0"/>
            </a:endParaRPr>
          </a:p>
        </p:txBody>
      </p:sp>
      <p:sp>
        <p:nvSpPr>
          <p:cNvPr id="3" name="Rectangle 2"/>
          <p:cNvSpPr/>
          <p:nvPr/>
        </p:nvSpPr>
        <p:spPr>
          <a:xfrm>
            <a:off x="933449" y="1897825"/>
            <a:ext cx="9267825" cy="4401205"/>
          </a:xfrm>
          <a:prstGeom prst="rect">
            <a:avLst/>
          </a:prstGeom>
        </p:spPr>
        <p:txBody>
          <a:bodyPr wrap="square">
            <a:spAutoFit/>
          </a:bodyPr>
          <a:lstStyle/>
          <a:p>
            <a:pPr marL="342900" indent="-342900">
              <a:buFont typeface="Wingdings" panose="05000000000000000000" pitchFamily="2" charset="2"/>
              <a:buChar char="Ø"/>
            </a:pPr>
            <a:r>
              <a:rPr lang="en-GB" sz="2800" dirty="0">
                <a:latin typeface="KingsBureauGrot FiveOne" panose="02000506040000020004" pitchFamily="2" charset="0"/>
              </a:rPr>
              <a:t>make uncertainty safe - validate different viewpoints</a:t>
            </a:r>
          </a:p>
          <a:p>
            <a:pPr marL="342900" indent="-342900">
              <a:buFont typeface="Wingdings" panose="05000000000000000000" pitchFamily="2" charset="2"/>
              <a:buChar char="Ø"/>
            </a:pPr>
            <a:r>
              <a:rPr lang="en-GB" sz="2800" dirty="0">
                <a:latin typeface="KingsBureauGrot FiveOne" panose="02000506040000020004" pitchFamily="2" charset="0"/>
              </a:rPr>
              <a:t>resist a single right answer</a:t>
            </a:r>
          </a:p>
          <a:p>
            <a:pPr marL="342900" indent="-342900">
              <a:buFont typeface="Wingdings" panose="05000000000000000000" pitchFamily="2" charset="2"/>
              <a:buChar char="Ø"/>
            </a:pPr>
            <a:r>
              <a:rPr lang="en-GB" sz="2800" dirty="0">
                <a:latin typeface="KingsBureauGrot FiveOne" panose="02000506040000020004" pitchFamily="2" charset="0"/>
              </a:rPr>
              <a:t>performance and grading criteria - encourage students to support their opinions with evidence</a:t>
            </a:r>
          </a:p>
          <a:p>
            <a:pPr marL="342900" indent="-342900">
              <a:buFont typeface="Wingdings" panose="05000000000000000000" pitchFamily="2" charset="2"/>
              <a:buChar char="Ø"/>
            </a:pPr>
            <a:r>
              <a:rPr lang="en-GB" sz="2800" dirty="0">
                <a:latin typeface="KingsBureauGrot FiveOne" panose="02000506040000020004" pitchFamily="2" charset="0"/>
              </a:rPr>
              <a:t>examine assumptions </a:t>
            </a:r>
            <a:r>
              <a:rPr lang="en-GB" sz="2800" dirty="0" smtClean="0">
                <a:latin typeface="KingsBureauGrot FiveOne" panose="02000506040000020004" pitchFamily="2" charset="0"/>
              </a:rPr>
              <a:t>about students </a:t>
            </a:r>
            <a:r>
              <a:rPr lang="en-GB" sz="2800" dirty="0">
                <a:latin typeface="KingsBureauGrot FiveOne" panose="02000506040000020004" pitchFamily="2" charset="0"/>
              </a:rPr>
              <a:t>(e.g. background, ability, viewpoint) </a:t>
            </a:r>
          </a:p>
          <a:p>
            <a:pPr marL="342900" indent="-342900">
              <a:buFont typeface="Wingdings" panose="05000000000000000000" pitchFamily="2" charset="2"/>
              <a:buChar char="Ø"/>
            </a:pPr>
            <a:r>
              <a:rPr lang="en-GB" sz="2800" dirty="0">
                <a:latin typeface="KingsBureauGrot FiveOne" panose="02000506040000020004" pitchFamily="2" charset="0"/>
              </a:rPr>
              <a:t>do not ask individuals to speak for an entire group</a:t>
            </a:r>
          </a:p>
          <a:p>
            <a:pPr marL="342900" indent="-342900">
              <a:buFont typeface="Wingdings" panose="05000000000000000000" pitchFamily="2" charset="2"/>
              <a:buChar char="Ø"/>
            </a:pPr>
            <a:r>
              <a:rPr lang="en-GB" sz="2800" dirty="0">
                <a:latin typeface="KingsBureauGrot FiveOne" panose="02000506040000020004" pitchFamily="2" charset="0"/>
              </a:rPr>
              <a:t>use multiple and diverse examples</a:t>
            </a:r>
          </a:p>
          <a:p>
            <a:pPr marL="342900" indent="-342900">
              <a:buFont typeface="Wingdings" panose="05000000000000000000" pitchFamily="2" charset="2"/>
              <a:buChar char="Ø"/>
            </a:pPr>
            <a:r>
              <a:rPr lang="en-GB" sz="2800" dirty="0">
                <a:latin typeface="KingsBureauGrot FiveOne" panose="02000506040000020004" pitchFamily="2" charset="0"/>
              </a:rPr>
              <a:t>establish ground rules for interaction</a:t>
            </a:r>
          </a:p>
          <a:p>
            <a:pPr marL="342900" indent="-342900">
              <a:buFont typeface="Wingdings" panose="05000000000000000000" pitchFamily="2" charset="2"/>
              <a:buChar char="Ø"/>
            </a:pPr>
            <a:r>
              <a:rPr lang="en-GB" sz="2800" dirty="0">
                <a:latin typeface="KingsBureauGrot FiveOne" panose="02000506040000020004" pitchFamily="2" charset="0"/>
              </a:rPr>
              <a:t>get feedback on the climate</a:t>
            </a:r>
          </a:p>
        </p:txBody>
      </p:sp>
    </p:spTree>
    <p:extLst>
      <p:ext uri="{BB962C8B-B14F-4D97-AF65-F5344CB8AC3E}">
        <p14:creationId xmlns:p14="http://schemas.microsoft.com/office/powerpoint/2010/main" val="3539894271"/>
      </p:ext>
    </p:extLst>
  </p:cSld>
  <p:clrMapOvr>
    <a:masterClrMapping/>
  </p:clrMapOvr>
  <mc:AlternateContent xmlns:mc="http://schemas.openxmlformats.org/markup-compatibility/2006" xmlns:p14="http://schemas.microsoft.com/office/powerpoint/2010/main">
    <mc:Choice Requires="p14">
      <p:transition spd="slow" p14:dur="2000" advTm="40289"/>
    </mc:Choice>
    <mc:Fallback xmlns="">
      <p:transition spd="slow" advTm="40289"/>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FF0000"/>
                </a:solidFill>
                <a:latin typeface="KingsBureauGrot ThreeSeven" panose="02000506050000020004" pitchFamily="2" charset="0"/>
              </a:rPr>
              <a:t>Activity</a:t>
            </a:r>
            <a:r>
              <a:rPr lang="en-GB" dirty="0" smtClean="0">
                <a:latin typeface="KingsBureauGrot ThreeSeven" panose="02000506050000020004" pitchFamily="2" charset="0"/>
              </a:rPr>
              <a:t> </a:t>
            </a:r>
            <a:endParaRPr lang="en-GB" dirty="0">
              <a:latin typeface="KingsBureauGrot ThreeSeven" panose="02000506050000020004" pitchFamily="2" charset="0"/>
            </a:endParaRPr>
          </a:p>
        </p:txBody>
      </p:sp>
      <p:sp>
        <p:nvSpPr>
          <p:cNvPr id="3" name="Content Placeholder 2"/>
          <p:cNvSpPr>
            <a:spLocks noGrp="1"/>
          </p:cNvSpPr>
          <p:nvPr>
            <p:ph idx="1"/>
          </p:nvPr>
        </p:nvSpPr>
        <p:spPr/>
        <p:txBody>
          <a:bodyPr>
            <a:normAutofit/>
          </a:bodyPr>
          <a:lstStyle/>
          <a:p>
            <a:pPr marL="0" indent="0">
              <a:buNone/>
            </a:pPr>
            <a:r>
              <a:rPr lang="en-GB" sz="3600" dirty="0" smtClean="0">
                <a:latin typeface="KingsBureauGrot FiveOne" panose="02000506040000020004" pitchFamily="2" charset="0"/>
              </a:rPr>
              <a:t>Have a look at the course climate scenarios. </a:t>
            </a:r>
          </a:p>
          <a:p>
            <a:pPr marL="0" indent="0">
              <a:buNone/>
            </a:pPr>
            <a:endParaRPr lang="en-GB" sz="3600" dirty="0">
              <a:latin typeface="KingsBureauGrot FiveOne" panose="02000506040000020004" pitchFamily="2" charset="0"/>
            </a:endParaRPr>
          </a:p>
          <a:p>
            <a:pPr>
              <a:buFont typeface="Wingdings" panose="05000000000000000000" pitchFamily="2" charset="2"/>
              <a:buChar char="Ø"/>
            </a:pPr>
            <a:r>
              <a:rPr lang="en-GB" dirty="0" smtClean="0">
                <a:latin typeface="KingsBureauGrot FiveOne" panose="02000506040000020004" pitchFamily="2" charset="0"/>
              </a:rPr>
              <a:t> Why did the challenges arise? </a:t>
            </a:r>
          </a:p>
          <a:p>
            <a:pPr>
              <a:buFont typeface="Wingdings" panose="05000000000000000000" pitchFamily="2" charset="2"/>
              <a:buChar char="Ø"/>
            </a:pPr>
            <a:r>
              <a:rPr lang="en-GB" dirty="0" smtClean="0">
                <a:latin typeface="KingsBureauGrot FiveOne" panose="02000506040000020004" pitchFamily="2" charset="0"/>
              </a:rPr>
              <a:t> How could these challenges have been avoided?</a:t>
            </a:r>
            <a:endParaRPr lang="en-GB" dirty="0">
              <a:latin typeface="KingsBureauGrot FiveOne" panose="02000506040000020004" pitchFamily="2" charset="0"/>
            </a:endParaRPr>
          </a:p>
          <a:p>
            <a:pPr>
              <a:buFont typeface="Wingdings" panose="05000000000000000000" pitchFamily="2" charset="2"/>
              <a:buChar char="Ø"/>
            </a:pPr>
            <a:endParaRPr lang="en-GB" dirty="0" smtClean="0">
              <a:latin typeface="KingsBureauGrot FiveOne" panose="02000506040000020004" pitchFamily="2" charset="0"/>
            </a:endParaRPr>
          </a:p>
          <a:p>
            <a:pPr marL="0" indent="0">
              <a:buNone/>
            </a:pPr>
            <a:r>
              <a:rPr lang="en-GB" dirty="0">
                <a:latin typeface="KingsBureauGrot FiveOne" panose="02000506040000020004" pitchFamily="2" charset="0"/>
              </a:rPr>
              <a:t>Post your responses to the forum and respond to the responses of at least one other. </a:t>
            </a:r>
          </a:p>
          <a:p>
            <a:pPr>
              <a:buFont typeface="Wingdings" panose="05000000000000000000" pitchFamily="2" charset="2"/>
              <a:buChar char="Ø"/>
            </a:pPr>
            <a:endParaRPr lang="en-GB" dirty="0">
              <a:latin typeface="KingsBureauGrot FiveOne" panose="02000506040000020004" pitchFamily="2" charset="0"/>
            </a:endParaRPr>
          </a:p>
        </p:txBody>
      </p:sp>
      <p:sp>
        <p:nvSpPr>
          <p:cNvPr id="4" name="Text Placeholder 1"/>
          <p:cNvSpPr txBox="1">
            <a:spLocks/>
          </p:cNvSpPr>
          <p:nvPr/>
        </p:nvSpPr>
        <p:spPr>
          <a:xfrm>
            <a:off x="7423350" y="-35720"/>
            <a:ext cx="4790082" cy="330994"/>
          </a:xfrm>
          <a:prstGeom prst="rect">
            <a:avLst/>
          </a:prstGeom>
          <a:ln w="19050">
            <a:solidFill>
              <a:srgbClr val="FF0000"/>
            </a:solidFill>
          </a:ln>
        </p:spPr>
        <p:txBody>
          <a:bodyPr vert="horz" lIns="91440" tIns="45720" rIns="91440" bIns="45720" rtlCol="0" anchor="b">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GB" sz="2000" b="0" dirty="0" smtClean="0">
                <a:solidFill>
                  <a:prstClr val="black"/>
                </a:solidFill>
                <a:latin typeface="KingsBureauGrot ThreeSeven" panose="02000506050000020004" pitchFamily="2" charset="0"/>
                <a:ea typeface="+mj-ea"/>
                <a:cs typeface="+mj-cs"/>
              </a:rPr>
              <a:t>Inclusive Practices at KCL</a:t>
            </a:r>
            <a:endParaRPr lang="en-GB" sz="1200" dirty="0">
              <a:latin typeface="KingsBureauGrot ThreeSeven" panose="02000506050000020004" pitchFamily="2" charset="0"/>
            </a:endParaRPr>
          </a:p>
        </p:txBody>
      </p:sp>
    </p:spTree>
    <p:extLst>
      <p:ext uri="{BB962C8B-B14F-4D97-AF65-F5344CB8AC3E}">
        <p14:creationId xmlns:p14="http://schemas.microsoft.com/office/powerpoint/2010/main" val="3438020099"/>
      </p:ext>
    </p:extLst>
  </p:cSld>
  <p:clrMapOvr>
    <a:masterClrMapping/>
  </p:clrMapOvr>
  <mc:AlternateContent xmlns:mc="http://schemas.openxmlformats.org/markup-compatibility/2006" xmlns:p14="http://schemas.microsoft.com/office/powerpoint/2010/main">
    <mc:Choice Requires="p14">
      <p:transition spd="slow" p14:dur="2000" advTm="40449"/>
    </mc:Choice>
    <mc:Fallback xmlns="">
      <p:transition spd="slow" advTm="40449"/>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KingsBureauGrot ThreeSeven" panose="02000506050000020004" pitchFamily="2" charset="0"/>
              </a:rPr>
              <a:t>Accessibility &amp; Usability</a:t>
            </a:r>
            <a:endParaRPr lang="en-GB" dirty="0">
              <a:latin typeface="KingsBureauGrot ThreeSeven" panose="02000506050000020004" pitchFamily="2" charset="0"/>
            </a:endParaRPr>
          </a:p>
        </p:txBody>
      </p:sp>
      <p:sp>
        <p:nvSpPr>
          <p:cNvPr id="4" name="Text Placeholder 1"/>
          <p:cNvSpPr txBox="1">
            <a:spLocks/>
          </p:cNvSpPr>
          <p:nvPr/>
        </p:nvSpPr>
        <p:spPr>
          <a:xfrm>
            <a:off x="7423350" y="-35720"/>
            <a:ext cx="4790082" cy="330994"/>
          </a:xfrm>
          <a:prstGeom prst="rect">
            <a:avLst/>
          </a:prstGeom>
          <a:ln w="19050">
            <a:solidFill>
              <a:srgbClr val="FF0000"/>
            </a:solidFill>
          </a:ln>
        </p:spPr>
        <p:txBody>
          <a:bodyPr vert="horz" lIns="91440" tIns="45720" rIns="91440" bIns="45720" rtlCol="0" anchor="b">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GB" sz="2000" b="0" dirty="0" smtClean="0">
                <a:solidFill>
                  <a:prstClr val="black"/>
                </a:solidFill>
                <a:latin typeface="KingsBureauGrot ThreeSeven" panose="02000506050000020004" pitchFamily="2" charset="0"/>
                <a:ea typeface="+mj-ea"/>
                <a:cs typeface="+mj-cs"/>
              </a:rPr>
              <a:t>Inclusive Practices at KCL</a:t>
            </a:r>
            <a:endParaRPr lang="en-GB" sz="1200" dirty="0">
              <a:latin typeface="KingsBureauGrot ThreeSeven" panose="02000506050000020004" pitchFamily="2" charset="0"/>
            </a:endParaRPr>
          </a:p>
        </p:txBody>
      </p:sp>
      <p:sp>
        <p:nvSpPr>
          <p:cNvPr id="7" name="Rectangle 6"/>
          <p:cNvSpPr/>
          <p:nvPr/>
        </p:nvSpPr>
        <p:spPr>
          <a:xfrm>
            <a:off x="293399" y="4439506"/>
            <a:ext cx="4140994" cy="830997"/>
          </a:xfrm>
          <a:prstGeom prst="rect">
            <a:avLst/>
          </a:prstGeom>
        </p:spPr>
        <p:txBody>
          <a:bodyPr wrap="square">
            <a:spAutoFit/>
          </a:bodyPr>
          <a:lstStyle/>
          <a:p>
            <a:pPr marL="342900" indent="-342900">
              <a:buFont typeface="Wingdings" panose="05000000000000000000" pitchFamily="2" charset="2"/>
              <a:buChar char="Ø"/>
            </a:pPr>
            <a:r>
              <a:rPr lang="en-GB" sz="2400" dirty="0" smtClean="0">
                <a:latin typeface="KingsBureauGrot FiveOne" panose="02000506040000020004" pitchFamily="2" charset="0"/>
              </a:rPr>
              <a:t>Accessibility is the path to the learning resource </a:t>
            </a:r>
            <a:endParaRPr lang="en-GB" sz="2400" dirty="0">
              <a:latin typeface="KingsBureauGrot FiveOne" panose="02000506040000020004" pitchFamily="2" charset="0"/>
            </a:endParaRPr>
          </a:p>
        </p:txBody>
      </p:sp>
      <p:sp>
        <p:nvSpPr>
          <p:cNvPr id="8" name="Rectangle 7"/>
          <p:cNvSpPr/>
          <p:nvPr/>
        </p:nvSpPr>
        <p:spPr>
          <a:xfrm>
            <a:off x="4057649" y="2245454"/>
            <a:ext cx="4214813" cy="830997"/>
          </a:xfrm>
          <a:prstGeom prst="rect">
            <a:avLst/>
          </a:prstGeom>
        </p:spPr>
        <p:txBody>
          <a:bodyPr wrap="square">
            <a:spAutoFit/>
          </a:bodyPr>
          <a:lstStyle/>
          <a:p>
            <a:pPr marL="342900" indent="-342900">
              <a:buFont typeface="Wingdings" panose="05000000000000000000" pitchFamily="2" charset="2"/>
              <a:buChar char="Ø"/>
            </a:pPr>
            <a:r>
              <a:rPr lang="en-GB" sz="2400" dirty="0" smtClean="0">
                <a:latin typeface="KingsBureauGrot FiveOne" panose="02000506040000020004" pitchFamily="2" charset="0"/>
              </a:rPr>
              <a:t>Usability is the effectiveness of the learning resource </a:t>
            </a:r>
            <a:endParaRPr lang="en-GB" sz="2400" dirty="0">
              <a:latin typeface="KingsBureauGrot FiveOne" panose="02000506040000020004" pitchFamily="2" charset="0"/>
            </a:endParaRPr>
          </a:p>
        </p:txBody>
      </p:sp>
      <p:pic>
        <p:nvPicPr>
          <p:cNvPr id="11" name="Picture 10" descr="Picture of an airplane taking off"/>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37071" y="2622982"/>
            <a:ext cx="3017295" cy="188875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3" name="Picture 12" descr="Picture of an airplance cockpi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35100" y="3240244"/>
            <a:ext cx="2583615" cy="1614760"/>
          </a:xfrm>
          <a:prstGeom prst="rect">
            <a:avLst/>
          </a:prstGeom>
          <a:ln w="12700" cap="sq">
            <a:solidFill>
              <a:srgbClr val="000000"/>
            </a:solidFill>
            <a:miter lim="800000"/>
          </a:ln>
          <a:effectLst>
            <a:outerShdw blurRad="57150" dist="50800" dir="2700000" algn="tl" rotWithShape="0">
              <a:srgbClr val="000000">
                <a:alpha val="40000"/>
              </a:srgbClr>
            </a:outerShdw>
          </a:effectLst>
        </p:spPr>
      </p:pic>
      <p:pic>
        <p:nvPicPr>
          <p:cNvPr id="14" name="Picture 13" descr="Picture of a runway at an airport"/>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0049" y="2622982"/>
            <a:ext cx="2836070" cy="1488936"/>
          </a:xfrm>
          <a:prstGeom prst="rect">
            <a:avLst/>
          </a:prstGeom>
          <a:ln w="12700" cap="sq">
            <a:solidFill>
              <a:srgbClr val="000000"/>
            </a:solidFill>
            <a:miter lim="800000"/>
          </a:ln>
          <a:effectLst>
            <a:outerShdw blurRad="57150" dist="50800" dir="2700000" algn="tl" rotWithShape="0">
              <a:srgbClr val="000000">
                <a:alpha val="40000"/>
              </a:srgbClr>
            </a:outerShdw>
          </a:effectLst>
        </p:spPr>
      </p:pic>
      <p:sp>
        <p:nvSpPr>
          <p:cNvPr id="16" name="TextBox 15"/>
          <p:cNvSpPr txBox="1"/>
          <p:nvPr/>
        </p:nvSpPr>
        <p:spPr>
          <a:xfrm>
            <a:off x="3698133" y="3280921"/>
            <a:ext cx="490840" cy="830997"/>
          </a:xfrm>
          <a:prstGeom prst="rect">
            <a:avLst/>
          </a:prstGeom>
          <a:noFill/>
        </p:spPr>
        <p:txBody>
          <a:bodyPr wrap="none" rtlCol="0">
            <a:spAutoFit/>
            <a:scene3d>
              <a:camera prst="orthographicFront"/>
              <a:lightRig rig="soft" dir="t">
                <a:rot lat="0" lon="0" rev="15600000"/>
              </a:lightRig>
            </a:scene3d>
            <a:sp3d extrusionH="57150" prstMaterial="softEdge">
              <a:bevelT w="25400" h="38100"/>
            </a:sp3d>
          </a:bodyPr>
          <a:lstStyle/>
          <a:p>
            <a:r>
              <a:rPr lang="en-GB" sz="4800" b="1" dirty="0" smtClean="0">
                <a:ln/>
                <a:solidFill>
                  <a:schemeClr val="accent4"/>
                </a:solidFill>
              </a:rPr>
              <a:t>+</a:t>
            </a:r>
            <a:endParaRPr lang="en-GB" sz="4800" b="1" dirty="0">
              <a:ln/>
              <a:solidFill>
                <a:schemeClr val="accent4"/>
              </a:solidFill>
            </a:endParaRPr>
          </a:p>
        </p:txBody>
      </p:sp>
      <p:sp>
        <p:nvSpPr>
          <p:cNvPr id="17" name="TextBox 16"/>
          <p:cNvSpPr txBox="1"/>
          <p:nvPr/>
        </p:nvSpPr>
        <p:spPr>
          <a:xfrm>
            <a:off x="7700104" y="3567360"/>
            <a:ext cx="490840" cy="830997"/>
          </a:xfrm>
          <a:prstGeom prst="rect">
            <a:avLst/>
          </a:prstGeom>
          <a:noFill/>
        </p:spPr>
        <p:txBody>
          <a:bodyPr wrap="none" rtlCol="0">
            <a:spAutoFit/>
            <a:scene3d>
              <a:camera prst="orthographicFront"/>
              <a:lightRig rig="soft" dir="t">
                <a:rot lat="0" lon="0" rev="15600000"/>
              </a:lightRig>
            </a:scene3d>
            <a:sp3d extrusionH="57150" prstMaterial="softEdge">
              <a:bevelT w="25400" h="38100"/>
            </a:sp3d>
          </a:bodyPr>
          <a:lstStyle>
            <a:defPPr>
              <a:defRPr lang="en-US"/>
            </a:defPPr>
            <a:lvl1pPr>
              <a:defRPr sz="4800" b="1">
                <a:ln/>
                <a:solidFill>
                  <a:schemeClr val="accent4"/>
                </a:solidFill>
              </a:defRPr>
            </a:lvl1pPr>
          </a:lstStyle>
          <a:p>
            <a:r>
              <a:rPr lang="en-GB" dirty="0"/>
              <a:t>=</a:t>
            </a:r>
          </a:p>
        </p:txBody>
      </p:sp>
      <p:sp>
        <p:nvSpPr>
          <p:cNvPr id="18" name="Rectangle 17"/>
          <p:cNvSpPr/>
          <p:nvPr/>
        </p:nvSpPr>
        <p:spPr>
          <a:xfrm>
            <a:off x="9818391" y="4808838"/>
            <a:ext cx="2087568" cy="461665"/>
          </a:xfrm>
          <a:prstGeom prst="rect">
            <a:avLst/>
          </a:prstGeom>
        </p:spPr>
        <p:txBody>
          <a:bodyPr wrap="square">
            <a:spAutoFit/>
          </a:bodyPr>
          <a:lstStyle/>
          <a:p>
            <a:pPr marL="342900" indent="-342900">
              <a:buFont typeface="Wingdings" panose="05000000000000000000" pitchFamily="2" charset="2"/>
              <a:buChar char="Ø"/>
            </a:pPr>
            <a:r>
              <a:rPr lang="en-GB" sz="2400" dirty="0" smtClean="0">
                <a:latin typeface="KingsBureauGrot FiveOne" panose="02000506040000020004" pitchFamily="2" charset="0"/>
              </a:rPr>
              <a:t>Learning</a:t>
            </a:r>
            <a:endParaRPr lang="en-GB" sz="2400" dirty="0">
              <a:latin typeface="KingsBureauGrot FiveOne" panose="02000506040000020004" pitchFamily="2" charset="0"/>
            </a:endParaRPr>
          </a:p>
        </p:txBody>
      </p:sp>
    </p:spTree>
    <p:extLst>
      <p:ext uri="{BB962C8B-B14F-4D97-AF65-F5344CB8AC3E}">
        <p14:creationId xmlns:p14="http://schemas.microsoft.com/office/powerpoint/2010/main" val="2788494353"/>
      </p:ext>
    </p:extLst>
  </p:cSld>
  <p:clrMapOvr>
    <a:masterClrMapping/>
  </p:clrMapOvr>
  <mc:AlternateContent xmlns:mc="http://schemas.openxmlformats.org/markup-compatibility/2006" xmlns:p14="http://schemas.microsoft.com/office/powerpoint/2010/main">
    <mc:Choice Requires="p14">
      <p:transition spd="slow" p14:dur="2000" advTm="32923"/>
    </mc:Choice>
    <mc:Fallback xmlns="">
      <p:transition spd="slow" advTm="32923"/>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KingsBureauGrot ThreeSeven" panose="02000506050000020004" pitchFamily="2" charset="0"/>
              </a:rPr>
              <a:t>Why </a:t>
            </a:r>
            <a:r>
              <a:rPr lang="en-GB" dirty="0">
                <a:latin typeface="KingsBureauGrot ThreeSeven" panose="02000506050000020004" pitchFamily="2" charset="0"/>
              </a:rPr>
              <a:t>make resources </a:t>
            </a:r>
            <a:r>
              <a:rPr lang="en-GB" dirty="0" smtClean="0">
                <a:latin typeface="KingsBureauGrot ThreeSeven" panose="02000506050000020004" pitchFamily="2" charset="0"/>
              </a:rPr>
              <a:t>accessible?</a:t>
            </a:r>
            <a:endParaRPr lang="en-GB" dirty="0">
              <a:latin typeface="KingsBureauGrot ThreeSeven" panose="02000506050000020004" pitchFamily="2" charset="0"/>
            </a:endParaRPr>
          </a:p>
        </p:txBody>
      </p:sp>
      <p:sp>
        <p:nvSpPr>
          <p:cNvPr id="4" name="Text Placeholder 1"/>
          <p:cNvSpPr txBox="1">
            <a:spLocks/>
          </p:cNvSpPr>
          <p:nvPr/>
        </p:nvSpPr>
        <p:spPr>
          <a:xfrm>
            <a:off x="7423350" y="-35720"/>
            <a:ext cx="4790082" cy="330994"/>
          </a:xfrm>
          <a:prstGeom prst="rect">
            <a:avLst/>
          </a:prstGeom>
          <a:ln w="19050">
            <a:solidFill>
              <a:srgbClr val="FF0000"/>
            </a:solidFill>
          </a:ln>
        </p:spPr>
        <p:txBody>
          <a:bodyPr vert="horz" lIns="91440" tIns="45720" rIns="91440" bIns="45720" rtlCol="0" anchor="b">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GB" sz="2000" b="0" dirty="0" smtClean="0">
                <a:solidFill>
                  <a:prstClr val="black"/>
                </a:solidFill>
                <a:latin typeface="KingsBureauGrot ThreeSeven" panose="02000506050000020004" pitchFamily="2" charset="0"/>
                <a:ea typeface="+mj-ea"/>
                <a:cs typeface="+mj-cs"/>
              </a:rPr>
              <a:t>Inclusive Practices at KCL</a:t>
            </a:r>
            <a:endParaRPr lang="en-GB" sz="1200" dirty="0">
              <a:latin typeface="KingsBureauGrot ThreeSeven" panose="02000506050000020004" pitchFamily="2" charset="0"/>
            </a:endParaRPr>
          </a:p>
        </p:txBody>
      </p:sp>
      <p:sp>
        <p:nvSpPr>
          <p:cNvPr id="12" name="Content Placeholder 2"/>
          <p:cNvSpPr txBox="1">
            <a:spLocks/>
          </p:cNvSpPr>
          <p:nvPr/>
        </p:nvSpPr>
        <p:spPr>
          <a:xfrm>
            <a:off x="838200" y="2193131"/>
            <a:ext cx="10006012" cy="2864644"/>
          </a:xfrm>
          <a:prstGeom prst="rect">
            <a:avLst/>
          </a:prstGeom>
        </p:spPr>
        <p:txBody>
          <a:bodyPr vert="horz" lIns="91440" tIns="45720" rIns="91440" bIns="45720" rtlCol="0" anchor="b">
            <a:normAutofit/>
          </a:bodyPr>
          <a:lstStyle>
            <a:lvl1pPr marL="0" indent="0" algn="l" defTabSz="914400" rtl="0" eaLnBrk="1" latinLnBrk="0" hangingPunct="1">
              <a:spcBef>
                <a:spcPct val="20000"/>
              </a:spcBef>
              <a:buClr>
                <a:schemeClr val="accent1"/>
              </a:buClr>
              <a:buSzPct val="85000"/>
              <a:buFont typeface="Arial" pitchFamily="34" charset="0"/>
              <a:buNone/>
              <a:defRPr sz="2000" kern="1200">
                <a:solidFill>
                  <a:srgbClr val="6F8FB7"/>
                </a:solidFill>
                <a:latin typeface="KingsBureauGrot ThreeSeven" panose="02000506050000020004" pitchFamily="2" charset="0"/>
                <a:ea typeface="+mn-ea"/>
                <a:cs typeface="+mn-cs"/>
              </a:defRPr>
            </a:lvl1pPr>
            <a:lvl2pPr marL="457200" indent="0" algn="l" defTabSz="914400" rtl="0" eaLnBrk="1" latinLnBrk="0" hangingPunct="1">
              <a:spcBef>
                <a:spcPct val="20000"/>
              </a:spcBef>
              <a:buClr>
                <a:srgbClr val="6F8FB7"/>
              </a:buClr>
              <a:buSzPct val="85000"/>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Clr>
                <a:srgbClr val="6F8FB7"/>
              </a:buClr>
              <a:buSzPct val="90000"/>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Clr>
                <a:srgbClr val="6F8FB7"/>
              </a:buClr>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Clr>
                <a:srgbClr val="6F8FB7"/>
              </a:buClr>
              <a:buSzPct val="100000"/>
              <a:buFont typeface="Arial" pitchFamily="34" charset="0"/>
              <a:buNone/>
              <a:defRPr sz="1400" kern="1200" baseline="0">
                <a:solidFill>
                  <a:schemeClr val="tx1">
                    <a:tint val="75000"/>
                  </a:schemeClr>
                </a:solidFill>
                <a:latin typeface="+mn-lt"/>
                <a:ea typeface="+mn-ea"/>
                <a:cs typeface="+mn-cs"/>
              </a:defRPr>
            </a:lvl5pPr>
            <a:lvl6pPr marL="2286000" indent="0" algn="l" defTabSz="914400" rtl="0" eaLnBrk="1" latinLnBrk="0" hangingPunct="1">
              <a:spcBef>
                <a:spcPct val="20000"/>
              </a:spcBef>
              <a:buClr>
                <a:schemeClr val="accent1"/>
              </a:buClr>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Clr>
                <a:schemeClr val="accent1"/>
              </a:buClr>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Clr>
                <a:schemeClr val="accent1"/>
              </a:buClr>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Clr>
                <a:schemeClr val="accent1"/>
              </a:buClr>
              <a:buFont typeface="Arial" pitchFamily="34" charset="0"/>
              <a:buNone/>
              <a:defRPr sz="1400" kern="1200">
                <a:solidFill>
                  <a:schemeClr val="tx1">
                    <a:tint val="75000"/>
                  </a:schemeClr>
                </a:solidFill>
                <a:latin typeface="+mn-lt"/>
                <a:ea typeface="+mn-ea"/>
                <a:cs typeface="+mn-cs"/>
              </a:defRPr>
            </a:lvl9pPr>
          </a:lstStyle>
          <a:p>
            <a:pPr algn="just">
              <a:lnSpc>
                <a:spcPct val="120000"/>
              </a:lnSpc>
              <a:buClr>
                <a:srgbClr val="6F8FB7"/>
              </a:buClr>
            </a:pPr>
            <a:endParaRPr lang="en-GB" sz="2400" dirty="0">
              <a:solidFill>
                <a:schemeClr val="tx1"/>
              </a:solidFill>
              <a:latin typeface="KingsBureauGrot FiveOne" panose="02000506040000020004" pitchFamily="2" charset="0"/>
            </a:endParaRPr>
          </a:p>
        </p:txBody>
      </p:sp>
      <p:sp>
        <p:nvSpPr>
          <p:cNvPr id="3" name="Rectangle 2"/>
          <p:cNvSpPr/>
          <p:nvPr/>
        </p:nvSpPr>
        <p:spPr>
          <a:xfrm>
            <a:off x="954881" y="1605380"/>
            <a:ext cx="10820023" cy="4062651"/>
          </a:xfrm>
          <a:prstGeom prst="rect">
            <a:avLst/>
          </a:prstGeom>
        </p:spPr>
        <p:txBody>
          <a:bodyPr wrap="square">
            <a:spAutoFit/>
          </a:bodyPr>
          <a:lstStyle/>
          <a:p>
            <a:pPr marL="285750" indent="-285750">
              <a:buFont typeface="Wingdings" panose="05000000000000000000" pitchFamily="2" charset="2"/>
              <a:buChar char="Ø"/>
            </a:pPr>
            <a:r>
              <a:rPr lang="en-GB" sz="2000" dirty="0">
                <a:latin typeface="KingsBureauGrot FiveOne" panose="02000506040000020004" pitchFamily="2" charset="0"/>
              </a:rPr>
              <a:t>To not disadvantage students with different capabilities but to provide equal opportunities to all learners.</a:t>
            </a:r>
          </a:p>
          <a:p>
            <a:pPr marL="285750" indent="-285750">
              <a:buFont typeface="Wingdings" panose="05000000000000000000" pitchFamily="2" charset="2"/>
              <a:buChar char="Ø"/>
            </a:pPr>
            <a:endParaRPr lang="en-GB" sz="2000" dirty="0">
              <a:latin typeface="KingsBureauGrot FiveOne" panose="02000506040000020004" pitchFamily="2" charset="0"/>
            </a:endParaRPr>
          </a:p>
          <a:p>
            <a:r>
              <a:rPr lang="en-GB" sz="2000" dirty="0">
                <a:latin typeface="KingsBureauGrot FiveOne" panose="02000506040000020004" pitchFamily="2" charset="0"/>
              </a:rPr>
              <a:t>We need to consider:</a:t>
            </a:r>
          </a:p>
          <a:p>
            <a:pPr marL="285750" indent="-285750">
              <a:buFont typeface="Wingdings" panose="05000000000000000000" pitchFamily="2" charset="2"/>
              <a:buChar char="Ø"/>
            </a:pPr>
            <a:endParaRPr lang="en-GB" sz="2000" dirty="0">
              <a:latin typeface="KingsBureauGrot FiveOne" panose="02000506040000020004" pitchFamily="2" charset="0"/>
            </a:endParaRPr>
          </a:p>
          <a:p>
            <a:pPr marL="285750" indent="-285750">
              <a:buFont typeface="Wingdings" panose="05000000000000000000" pitchFamily="2" charset="2"/>
              <a:buChar char="Ø"/>
            </a:pPr>
            <a:r>
              <a:rPr lang="en-GB" sz="2000" u="sng" dirty="0">
                <a:latin typeface="KingsBureauGrot FiveOne" panose="02000506040000020004" pitchFamily="2" charset="0"/>
              </a:rPr>
              <a:t>How</a:t>
            </a:r>
            <a:r>
              <a:rPr lang="en-GB" sz="2000" dirty="0">
                <a:latin typeface="KingsBureauGrot FiveOne" panose="02000506040000020004" pitchFamily="2" charset="0"/>
              </a:rPr>
              <a:t> do people access the resources?</a:t>
            </a:r>
          </a:p>
          <a:p>
            <a:pPr marL="742950" lvl="1" indent="-285750">
              <a:buFont typeface="Wingdings" panose="05000000000000000000" pitchFamily="2" charset="2"/>
              <a:buChar char="Ø"/>
            </a:pPr>
            <a:r>
              <a:rPr lang="en-GB" sz="2000" dirty="0">
                <a:latin typeface="KingsBureauGrot FiveOne" panose="02000506040000020004" pitchFamily="2" charset="0"/>
              </a:rPr>
              <a:t>Visually impaired people use assistive technologies like screen readers to read or listen to documents.</a:t>
            </a:r>
          </a:p>
          <a:p>
            <a:pPr marL="742950" lvl="1" indent="-285750">
              <a:buFont typeface="Wingdings" panose="05000000000000000000" pitchFamily="2" charset="2"/>
              <a:buChar char="Ø"/>
            </a:pPr>
            <a:r>
              <a:rPr lang="en-GB" sz="2000" dirty="0">
                <a:latin typeface="KingsBureauGrot FiveOne" panose="02000506040000020004" pitchFamily="2" charset="0"/>
              </a:rPr>
              <a:t>Hearing impaired students will quite often rely on subtitles/captioning, lecture transcripts and even sign language.</a:t>
            </a:r>
          </a:p>
          <a:p>
            <a:pPr marL="285750" indent="-285750">
              <a:buFont typeface="Wingdings" panose="05000000000000000000" pitchFamily="2" charset="2"/>
              <a:buChar char="Ø"/>
            </a:pPr>
            <a:endParaRPr lang="en-GB" sz="2000" dirty="0">
              <a:latin typeface="KingsBureauGrot FiveOne" panose="02000506040000020004" pitchFamily="2" charset="0"/>
            </a:endParaRPr>
          </a:p>
          <a:p>
            <a:pPr marL="285750" indent="-285750">
              <a:buFont typeface="Wingdings" panose="05000000000000000000" pitchFamily="2" charset="2"/>
              <a:buChar char="Ø"/>
            </a:pPr>
            <a:r>
              <a:rPr lang="en-GB" sz="2000" u="sng" dirty="0">
                <a:latin typeface="KingsBureauGrot FiveOne" panose="02000506040000020004" pitchFamily="2" charset="0"/>
              </a:rPr>
              <a:t>When</a:t>
            </a:r>
            <a:r>
              <a:rPr lang="en-GB" sz="2000" dirty="0">
                <a:latin typeface="KingsBureauGrot FiveOne" panose="02000506040000020004" pitchFamily="2" charset="0"/>
              </a:rPr>
              <a:t> do people access the resources?</a:t>
            </a:r>
          </a:p>
          <a:p>
            <a:pPr marL="742950" lvl="1" indent="-285750">
              <a:buFont typeface="Wingdings" panose="05000000000000000000" pitchFamily="2" charset="2"/>
              <a:buChar char="Ø"/>
            </a:pPr>
            <a:r>
              <a:rPr lang="en-GB" sz="2000" dirty="0">
                <a:latin typeface="KingsBureauGrot FiveOne" panose="02000506040000020004" pitchFamily="2" charset="0"/>
              </a:rPr>
              <a:t>most popular times to access university websites: 11.30am - 13.30pm &amp; 00.00 - 02.00 am</a:t>
            </a:r>
          </a:p>
        </p:txBody>
      </p:sp>
      <p:sp>
        <p:nvSpPr>
          <p:cNvPr id="15" name="Rectangle 14"/>
          <p:cNvSpPr/>
          <p:nvPr/>
        </p:nvSpPr>
        <p:spPr>
          <a:xfrm>
            <a:off x="5603459" y="5957770"/>
            <a:ext cx="6437981" cy="584775"/>
          </a:xfrm>
          <a:prstGeom prst="rect">
            <a:avLst/>
          </a:prstGeom>
        </p:spPr>
        <p:txBody>
          <a:bodyPr wrap="none">
            <a:spAutoFit/>
          </a:bodyPr>
          <a:lstStyle/>
          <a:p>
            <a:pPr algn="just">
              <a:buClr>
                <a:srgbClr val="6F8FB7"/>
              </a:buClr>
            </a:pPr>
            <a:r>
              <a:rPr lang="en-US" sz="3200" b="1" i="1" dirty="0">
                <a:latin typeface="KingsBureauGrot FiveOne" panose="02000506040000020004" pitchFamily="2" charset="0"/>
              </a:rPr>
              <a:t>People </a:t>
            </a:r>
            <a:r>
              <a:rPr lang="en-US" sz="3200" b="1" i="1" u="sng" dirty="0">
                <a:latin typeface="KingsBureauGrot FiveOne" panose="02000506040000020004" pitchFamily="2" charset="0"/>
              </a:rPr>
              <a:t>without</a:t>
            </a:r>
            <a:r>
              <a:rPr lang="en-US" sz="3200" b="1" i="1" dirty="0">
                <a:latin typeface="KingsBureauGrot FiveOne" panose="02000506040000020004" pitchFamily="2" charset="0"/>
              </a:rPr>
              <a:t> disabilities also </a:t>
            </a:r>
            <a:r>
              <a:rPr lang="en-US" sz="3200" b="1" i="1" dirty="0" smtClean="0">
                <a:latin typeface="KingsBureauGrot FiveOne" panose="02000506040000020004" pitchFamily="2" charset="0"/>
              </a:rPr>
              <a:t>benefit!</a:t>
            </a:r>
            <a:endParaRPr lang="en-GB" sz="3200" b="1" i="1" dirty="0">
              <a:latin typeface="KingsBureauGrot FiveOne" panose="02000506040000020004" pitchFamily="2" charset="0"/>
            </a:endParaRPr>
          </a:p>
        </p:txBody>
      </p:sp>
    </p:spTree>
    <p:extLst>
      <p:ext uri="{BB962C8B-B14F-4D97-AF65-F5344CB8AC3E}">
        <p14:creationId xmlns:p14="http://schemas.microsoft.com/office/powerpoint/2010/main" val="2453359687"/>
      </p:ext>
    </p:extLst>
  </p:cSld>
  <p:clrMapOvr>
    <a:masterClrMapping/>
  </p:clrMapOvr>
  <mc:AlternateContent xmlns:mc="http://schemas.openxmlformats.org/markup-compatibility/2006" xmlns:p14="http://schemas.microsoft.com/office/powerpoint/2010/main">
    <mc:Choice Requires="p14">
      <p:transition spd="slow" p14:dur="2000" advTm="59770"/>
    </mc:Choice>
    <mc:Fallback xmlns="">
      <p:transition spd="slow" advTm="5977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KingsBureauGrot ThreeSeven" panose="02000506050000020004" pitchFamily="2" charset="0"/>
              </a:rPr>
              <a:t>Accessibility – Assistive Technologies</a:t>
            </a:r>
            <a:endParaRPr lang="en-GB" dirty="0">
              <a:latin typeface="KingsBureauGrot ThreeSeven" panose="02000506050000020004" pitchFamily="2" charset="0"/>
            </a:endParaRPr>
          </a:p>
        </p:txBody>
      </p:sp>
      <p:sp>
        <p:nvSpPr>
          <p:cNvPr id="4" name="Text Placeholder 1"/>
          <p:cNvSpPr txBox="1">
            <a:spLocks/>
          </p:cNvSpPr>
          <p:nvPr/>
        </p:nvSpPr>
        <p:spPr>
          <a:xfrm>
            <a:off x="7423350" y="-35720"/>
            <a:ext cx="4790082" cy="330994"/>
          </a:xfrm>
          <a:prstGeom prst="rect">
            <a:avLst/>
          </a:prstGeom>
          <a:ln w="19050">
            <a:solidFill>
              <a:srgbClr val="FF0000"/>
            </a:solidFill>
          </a:ln>
        </p:spPr>
        <p:txBody>
          <a:bodyPr vert="horz" lIns="91440" tIns="45720" rIns="91440" bIns="45720" rtlCol="0" anchor="b">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GB" sz="2000" b="0" dirty="0" smtClean="0">
                <a:solidFill>
                  <a:prstClr val="black"/>
                </a:solidFill>
                <a:latin typeface="KingsBureauGrot ThreeSeven" panose="02000506050000020004" pitchFamily="2" charset="0"/>
                <a:ea typeface="+mj-ea"/>
                <a:cs typeface="+mj-cs"/>
              </a:rPr>
              <a:t>Inclusive Practices at KCL</a:t>
            </a:r>
            <a:endParaRPr lang="en-GB" sz="1200" dirty="0">
              <a:latin typeface="KingsBureauGrot ThreeSeven" panose="02000506050000020004" pitchFamily="2" charset="0"/>
            </a:endParaRPr>
          </a:p>
        </p:txBody>
      </p:sp>
      <p:sp>
        <p:nvSpPr>
          <p:cNvPr id="12" name="Content Placeholder 2"/>
          <p:cNvSpPr>
            <a:spLocks noGrp="1"/>
          </p:cNvSpPr>
          <p:nvPr>
            <p:ph idx="1"/>
          </p:nvPr>
        </p:nvSpPr>
        <p:spPr>
          <a:xfrm>
            <a:off x="838199" y="1595439"/>
            <a:ext cx="4040981" cy="1088231"/>
          </a:xfrm>
        </p:spPr>
        <p:txBody>
          <a:bodyPr>
            <a:noAutofit/>
          </a:bodyPr>
          <a:lstStyle/>
          <a:p>
            <a:pPr>
              <a:buFont typeface="Wingdings" panose="05000000000000000000" pitchFamily="2" charset="2"/>
              <a:buChar char="Ø"/>
            </a:pPr>
            <a:r>
              <a:rPr lang="en-GB" sz="1800" dirty="0" smtClean="0">
                <a:latin typeface="KingsBureauGrot FiveOne" panose="02000506040000020004" pitchFamily="2" charset="0"/>
                <a:hlinkClick r:id="rId2"/>
              </a:rPr>
              <a:t>Video link</a:t>
            </a:r>
            <a:r>
              <a:rPr lang="en-GB" sz="1800" dirty="0" smtClean="0">
                <a:latin typeface="KingsBureauGrot FiveOne" panose="02000506040000020004" pitchFamily="2" charset="0"/>
              </a:rPr>
              <a:t> - screen readers</a:t>
            </a:r>
            <a:endParaRPr lang="en-GB" sz="1800" dirty="0">
              <a:latin typeface="KingsBureauGrot FiveOne" panose="02000506040000020004" pitchFamily="2" charset="0"/>
            </a:endParaRPr>
          </a:p>
        </p:txBody>
      </p:sp>
      <p:pic>
        <p:nvPicPr>
          <p:cNvPr id="15" name="Picture 14"/>
          <p:cNvPicPr>
            <a:picLocks noChangeAspect="1"/>
          </p:cNvPicPr>
          <p:nvPr/>
        </p:nvPicPr>
        <p:blipFill>
          <a:blip r:embed="rId3" cstate="print"/>
          <a:stretch>
            <a:fillRect/>
          </a:stretch>
        </p:blipFill>
        <p:spPr>
          <a:xfrm>
            <a:off x="2886415" y="4824115"/>
            <a:ext cx="2434679" cy="1321208"/>
          </a:xfrm>
          <a:prstGeom prst="rect">
            <a:avLst/>
          </a:prstGeom>
          <a:effectLst>
            <a:outerShdw blurRad="50800" dist="38100" dir="2700000" algn="tl" rotWithShape="0">
              <a:prstClr val="black">
                <a:alpha val="40000"/>
              </a:prstClr>
            </a:outerShdw>
          </a:effectLst>
        </p:spPr>
      </p:pic>
      <p:pic>
        <p:nvPicPr>
          <p:cNvPr id="19" name="Picture 18"/>
          <p:cNvPicPr>
            <a:picLocks noChangeAspect="1"/>
          </p:cNvPicPr>
          <p:nvPr/>
        </p:nvPicPr>
        <p:blipFill>
          <a:blip r:embed="rId4" cstate="print"/>
          <a:stretch>
            <a:fillRect/>
          </a:stretch>
        </p:blipFill>
        <p:spPr>
          <a:xfrm>
            <a:off x="1207633" y="2683670"/>
            <a:ext cx="2561886" cy="1578190"/>
          </a:xfrm>
          <a:prstGeom prst="rect">
            <a:avLst/>
          </a:prstGeom>
          <a:effectLst>
            <a:outerShdw blurRad="50800" dist="38100" dir="2700000" algn="tl" rotWithShape="0">
              <a:prstClr val="black">
                <a:alpha val="40000"/>
              </a:prstClr>
            </a:outerShdw>
          </a:effectLst>
        </p:spPr>
      </p:pic>
      <p:graphicFrame>
        <p:nvGraphicFramePr>
          <p:cNvPr id="20" name="Diagram 19"/>
          <p:cNvGraphicFramePr/>
          <p:nvPr>
            <p:extLst>
              <p:ext uri="{D42A27DB-BD31-4B8C-83A1-F6EECF244321}">
                <p14:modId xmlns:p14="http://schemas.microsoft.com/office/powerpoint/2010/main" val="3120862508"/>
              </p:ext>
            </p:extLst>
          </p:nvPr>
        </p:nvGraphicFramePr>
        <p:xfrm>
          <a:off x="6096000" y="2564607"/>
          <a:ext cx="4453584" cy="292011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628020582"/>
      </p:ext>
    </p:extLst>
  </p:cSld>
  <p:clrMapOvr>
    <a:masterClrMapping/>
  </p:clrMapOvr>
  <mc:AlternateContent xmlns:mc="http://schemas.openxmlformats.org/markup-compatibility/2006" xmlns:p14="http://schemas.microsoft.com/office/powerpoint/2010/main">
    <mc:Choice Requires="p14">
      <p:transition spd="slow" p14:dur="2000" advTm="30645"/>
    </mc:Choice>
    <mc:Fallback xmlns="">
      <p:transition spd="slow" advTm="30645"/>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KingsBureauGrot ThreeSeven" panose="02000506050000020004" pitchFamily="2" charset="0"/>
              </a:rPr>
              <a:t>Usability – Universal Design</a:t>
            </a:r>
            <a:endParaRPr lang="en-GB" dirty="0">
              <a:latin typeface="KingsBureauGrot ThreeSeven" panose="02000506050000020004" pitchFamily="2" charset="0"/>
            </a:endParaRPr>
          </a:p>
        </p:txBody>
      </p:sp>
      <p:sp>
        <p:nvSpPr>
          <p:cNvPr id="4" name="Text Placeholder 1"/>
          <p:cNvSpPr txBox="1">
            <a:spLocks/>
          </p:cNvSpPr>
          <p:nvPr/>
        </p:nvSpPr>
        <p:spPr>
          <a:xfrm>
            <a:off x="7423350" y="-35720"/>
            <a:ext cx="4790082" cy="330994"/>
          </a:xfrm>
          <a:prstGeom prst="rect">
            <a:avLst/>
          </a:prstGeom>
          <a:ln w="19050">
            <a:solidFill>
              <a:srgbClr val="FF0000"/>
            </a:solidFill>
          </a:ln>
        </p:spPr>
        <p:txBody>
          <a:bodyPr vert="horz" lIns="91440" tIns="45720" rIns="91440" bIns="45720" rtlCol="0" anchor="b">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GB" sz="2000" b="0" dirty="0" smtClean="0">
                <a:solidFill>
                  <a:prstClr val="black"/>
                </a:solidFill>
                <a:latin typeface="KingsBureauGrot ThreeSeven" panose="02000506050000020004" pitchFamily="2" charset="0"/>
                <a:ea typeface="+mj-ea"/>
                <a:cs typeface="+mj-cs"/>
              </a:rPr>
              <a:t>Inclusive Practices at KCL</a:t>
            </a:r>
            <a:endParaRPr lang="en-GB" sz="1200" dirty="0">
              <a:latin typeface="KingsBureauGrot ThreeSeven" panose="02000506050000020004" pitchFamily="2" charset="0"/>
            </a:endParaRPr>
          </a:p>
        </p:txBody>
      </p:sp>
      <p:graphicFrame>
        <p:nvGraphicFramePr>
          <p:cNvPr id="10" name="Diagram 9" descr="Harmony in universal design is brought about when we support different types fo minds, bodies and schedules"/>
          <p:cNvGraphicFramePr/>
          <p:nvPr>
            <p:extLst>
              <p:ext uri="{D42A27DB-BD31-4B8C-83A1-F6EECF244321}">
                <p14:modId xmlns:p14="http://schemas.microsoft.com/office/powerpoint/2010/main" val="1332339059"/>
              </p:ext>
            </p:extLst>
          </p:nvPr>
        </p:nvGraphicFramePr>
        <p:xfrm>
          <a:off x="5138737" y="1257300"/>
          <a:ext cx="7391400" cy="52335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1" name="Picture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710737" y="4991100"/>
            <a:ext cx="533400" cy="533400"/>
          </a:xfrm>
          <a:prstGeom prst="rect">
            <a:avLst/>
          </a:prstGeom>
        </p:spPr>
      </p:pic>
      <p:pic>
        <p:nvPicPr>
          <p:cNvPr id="13" name="Picture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37912" y="2408575"/>
            <a:ext cx="593050" cy="593050"/>
          </a:xfrm>
          <a:prstGeom prst="rect">
            <a:avLst/>
          </a:prstGeom>
        </p:spPr>
      </p:pic>
      <p:pic>
        <p:nvPicPr>
          <p:cNvPr id="14" name="Picture 6" descr="Αποτέλεσμα εικόνας για technology icon"/>
          <p:cNvPicPr>
            <a:picLocks noChangeAspect="1" noChangeArrowheads="1"/>
          </p:cNvPicPr>
          <p:nvPr/>
        </p:nvPicPr>
        <p:blipFill>
          <a:blip r:embed="rId9" cstate="print">
            <a:duotone>
              <a:schemeClr val="bg2">
                <a:shade val="45000"/>
                <a:satMod val="135000"/>
              </a:schemeClr>
              <a:prstClr val="white"/>
            </a:duotone>
            <a:extLst>
              <a:ext uri="{BEBA8EAE-BF5A-486C-A8C5-ECC9F3942E4B}">
                <a14:imgProps xmlns:a14="http://schemas.microsoft.com/office/drawing/2010/main">
                  <a14:imgLayer r:embed="rId10">
                    <a14:imgEffect>
                      <a14:artisticPhotocopy/>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7424737" y="4672012"/>
            <a:ext cx="638176" cy="638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2178462"/>
      </p:ext>
    </p:extLst>
  </p:cSld>
  <p:clrMapOvr>
    <a:masterClrMapping/>
  </p:clrMapOvr>
  <mc:AlternateContent xmlns:mc="http://schemas.openxmlformats.org/markup-compatibility/2006" xmlns:p14="http://schemas.microsoft.com/office/powerpoint/2010/main">
    <mc:Choice Requires="p14">
      <p:transition spd="slow" p14:dur="2000" advTm="18899"/>
    </mc:Choice>
    <mc:Fallback xmlns="">
      <p:transition spd="slow" advTm="18899"/>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KingsBureauGrot ThreeSeven" panose="02000506050000020004" pitchFamily="2" charset="0"/>
              </a:rPr>
              <a:t>Universal Design – general principles</a:t>
            </a:r>
            <a:endParaRPr lang="en-GB" dirty="0">
              <a:latin typeface="KingsBureauGrot ThreeSeven" panose="02000506050000020004" pitchFamily="2" charset="0"/>
            </a:endParaRPr>
          </a:p>
        </p:txBody>
      </p:sp>
      <p:sp>
        <p:nvSpPr>
          <p:cNvPr id="4" name="Text Placeholder 1"/>
          <p:cNvSpPr txBox="1">
            <a:spLocks/>
          </p:cNvSpPr>
          <p:nvPr/>
        </p:nvSpPr>
        <p:spPr>
          <a:xfrm>
            <a:off x="7423350" y="-35720"/>
            <a:ext cx="4790082" cy="330994"/>
          </a:xfrm>
          <a:prstGeom prst="rect">
            <a:avLst/>
          </a:prstGeom>
          <a:ln w="19050">
            <a:solidFill>
              <a:srgbClr val="FF0000"/>
            </a:solidFill>
          </a:ln>
        </p:spPr>
        <p:txBody>
          <a:bodyPr vert="horz" lIns="91440" tIns="45720" rIns="91440" bIns="45720" rtlCol="0" anchor="b">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GB" sz="2000" b="0" dirty="0" smtClean="0">
                <a:solidFill>
                  <a:prstClr val="black"/>
                </a:solidFill>
                <a:latin typeface="KingsBureauGrot ThreeSeven" panose="02000506050000020004" pitchFamily="2" charset="0"/>
                <a:ea typeface="+mj-ea"/>
                <a:cs typeface="+mj-cs"/>
              </a:rPr>
              <a:t>Inclusive Practices at KCL</a:t>
            </a:r>
            <a:endParaRPr lang="en-GB" sz="1200" dirty="0">
              <a:latin typeface="KingsBureauGrot ThreeSeven" panose="02000506050000020004" pitchFamily="2" charset="0"/>
            </a:endParaRPr>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10737" y="4991100"/>
            <a:ext cx="533400" cy="533400"/>
          </a:xfrm>
          <a:prstGeom prst="rect">
            <a:avLst/>
          </a:prstGeom>
        </p:spPr>
      </p:pic>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37912" y="2408575"/>
            <a:ext cx="593050" cy="593050"/>
          </a:xfrm>
          <a:prstGeom prst="rect">
            <a:avLst/>
          </a:prstGeom>
        </p:spPr>
      </p:pic>
      <p:pic>
        <p:nvPicPr>
          <p:cNvPr id="8" name="Picture 7" descr="The principles of Universal Design are sev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87350" y="1383506"/>
            <a:ext cx="7156787" cy="5336345"/>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850110493"/>
      </p:ext>
    </p:extLst>
  </p:cSld>
  <p:clrMapOvr>
    <a:masterClrMapping/>
  </p:clrMapOvr>
  <mc:AlternateContent xmlns:mc="http://schemas.openxmlformats.org/markup-compatibility/2006" xmlns:p14="http://schemas.microsoft.com/office/powerpoint/2010/main">
    <mc:Choice Requires="p14">
      <p:transition spd="slow" p14:dur="2000" advTm="34997"/>
    </mc:Choice>
    <mc:Fallback xmlns="">
      <p:transition spd="slow" advTm="34997"/>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KingsBureauGrot ThreeSeven" panose="02000506050000020004" pitchFamily="2" charset="0"/>
              </a:rPr>
              <a:t>Universal Design - examples</a:t>
            </a:r>
            <a:endParaRPr lang="en-GB" dirty="0">
              <a:latin typeface="KingsBureauGrot ThreeSeven" panose="02000506050000020004" pitchFamily="2" charset="0"/>
            </a:endParaRPr>
          </a:p>
        </p:txBody>
      </p:sp>
      <p:sp>
        <p:nvSpPr>
          <p:cNvPr id="4" name="Text Placeholder 1"/>
          <p:cNvSpPr txBox="1">
            <a:spLocks/>
          </p:cNvSpPr>
          <p:nvPr/>
        </p:nvSpPr>
        <p:spPr>
          <a:xfrm>
            <a:off x="7423350" y="-35720"/>
            <a:ext cx="4790082" cy="330994"/>
          </a:xfrm>
          <a:prstGeom prst="rect">
            <a:avLst/>
          </a:prstGeom>
          <a:ln w="19050">
            <a:solidFill>
              <a:srgbClr val="FF0000"/>
            </a:solidFill>
          </a:ln>
        </p:spPr>
        <p:txBody>
          <a:bodyPr vert="horz" lIns="91440" tIns="45720" rIns="91440" bIns="45720" rtlCol="0" anchor="b">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GB" sz="2000" b="0" dirty="0" smtClean="0">
                <a:solidFill>
                  <a:prstClr val="black"/>
                </a:solidFill>
                <a:latin typeface="KingsBureauGrot ThreeSeven" panose="02000506050000020004" pitchFamily="2" charset="0"/>
                <a:ea typeface="+mj-ea"/>
                <a:cs typeface="+mj-cs"/>
              </a:rPr>
              <a:t>Inclusive Practices at KCL</a:t>
            </a:r>
            <a:endParaRPr lang="en-GB" sz="1200" dirty="0">
              <a:latin typeface="KingsBureauGrot ThreeSeven" panose="02000506050000020004" pitchFamily="2" charset="0"/>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10737" y="4991100"/>
            <a:ext cx="533400" cy="533400"/>
          </a:xfrm>
          <a:prstGeom prst="rect">
            <a:avLst/>
          </a:prstGeom>
        </p:spPr>
      </p:pic>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37912" y="2408575"/>
            <a:ext cx="593050" cy="593050"/>
          </a:xfrm>
          <a:prstGeom prst="rect">
            <a:avLst/>
          </a:prstGeom>
        </p:spPr>
      </p:pic>
      <p:pic>
        <p:nvPicPr>
          <p:cNvPr id="7" name="Picture 6" descr="A photo of a drop kerb."/>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76350" y="2490768"/>
            <a:ext cx="2528427" cy="1896320"/>
          </a:xfrm>
          <a:prstGeom prst="rect">
            <a:avLst/>
          </a:prstGeom>
          <a:effectLst>
            <a:outerShdw blurRad="50800" dist="38100" dir="2700000" algn="tl" rotWithShape="0">
              <a:prstClr val="black">
                <a:alpha val="40000"/>
              </a:prstClr>
            </a:outerShdw>
          </a:effectLst>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70607" y="4743736"/>
            <a:ext cx="2320709" cy="1737954"/>
          </a:xfrm>
          <a:prstGeom prst="rect">
            <a:avLst/>
          </a:prstGeom>
          <a:effectLst>
            <a:outerShdw blurRad="50800" dist="38100" dir="2700000" algn="tl" rotWithShape="0">
              <a:prstClr val="black">
                <a:alpha val="40000"/>
              </a:prstClr>
            </a:outerShdw>
          </a:effectLst>
        </p:spPr>
      </p:pic>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96000" y="2364667"/>
            <a:ext cx="3240055" cy="2022421"/>
          </a:xfrm>
          <a:prstGeom prst="rect">
            <a:avLst/>
          </a:prstGeom>
          <a:effectLst>
            <a:outerShdw blurRad="50800" dist="38100" dir="2700000" algn="tl" rotWithShape="0">
              <a:prstClr val="black">
                <a:alpha val="40000"/>
              </a:prstClr>
            </a:outerShdw>
          </a:effectLst>
        </p:spPr>
      </p:pic>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834208" y="4567309"/>
            <a:ext cx="2844223" cy="1914381"/>
          </a:xfrm>
          <a:prstGeom prst="rect">
            <a:avLst/>
          </a:prstGeom>
          <a:effectLst>
            <a:outerShdw blurRad="50800" dist="38100" dir="2700000" algn="tl" rotWithShape="0">
              <a:prstClr val="black">
                <a:alpha val="40000"/>
              </a:prstClr>
            </a:outerShdw>
          </a:effectLst>
        </p:spPr>
      </p:pic>
      <p:sp>
        <p:nvSpPr>
          <p:cNvPr id="14" name="Rectangle 13"/>
          <p:cNvSpPr/>
          <p:nvPr/>
        </p:nvSpPr>
        <p:spPr>
          <a:xfrm>
            <a:off x="457200" y="1455003"/>
            <a:ext cx="10565606" cy="830997"/>
          </a:xfrm>
          <a:prstGeom prst="rect">
            <a:avLst/>
          </a:prstGeom>
        </p:spPr>
        <p:txBody>
          <a:bodyPr wrap="square">
            <a:spAutoFit/>
          </a:bodyPr>
          <a:lstStyle/>
          <a:p>
            <a:r>
              <a:rPr lang="en-GB" sz="2400" dirty="0" smtClean="0">
                <a:latin typeface="KingsBureauGrot FiveOne" panose="02000506040000020004" pitchFamily="2" charset="0"/>
              </a:rPr>
              <a:t>Can you think of any everyday items that utilize or could benefit from utilizing universal design principles?</a:t>
            </a:r>
            <a:endParaRPr lang="en-GB" sz="2400" b="1" dirty="0">
              <a:solidFill>
                <a:srgbClr val="FF0000"/>
              </a:solidFill>
              <a:latin typeface="KingsBureauGrot FiveOne" panose="02000506040000020004" pitchFamily="2" charset="0"/>
            </a:endParaRPr>
          </a:p>
        </p:txBody>
      </p:sp>
    </p:spTree>
    <p:custDataLst>
      <p:tags r:id="rId1"/>
    </p:custDataLst>
    <p:extLst>
      <p:ext uri="{BB962C8B-B14F-4D97-AF65-F5344CB8AC3E}">
        <p14:creationId xmlns:p14="http://schemas.microsoft.com/office/powerpoint/2010/main" val="2542562057"/>
      </p:ext>
    </p:extLst>
  </p:cSld>
  <p:clrMapOvr>
    <a:masterClrMapping/>
  </p:clrMapOvr>
  <mc:AlternateContent xmlns:mc="http://schemas.openxmlformats.org/markup-compatibility/2006" xmlns:p14="http://schemas.microsoft.com/office/powerpoint/2010/main">
    <mc:Choice Requires="p14">
      <p:transition spd="slow" p14:dur="2000" advTm="21451"/>
    </mc:Choice>
    <mc:Fallback xmlns="">
      <p:transition spd="slow" advTm="2145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KingsBureauGrot ThreeSeven" panose="02000506050000020004" pitchFamily="2" charset="0"/>
              </a:rPr>
              <a:t>Universal Design for Learning</a:t>
            </a:r>
            <a:endParaRPr lang="en-GB" dirty="0">
              <a:latin typeface="KingsBureauGrot ThreeSeven" panose="02000506050000020004" pitchFamily="2" charset="0"/>
            </a:endParaRPr>
          </a:p>
        </p:txBody>
      </p:sp>
      <p:sp>
        <p:nvSpPr>
          <p:cNvPr id="4" name="Text Placeholder 1"/>
          <p:cNvSpPr txBox="1">
            <a:spLocks/>
          </p:cNvSpPr>
          <p:nvPr/>
        </p:nvSpPr>
        <p:spPr>
          <a:xfrm>
            <a:off x="7423350" y="-35720"/>
            <a:ext cx="4790082" cy="330994"/>
          </a:xfrm>
          <a:prstGeom prst="rect">
            <a:avLst/>
          </a:prstGeom>
          <a:ln w="19050">
            <a:solidFill>
              <a:srgbClr val="FF0000"/>
            </a:solidFill>
          </a:ln>
        </p:spPr>
        <p:txBody>
          <a:bodyPr vert="horz" lIns="91440" tIns="45720" rIns="91440" bIns="45720" rtlCol="0" anchor="b">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GB" sz="2000" b="0" dirty="0" smtClean="0">
                <a:solidFill>
                  <a:prstClr val="black"/>
                </a:solidFill>
                <a:latin typeface="KingsBureauGrot ThreeSeven" panose="02000506050000020004" pitchFamily="2" charset="0"/>
                <a:ea typeface="+mj-ea"/>
                <a:cs typeface="+mj-cs"/>
              </a:rPr>
              <a:t>Inclusive Practices at KCL</a:t>
            </a:r>
            <a:endParaRPr lang="en-GB" sz="1200" dirty="0">
              <a:latin typeface="KingsBureauGrot ThreeSeven" panose="02000506050000020004" pitchFamily="2" charset="0"/>
            </a:endParaRPr>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10737" y="4991100"/>
            <a:ext cx="533400" cy="533400"/>
          </a:xfrm>
          <a:prstGeom prst="rect">
            <a:avLst/>
          </a:prstGeom>
        </p:spPr>
      </p:pic>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37912" y="2408575"/>
            <a:ext cx="593050" cy="593050"/>
          </a:xfrm>
          <a:prstGeom prst="rect">
            <a:avLst/>
          </a:prstGeom>
        </p:spPr>
      </p:pic>
      <p:graphicFrame>
        <p:nvGraphicFramePr>
          <p:cNvPr id="15" name="Diagram 14" descr="First principle of universal design is to provide multiple means of representation"/>
          <p:cNvGraphicFramePr/>
          <p:nvPr>
            <p:extLst>
              <p:ext uri="{D42A27DB-BD31-4B8C-83A1-F6EECF244321}">
                <p14:modId xmlns:p14="http://schemas.microsoft.com/office/powerpoint/2010/main" val="3172820507"/>
              </p:ext>
            </p:extLst>
          </p:nvPr>
        </p:nvGraphicFramePr>
        <p:xfrm>
          <a:off x="4589663" y="2408575"/>
          <a:ext cx="7010400" cy="384572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836831879"/>
      </p:ext>
    </p:extLst>
  </p:cSld>
  <p:clrMapOvr>
    <a:masterClrMapping/>
  </p:clrMapOvr>
  <mc:AlternateContent xmlns:mc="http://schemas.openxmlformats.org/markup-compatibility/2006" xmlns:p14="http://schemas.microsoft.com/office/powerpoint/2010/main">
    <mc:Choice Requires="p14">
      <p:transition spd="slow" p14:dur="2000" advTm="42770"/>
    </mc:Choice>
    <mc:Fallback xmlns="">
      <p:transition spd="slow" advTm="42770"/>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KingsBureauGrot ThreeSeven" panose="02000506050000020004" pitchFamily="2" charset="0"/>
              </a:rPr>
              <a:t>Universal Design for Learning</a:t>
            </a:r>
            <a:endParaRPr lang="en-GB" dirty="0">
              <a:latin typeface="KingsBureauGrot ThreeSeven" panose="02000506050000020004" pitchFamily="2" charset="0"/>
            </a:endParaRPr>
          </a:p>
        </p:txBody>
      </p:sp>
      <p:sp>
        <p:nvSpPr>
          <p:cNvPr id="4" name="Text Placeholder 1"/>
          <p:cNvSpPr txBox="1">
            <a:spLocks/>
          </p:cNvSpPr>
          <p:nvPr/>
        </p:nvSpPr>
        <p:spPr>
          <a:xfrm>
            <a:off x="7423350" y="-35720"/>
            <a:ext cx="4790082" cy="330994"/>
          </a:xfrm>
          <a:prstGeom prst="rect">
            <a:avLst/>
          </a:prstGeom>
          <a:ln w="19050">
            <a:solidFill>
              <a:srgbClr val="FF0000"/>
            </a:solidFill>
          </a:ln>
        </p:spPr>
        <p:txBody>
          <a:bodyPr vert="horz" lIns="91440" tIns="45720" rIns="91440" bIns="45720" rtlCol="0" anchor="b">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GB" sz="2000" b="0" dirty="0" smtClean="0">
                <a:solidFill>
                  <a:prstClr val="black"/>
                </a:solidFill>
                <a:latin typeface="KingsBureauGrot ThreeSeven" panose="02000506050000020004" pitchFamily="2" charset="0"/>
                <a:ea typeface="+mj-ea"/>
                <a:cs typeface="+mj-cs"/>
              </a:rPr>
              <a:t>Inclusive Practices at KCL</a:t>
            </a:r>
            <a:endParaRPr lang="en-GB" sz="1200" dirty="0">
              <a:latin typeface="KingsBureauGrot ThreeSeven" panose="02000506050000020004" pitchFamily="2" charset="0"/>
            </a:endParaRPr>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10737" y="4991100"/>
            <a:ext cx="533400" cy="533400"/>
          </a:xfrm>
          <a:prstGeom prst="rect">
            <a:avLst/>
          </a:prstGeom>
        </p:spPr>
      </p:pic>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37912" y="2408575"/>
            <a:ext cx="593050" cy="593050"/>
          </a:xfrm>
          <a:prstGeom prst="rect">
            <a:avLst/>
          </a:prstGeom>
        </p:spPr>
      </p:pic>
      <p:graphicFrame>
        <p:nvGraphicFramePr>
          <p:cNvPr id="7" name="Diagram 6" descr="Second principle of universal design is to provide multiple means of action and expression"/>
          <p:cNvGraphicFramePr/>
          <p:nvPr>
            <p:extLst>
              <p:ext uri="{D42A27DB-BD31-4B8C-83A1-F6EECF244321}">
                <p14:modId xmlns:p14="http://schemas.microsoft.com/office/powerpoint/2010/main" val="3918203774"/>
              </p:ext>
            </p:extLst>
          </p:nvPr>
        </p:nvGraphicFramePr>
        <p:xfrm>
          <a:off x="4826793" y="2260601"/>
          <a:ext cx="7010400" cy="376396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453248754"/>
      </p:ext>
    </p:extLst>
  </p:cSld>
  <p:clrMapOvr>
    <a:masterClrMapping/>
  </p:clrMapOvr>
  <mc:AlternateContent xmlns:mc="http://schemas.openxmlformats.org/markup-compatibility/2006" xmlns:p14="http://schemas.microsoft.com/office/powerpoint/2010/main">
    <mc:Choice Requires="p14">
      <p:transition spd="slow" p14:dur="2000" advTm="33568"/>
    </mc:Choice>
    <mc:Fallback xmlns="">
      <p:transition spd="slow" advTm="33568"/>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KingsBureauGrot ThreeSeven" panose="02000506050000020004" pitchFamily="2" charset="0"/>
              </a:rPr>
              <a:t>Universal Design for Learning</a:t>
            </a:r>
            <a:endParaRPr lang="en-GB" dirty="0">
              <a:latin typeface="KingsBureauGrot ThreeSeven" panose="02000506050000020004" pitchFamily="2" charset="0"/>
            </a:endParaRPr>
          </a:p>
        </p:txBody>
      </p:sp>
      <p:sp>
        <p:nvSpPr>
          <p:cNvPr id="4" name="Text Placeholder 1"/>
          <p:cNvSpPr txBox="1">
            <a:spLocks/>
          </p:cNvSpPr>
          <p:nvPr/>
        </p:nvSpPr>
        <p:spPr>
          <a:xfrm>
            <a:off x="7423350" y="-35720"/>
            <a:ext cx="4790082" cy="330994"/>
          </a:xfrm>
          <a:prstGeom prst="rect">
            <a:avLst/>
          </a:prstGeom>
          <a:ln w="19050">
            <a:solidFill>
              <a:srgbClr val="FF0000"/>
            </a:solidFill>
          </a:ln>
        </p:spPr>
        <p:txBody>
          <a:bodyPr vert="horz" lIns="91440" tIns="45720" rIns="91440" bIns="45720" rtlCol="0" anchor="b">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GB" sz="2000" b="0" dirty="0" smtClean="0">
                <a:solidFill>
                  <a:prstClr val="black"/>
                </a:solidFill>
                <a:latin typeface="KingsBureauGrot ThreeSeven" panose="02000506050000020004" pitchFamily="2" charset="0"/>
                <a:ea typeface="+mj-ea"/>
                <a:cs typeface="+mj-cs"/>
              </a:rPr>
              <a:t>Inclusive Practices at KCL</a:t>
            </a:r>
            <a:endParaRPr lang="en-GB" sz="1200" dirty="0">
              <a:latin typeface="KingsBureauGrot ThreeSeven" panose="02000506050000020004" pitchFamily="2" charset="0"/>
            </a:endParaRPr>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10737" y="4991100"/>
            <a:ext cx="533400" cy="533400"/>
          </a:xfrm>
          <a:prstGeom prst="rect">
            <a:avLst/>
          </a:prstGeom>
        </p:spPr>
      </p:pic>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37912" y="2408575"/>
            <a:ext cx="593050" cy="593050"/>
          </a:xfrm>
          <a:prstGeom prst="rect">
            <a:avLst/>
          </a:prstGeom>
        </p:spPr>
      </p:pic>
      <p:graphicFrame>
        <p:nvGraphicFramePr>
          <p:cNvPr id="8" name="Diagram 7" descr="Third principle of universal design is to provide multiple means of engagement"/>
          <p:cNvGraphicFramePr/>
          <p:nvPr>
            <p:extLst>
              <p:ext uri="{D42A27DB-BD31-4B8C-83A1-F6EECF244321}">
                <p14:modId xmlns:p14="http://schemas.microsoft.com/office/powerpoint/2010/main" val="1538993721"/>
              </p:ext>
            </p:extLst>
          </p:nvPr>
        </p:nvGraphicFramePr>
        <p:xfrm>
          <a:off x="4393406" y="2050256"/>
          <a:ext cx="7503318" cy="412194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775117194"/>
      </p:ext>
    </p:extLst>
  </p:cSld>
  <p:clrMapOvr>
    <a:masterClrMapping/>
  </p:clrMapOvr>
  <mc:AlternateContent xmlns:mc="http://schemas.openxmlformats.org/markup-compatibility/2006" xmlns:p14="http://schemas.microsoft.com/office/powerpoint/2010/main">
    <mc:Choice Requires="p14">
      <p:transition spd="slow" p14:dur="2000" advTm="34033"/>
    </mc:Choice>
    <mc:Fallback xmlns="">
      <p:transition spd="slow" advTm="34033"/>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KingsBureauGrot ThreeSeven" panose="02000506050000020004" pitchFamily="2" charset="0"/>
              </a:rPr>
              <a:t>Best Practice - 1</a:t>
            </a:r>
            <a:endParaRPr lang="en-GB" dirty="0">
              <a:latin typeface="KingsBureauGrot ThreeSeven" panose="02000506050000020004" pitchFamily="2" charset="0"/>
            </a:endParaRPr>
          </a:p>
        </p:txBody>
      </p:sp>
      <p:sp>
        <p:nvSpPr>
          <p:cNvPr id="4" name="Text Placeholder 1"/>
          <p:cNvSpPr txBox="1">
            <a:spLocks/>
          </p:cNvSpPr>
          <p:nvPr/>
        </p:nvSpPr>
        <p:spPr>
          <a:xfrm>
            <a:off x="7423350" y="-35720"/>
            <a:ext cx="4790082" cy="330994"/>
          </a:xfrm>
          <a:prstGeom prst="rect">
            <a:avLst/>
          </a:prstGeom>
          <a:ln w="19050">
            <a:solidFill>
              <a:srgbClr val="FF0000"/>
            </a:solidFill>
          </a:ln>
        </p:spPr>
        <p:txBody>
          <a:bodyPr vert="horz" lIns="91440" tIns="45720" rIns="91440" bIns="45720" rtlCol="0" anchor="b">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GB" sz="2000" b="0" dirty="0" smtClean="0">
                <a:solidFill>
                  <a:prstClr val="black"/>
                </a:solidFill>
                <a:latin typeface="KingsBureauGrot ThreeSeven" panose="02000506050000020004" pitchFamily="2" charset="0"/>
                <a:ea typeface="+mj-ea"/>
                <a:cs typeface="+mj-cs"/>
              </a:rPr>
              <a:t>Inclusive Practices at KCL</a:t>
            </a:r>
            <a:endParaRPr lang="en-GB" sz="1200" dirty="0">
              <a:latin typeface="KingsBureauGrot ThreeSeven" panose="02000506050000020004" pitchFamily="2" charset="0"/>
            </a:endParaRPr>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37912" y="2408575"/>
            <a:ext cx="593050" cy="593050"/>
          </a:xfrm>
          <a:prstGeom prst="rect">
            <a:avLst/>
          </a:prstGeom>
        </p:spPr>
      </p:pic>
      <p:sp>
        <p:nvSpPr>
          <p:cNvPr id="7" name="Content Placeholder 3"/>
          <p:cNvSpPr>
            <a:spLocks noGrp="1"/>
          </p:cNvSpPr>
          <p:nvPr>
            <p:ph idx="1"/>
          </p:nvPr>
        </p:nvSpPr>
        <p:spPr>
          <a:xfrm>
            <a:off x="457199" y="1676400"/>
            <a:ext cx="10029825" cy="4953000"/>
          </a:xfrm>
        </p:spPr>
        <p:txBody>
          <a:bodyPr>
            <a:normAutofit fontScale="85000" lnSpcReduction="20000"/>
          </a:bodyPr>
          <a:lstStyle/>
          <a:p>
            <a:pPr marL="0" indent="0">
              <a:buNone/>
            </a:pPr>
            <a:r>
              <a:rPr lang="en-GB" sz="2600" b="1" u="sng" dirty="0">
                <a:latin typeface="KingsBureauGrot FiveOne" panose="02000506040000020004" pitchFamily="2" charset="0"/>
              </a:rPr>
              <a:t>Videos, images</a:t>
            </a:r>
          </a:p>
          <a:p>
            <a:pPr lvl="1">
              <a:buFont typeface="Wingdings" panose="05000000000000000000" pitchFamily="2" charset="2"/>
              <a:buChar char="Ø"/>
            </a:pPr>
            <a:r>
              <a:rPr lang="en-GB" dirty="0" smtClean="0">
                <a:latin typeface="KingsBureauGrot FiveOne" panose="02000506040000020004" pitchFamily="2" charset="0"/>
              </a:rPr>
              <a:t>Caption </a:t>
            </a:r>
            <a:r>
              <a:rPr lang="en-GB" dirty="0">
                <a:latin typeface="KingsBureauGrot FiveOne" panose="02000506040000020004" pitchFamily="2" charset="0"/>
              </a:rPr>
              <a:t>videos, tables, images</a:t>
            </a:r>
          </a:p>
          <a:p>
            <a:pPr lvl="1">
              <a:buFont typeface="Wingdings" panose="05000000000000000000" pitchFamily="2" charset="2"/>
              <a:buChar char="Ø"/>
            </a:pPr>
            <a:r>
              <a:rPr lang="en-GB" dirty="0">
                <a:latin typeface="KingsBureauGrot FiveOne" panose="02000506040000020004" pitchFamily="2" charset="0"/>
              </a:rPr>
              <a:t>Text inside images is </a:t>
            </a:r>
            <a:r>
              <a:rPr lang="en-GB" u="sng" dirty="0">
                <a:latin typeface="KingsBureauGrot FiveOne" panose="02000506040000020004" pitchFamily="2" charset="0"/>
              </a:rPr>
              <a:t>not</a:t>
            </a:r>
            <a:r>
              <a:rPr lang="en-GB" dirty="0">
                <a:latin typeface="KingsBureauGrot FiveOne" panose="02000506040000020004" pitchFamily="2" charset="0"/>
              </a:rPr>
              <a:t> accessible to screen readers</a:t>
            </a:r>
          </a:p>
          <a:p>
            <a:pPr marL="1074420" lvl="2" indent="-342900">
              <a:buFont typeface="Wingdings" panose="05000000000000000000" pitchFamily="2" charset="2"/>
              <a:buChar char="Ø"/>
            </a:pPr>
            <a:r>
              <a:rPr lang="en-GB" dirty="0">
                <a:latin typeface="KingsBureauGrot FiveOne" panose="02000506040000020004" pitchFamily="2" charset="0"/>
              </a:rPr>
              <a:t>Provide alternate descriptions for images, tables</a:t>
            </a:r>
          </a:p>
          <a:p>
            <a:pPr lvl="1">
              <a:buFont typeface="Wingdings" panose="05000000000000000000" pitchFamily="2" charset="2"/>
              <a:buChar char="Ø"/>
            </a:pPr>
            <a:r>
              <a:rPr lang="en-GB" dirty="0">
                <a:latin typeface="KingsBureauGrot FiveOne" panose="02000506040000020004" pitchFamily="2" charset="0"/>
              </a:rPr>
              <a:t>Provide transcripts for </a:t>
            </a:r>
            <a:r>
              <a:rPr lang="en-GB" dirty="0" smtClean="0">
                <a:latin typeface="KingsBureauGrot FiveOne" panose="02000506040000020004" pitchFamily="2" charset="0"/>
              </a:rPr>
              <a:t>videos</a:t>
            </a:r>
          </a:p>
          <a:p>
            <a:pPr lvl="1">
              <a:buFont typeface="Wingdings" panose="05000000000000000000" pitchFamily="2" charset="2"/>
              <a:buChar char="Ø"/>
            </a:pPr>
            <a:r>
              <a:rPr lang="en-GB" dirty="0" smtClean="0">
                <a:latin typeface="KingsBureauGrot FiveOne" panose="02000506040000020004" pitchFamily="2" charset="0"/>
              </a:rPr>
              <a:t>Use Lecture Capture</a:t>
            </a:r>
          </a:p>
          <a:p>
            <a:pPr marL="457200" lvl="1" indent="0">
              <a:buNone/>
            </a:pPr>
            <a:endParaRPr lang="en-GB" dirty="0">
              <a:latin typeface="KingsBureauGrot FiveOne" panose="02000506040000020004" pitchFamily="2" charset="0"/>
            </a:endParaRPr>
          </a:p>
          <a:p>
            <a:pPr>
              <a:buFont typeface="Wingdings" panose="05000000000000000000" pitchFamily="2" charset="2"/>
              <a:buChar char="Ø"/>
            </a:pPr>
            <a:r>
              <a:rPr lang="en-GB" dirty="0">
                <a:latin typeface="KingsBureauGrot FiveOne" panose="02000506040000020004" pitchFamily="2" charset="0"/>
              </a:rPr>
              <a:t>Avoid pop-ups and new </a:t>
            </a:r>
            <a:r>
              <a:rPr lang="en-GB" dirty="0" smtClean="0">
                <a:latin typeface="KingsBureauGrot FiveOne" panose="02000506040000020004" pitchFamily="2" charset="0"/>
              </a:rPr>
              <a:t>windows</a:t>
            </a:r>
          </a:p>
          <a:p>
            <a:pPr>
              <a:buFont typeface="Wingdings" panose="05000000000000000000" pitchFamily="2" charset="2"/>
              <a:buChar char="Ø"/>
            </a:pPr>
            <a:r>
              <a:rPr lang="en-GB" dirty="0" smtClean="0">
                <a:latin typeface="KingsBureauGrot FiveOne" panose="02000506040000020004" pitchFamily="2" charset="0"/>
              </a:rPr>
              <a:t>Make navigation clear and content easy to find</a:t>
            </a:r>
          </a:p>
          <a:p>
            <a:pPr marL="0" indent="0">
              <a:buNone/>
            </a:pPr>
            <a:endParaRPr lang="en-GB" dirty="0">
              <a:latin typeface="KingsBureauGrot FiveOne" panose="02000506040000020004" pitchFamily="2" charset="0"/>
            </a:endParaRPr>
          </a:p>
          <a:p>
            <a:pPr marL="0" indent="0">
              <a:buNone/>
            </a:pPr>
            <a:r>
              <a:rPr lang="en-GB" sz="2600" b="1" u="sng" dirty="0">
                <a:latin typeface="KingsBureauGrot FiveOne" panose="02000506040000020004" pitchFamily="2" charset="0"/>
              </a:rPr>
              <a:t>Documents</a:t>
            </a:r>
            <a:endParaRPr lang="en-GB" b="1" u="sng" dirty="0">
              <a:latin typeface="KingsBureauGrot FiveOne" panose="02000506040000020004" pitchFamily="2" charset="0"/>
            </a:endParaRPr>
          </a:p>
          <a:p>
            <a:pPr lvl="1">
              <a:buFont typeface="Wingdings" panose="05000000000000000000" pitchFamily="2" charset="2"/>
              <a:buChar char="Ø"/>
            </a:pPr>
            <a:r>
              <a:rPr lang="en-GB" sz="2400" dirty="0" smtClean="0">
                <a:latin typeface="KingsBureauGrot FiveOne" panose="02000506040000020004" pitchFamily="2" charset="0"/>
              </a:rPr>
              <a:t>Use clear </a:t>
            </a:r>
            <a:r>
              <a:rPr lang="en-GB" sz="2400" dirty="0">
                <a:latin typeface="KingsBureauGrot FiveOne" panose="02000506040000020004" pitchFamily="2" charset="0"/>
              </a:rPr>
              <a:t>headers and titles </a:t>
            </a:r>
            <a:endParaRPr lang="en-GB" sz="2400" dirty="0" smtClean="0">
              <a:latin typeface="KingsBureauGrot FiveOne" panose="02000506040000020004" pitchFamily="2" charset="0"/>
            </a:endParaRPr>
          </a:p>
          <a:p>
            <a:pPr lvl="1">
              <a:buFont typeface="Wingdings" panose="05000000000000000000" pitchFamily="2" charset="2"/>
              <a:buChar char="Ø"/>
            </a:pPr>
            <a:r>
              <a:rPr lang="en-GB" sz="2400" dirty="0" smtClean="0">
                <a:latin typeface="KingsBureauGrot FiveOne" panose="02000506040000020004" pitchFamily="2" charset="0"/>
              </a:rPr>
              <a:t>Use bullet or numbered lists</a:t>
            </a:r>
          </a:p>
          <a:p>
            <a:pPr lvl="1">
              <a:buFont typeface="Wingdings" panose="05000000000000000000" pitchFamily="2" charset="2"/>
              <a:buChar char="Ø"/>
            </a:pPr>
            <a:r>
              <a:rPr lang="en-GB" sz="2400" dirty="0" smtClean="0">
                <a:latin typeface="KingsBureauGrot FiveOne" panose="02000506040000020004" pitchFamily="2" charset="0"/>
              </a:rPr>
              <a:t>Short paragraphs, chapters - chunking</a:t>
            </a:r>
          </a:p>
          <a:p>
            <a:pPr lvl="1">
              <a:buFont typeface="Wingdings" panose="05000000000000000000" pitchFamily="2" charset="2"/>
              <a:buChar char="Ø"/>
            </a:pPr>
            <a:r>
              <a:rPr lang="en-GB" sz="2400" dirty="0">
                <a:latin typeface="KingsBureauGrot FiveOne" panose="02000506040000020004" pitchFamily="2" charset="0"/>
              </a:rPr>
              <a:t>Utilize alternative illustrations – graphics, </a:t>
            </a:r>
            <a:r>
              <a:rPr lang="en-GB" sz="2400" dirty="0" smtClean="0">
                <a:latin typeface="KingsBureauGrot FiveOne" panose="02000506040000020004" pitchFamily="2" charset="0"/>
              </a:rPr>
              <a:t>images, diagrams</a:t>
            </a:r>
          </a:p>
          <a:p>
            <a:pPr lvl="1">
              <a:buFont typeface="Wingdings" panose="05000000000000000000" pitchFamily="2" charset="2"/>
              <a:buChar char="Ø"/>
            </a:pPr>
            <a:r>
              <a:rPr lang="en-GB" sz="2400" dirty="0" smtClean="0">
                <a:latin typeface="KingsBureauGrot FiveOne" panose="02000506040000020004" pitchFamily="2" charset="0"/>
              </a:rPr>
              <a:t>Avoid detailed web addresses</a:t>
            </a:r>
            <a:endParaRPr lang="en-GB" dirty="0"/>
          </a:p>
        </p:txBody>
      </p:sp>
    </p:spTree>
    <p:custDataLst>
      <p:tags r:id="rId1"/>
    </p:custDataLst>
    <p:extLst>
      <p:ext uri="{BB962C8B-B14F-4D97-AF65-F5344CB8AC3E}">
        <p14:creationId xmlns:p14="http://schemas.microsoft.com/office/powerpoint/2010/main" val="965736175"/>
      </p:ext>
    </p:extLst>
  </p:cSld>
  <p:clrMapOvr>
    <a:masterClrMapping/>
  </p:clrMapOvr>
  <mc:AlternateContent xmlns:mc="http://schemas.openxmlformats.org/markup-compatibility/2006" xmlns:p14="http://schemas.microsoft.com/office/powerpoint/2010/main">
    <mc:Choice Requires="p14">
      <p:transition spd="slow" p14:dur="2000" advTm="73500"/>
    </mc:Choice>
    <mc:Fallback xmlns="">
      <p:transition spd="slow" advTm="735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
                                            <p:txEl>
                                              <p:pRg st="12" end="1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
                                            <p:txEl>
                                              <p:pRg st="13" end="13"/>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
                                            <p:txEl>
                                              <p:pRg st="14" end="14"/>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7">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KingsBureauGrot ThreeSeven" panose="02000506050000020004" pitchFamily="2" charset="0"/>
              </a:rPr>
              <a:t>Best Practice - 2</a:t>
            </a:r>
            <a:endParaRPr lang="en-GB" dirty="0">
              <a:latin typeface="KingsBureauGrot ThreeSeven" panose="02000506050000020004" pitchFamily="2" charset="0"/>
            </a:endParaRPr>
          </a:p>
        </p:txBody>
      </p:sp>
      <p:sp>
        <p:nvSpPr>
          <p:cNvPr id="4" name="Text Placeholder 1"/>
          <p:cNvSpPr txBox="1">
            <a:spLocks/>
          </p:cNvSpPr>
          <p:nvPr/>
        </p:nvSpPr>
        <p:spPr>
          <a:xfrm>
            <a:off x="7423350" y="-35720"/>
            <a:ext cx="4790082" cy="330994"/>
          </a:xfrm>
          <a:prstGeom prst="rect">
            <a:avLst/>
          </a:prstGeom>
          <a:ln w="19050">
            <a:solidFill>
              <a:srgbClr val="FF0000"/>
            </a:solidFill>
          </a:ln>
        </p:spPr>
        <p:txBody>
          <a:bodyPr vert="horz" lIns="91440" tIns="45720" rIns="91440" bIns="45720" rtlCol="0" anchor="b">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GB" sz="2000" b="0" dirty="0" smtClean="0">
                <a:solidFill>
                  <a:prstClr val="black"/>
                </a:solidFill>
                <a:latin typeface="KingsBureauGrot ThreeSeven" panose="02000506050000020004" pitchFamily="2" charset="0"/>
                <a:ea typeface="+mj-ea"/>
                <a:cs typeface="+mj-cs"/>
              </a:rPr>
              <a:t>Inclusive Practices at KCL</a:t>
            </a:r>
            <a:endParaRPr lang="en-GB" sz="1200" dirty="0">
              <a:latin typeface="KingsBureauGrot ThreeSeven" panose="02000506050000020004" pitchFamily="2" charset="0"/>
            </a:endParaRPr>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37912" y="2408575"/>
            <a:ext cx="593050" cy="593050"/>
          </a:xfrm>
          <a:prstGeom prst="rect">
            <a:avLst/>
          </a:prstGeom>
        </p:spPr>
      </p:pic>
      <p:sp>
        <p:nvSpPr>
          <p:cNvPr id="8" name="Content Placeholder 3"/>
          <p:cNvSpPr>
            <a:spLocks noGrp="1"/>
          </p:cNvSpPr>
          <p:nvPr>
            <p:ph idx="1"/>
          </p:nvPr>
        </p:nvSpPr>
        <p:spPr>
          <a:xfrm>
            <a:off x="457200" y="1752600"/>
            <a:ext cx="8229600" cy="4495800"/>
          </a:xfrm>
        </p:spPr>
        <p:txBody>
          <a:bodyPr>
            <a:normAutofit/>
          </a:bodyPr>
          <a:lstStyle/>
          <a:p>
            <a:pPr marL="0" indent="0">
              <a:buNone/>
            </a:pPr>
            <a:r>
              <a:rPr lang="en-GB" sz="2400" b="1" u="sng" dirty="0" smtClean="0">
                <a:latin typeface="KingsBureauGrot FiveOne" panose="02000506040000020004" pitchFamily="2" charset="0"/>
              </a:rPr>
              <a:t>Forums</a:t>
            </a:r>
            <a:endParaRPr lang="en-GB" b="1" u="sng" dirty="0" smtClean="0">
              <a:latin typeface="KingsBureauGrot FiveOne" panose="02000506040000020004" pitchFamily="2" charset="0"/>
            </a:endParaRPr>
          </a:p>
          <a:p>
            <a:pPr lvl="1">
              <a:buFont typeface="Wingdings" panose="05000000000000000000" pitchFamily="2" charset="2"/>
              <a:buChar char="Ø"/>
            </a:pPr>
            <a:r>
              <a:rPr lang="en-GB" dirty="0" smtClean="0">
                <a:latin typeface="KingsBureauGrot FiveOne" panose="02000506040000020004" pitchFamily="2" charset="0"/>
              </a:rPr>
              <a:t> Clearly </a:t>
            </a:r>
            <a:r>
              <a:rPr lang="en-GB" dirty="0">
                <a:latin typeface="KingsBureauGrot FiveOne" panose="02000506040000020004" pitchFamily="2" charset="0"/>
              </a:rPr>
              <a:t>establish ground-rules of interaction, etiquette, conventions, expected behaviour and define actions against inappropriate comments </a:t>
            </a:r>
          </a:p>
          <a:p>
            <a:pPr lvl="1">
              <a:buFont typeface="Wingdings" panose="05000000000000000000" pitchFamily="2" charset="2"/>
              <a:buChar char="Ø"/>
            </a:pPr>
            <a:r>
              <a:rPr lang="en-GB" dirty="0" smtClean="0">
                <a:latin typeface="KingsBureauGrot FiveOne" panose="02000506040000020004" pitchFamily="2" charset="0"/>
              </a:rPr>
              <a:t> Encourage </a:t>
            </a:r>
            <a:r>
              <a:rPr lang="en-GB" dirty="0">
                <a:latin typeface="KingsBureauGrot FiveOne" panose="02000506040000020004" pitchFamily="2" charset="0"/>
              </a:rPr>
              <a:t>profile </a:t>
            </a:r>
            <a:r>
              <a:rPr lang="en-GB" dirty="0" smtClean="0">
                <a:latin typeface="KingsBureauGrot FiveOne" panose="02000506040000020004" pitchFamily="2" charset="0"/>
              </a:rPr>
              <a:t>images, remove anonymity</a:t>
            </a:r>
          </a:p>
          <a:p>
            <a:pPr marL="457200" lvl="1" indent="0">
              <a:buNone/>
            </a:pPr>
            <a:endParaRPr lang="en-GB" dirty="0" smtClean="0">
              <a:latin typeface="KingsBureauGrot FiveOne" panose="02000506040000020004" pitchFamily="2" charset="0"/>
            </a:endParaRPr>
          </a:p>
          <a:p>
            <a:pPr marL="0" indent="0">
              <a:buNone/>
            </a:pPr>
            <a:r>
              <a:rPr lang="en-GB" sz="2400" b="1" u="sng" dirty="0" smtClean="0">
                <a:latin typeface="KingsBureauGrot FiveOne" panose="02000506040000020004" pitchFamily="2" charset="0"/>
              </a:rPr>
              <a:t>Presentations</a:t>
            </a:r>
            <a:endParaRPr lang="en-GB" b="1" u="sng" dirty="0" smtClean="0">
              <a:latin typeface="KingsBureauGrot FiveOne" panose="02000506040000020004" pitchFamily="2" charset="0"/>
            </a:endParaRPr>
          </a:p>
          <a:p>
            <a:pPr lvl="1">
              <a:buFont typeface="Wingdings" panose="05000000000000000000" pitchFamily="2" charset="2"/>
              <a:buChar char="Ø"/>
            </a:pPr>
            <a:r>
              <a:rPr lang="en-GB" dirty="0" smtClean="0">
                <a:latin typeface="KingsBureauGrot FiveOne" panose="02000506040000020004" pitchFamily="2" charset="0"/>
              </a:rPr>
              <a:t> Add </a:t>
            </a:r>
            <a:r>
              <a:rPr lang="en-GB" dirty="0">
                <a:latin typeface="KingsBureauGrot FiveOne" panose="02000506040000020004" pitchFamily="2" charset="0"/>
              </a:rPr>
              <a:t>voice </a:t>
            </a:r>
            <a:r>
              <a:rPr lang="en-GB" dirty="0" smtClean="0">
                <a:latin typeface="KingsBureauGrot FiveOne" panose="02000506040000020004" pitchFamily="2" charset="0"/>
              </a:rPr>
              <a:t>narration</a:t>
            </a:r>
            <a:endParaRPr lang="en-GB" dirty="0">
              <a:latin typeface="KingsBureauGrot FiveOne" panose="02000506040000020004" pitchFamily="2" charset="0"/>
            </a:endParaRPr>
          </a:p>
          <a:p>
            <a:pPr lvl="1">
              <a:buFont typeface="Wingdings" panose="05000000000000000000" pitchFamily="2" charset="2"/>
              <a:buChar char="Ø"/>
            </a:pPr>
            <a:r>
              <a:rPr lang="en-GB" dirty="0" smtClean="0">
                <a:latin typeface="KingsBureauGrot FiveOne" panose="02000506040000020004" pitchFamily="2" charset="0"/>
              </a:rPr>
              <a:t> Ensure </a:t>
            </a:r>
            <a:r>
              <a:rPr lang="en-GB" dirty="0">
                <a:latin typeface="KingsBureauGrot FiveOne" panose="02000506040000020004" pitchFamily="2" charset="0"/>
              </a:rPr>
              <a:t>clear contrast between background and foreground and test on </a:t>
            </a:r>
            <a:r>
              <a:rPr lang="en-GB" dirty="0" smtClean="0">
                <a:latin typeface="KingsBureauGrot FiveOne" panose="02000506040000020004" pitchFamily="2" charset="0"/>
              </a:rPr>
              <a:t>location</a:t>
            </a:r>
            <a:endParaRPr lang="en-GB" dirty="0">
              <a:latin typeface="KingsBureauGrot FiveOne" panose="02000506040000020004" pitchFamily="2" charset="0"/>
            </a:endParaRPr>
          </a:p>
        </p:txBody>
      </p:sp>
    </p:spTree>
    <p:custDataLst>
      <p:tags r:id="rId1"/>
    </p:custDataLst>
    <p:extLst>
      <p:ext uri="{BB962C8B-B14F-4D97-AF65-F5344CB8AC3E}">
        <p14:creationId xmlns:p14="http://schemas.microsoft.com/office/powerpoint/2010/main" val="3877714881"/>
      </p:ext>
    </p:extLst>
  </p:cSld>
  <p:clrMapOvr>
    <a:masterClrMapping/>
  </p:clrMapOvr>
  <mc:AlternateContent xmlns:mc="http://schemas.openxmlformats.org/markup-compatibility/2006" xmlns:p14="http://schemas.microsoft.com/office/powerpoint/2010/main">
    <mc:Choice Requires="p14">
      <p:transition spd="slow" p14:dur="2000" advTm="30375"/>
    </mc:Choice>
    <mc:Fallback xmlns="">
      <p:transition spd="slow" advTm="3037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KingsBureauGrot ThreeSeven" panose="02000506050000020004" pitchFamily="2" charset="0"/>
              </a:rPr>
              <a:t>Does this mean </a:t>
            </a:r>
            <a:r>
              <a:rPr lang="en-GB" u="sng" dirty="0" smtClean="0">
                <a:latin typeface="KingsBureauGrot ThreeSeven" panose="02000506050000020004" pitchFamily="2" charset="0"/>
              </a:rPr>
              <a:t>EXTRA WORK</a:t>
            </a:r>
            <a:r>
              <a:rPr lang="en-GB" dirty="0" smtClean="0">
                <a:latin typeface="KingsBureauGrot ThreeSeven" panose="02000506050000020004" pitchFamily="2" charset="0"/>
              </a:rPr>
              <a:t>!?</a:t>
            </a:r>
            <a:endParaRPr lang="en-GB" dirty="0">
              <a:latin typeface="KingsBureauGrot ThreeSeven" panose="02000506050000020004" pitchFamily="2" charset="0"/>
            </a:endParaRPr>
          </a:p>
        </p:txBody>
      </p:sp>
      <p:sp>
        <p:nvSpPr>
          <p:cNvPr id="4" name="Text Placeholder 1"/>
          <p:cNvSpPr txBox="1">
            <a:spLocks/>
          </p:cNvSpPr>
          <p:nvPr/>
        </p:nvSpPr>
        <p:spPr>
          <a:xfrm>
            <a:off x="7423350" y="-35720"/>
            <a:ext cx="4790082" cy="330994"/>
          </a:xfrm>
          <a:prstGeom prst="rect">
            <a:avLst/>
          </a:prstGeom>
          <a:ln w="19050">
            <a:solidFill>
              <a:srgbClr val="FF0000"/>
            </a:solidFill>
          </a:ln>
        </p:spPr>
        <p:txBody>
          <a:bodyPr vert="horz" lIns="91440" tIns="45720" rIns="91440" bIns="45720" rtlCol="0" anchor="b">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GB" sz="2000" b="0" dirty="0" smtClean="0">
                <a:solidFill>
                  <a:prstClr val="black"/>
                </a:solidFill>
                <a:latin typeface="KingsBureauGrot ThreeSeven" panose="02000506050000020004" pitchFamily="2" charset="0"/>
                <a:ea typeface="+mj-ea"/>
                <a:cs typeface="+mj-cs"/>
              </a:rPr>
              <a:t>Inclusive Practices at KCL</a:t>
            </a:r>
            <a:endParaRPr lang="en-GB" sz="1200" dirty="0">
              <a:latin typeface="KingsBureauGrot ThreeSeven" panose="02000506050000020004" pitchFamily="2" charset="0"/>
            </a:endParaRPr>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37912" y="2408575"/>
            <a:ext cx="593050" cy="593050"/>
          </a:xfrm>
          <a:prstGeom prst="rect">
            <a:avLst/>
          </a:prstGeom>
        </p:spPr>
      </p:pic>
      <p:sp>
        <p:nvSpPr>
          <p:cNvPr id="6" name="TextBox 5"/>
          <p:cNvSpPr txBox="1"/>
          <p:nvPr/>
        </p:nvSpPr>
        <p:spPr>
          <a:xfrm>
            <a:off x="2743200" y="2288946"/>
            <a:ext cx="8496300" cy="3108543"/>
          </a:xfrm>
          <a:prstGeom prst="rect">
            <a:avLst/>
          </a:prstGeom>
          <a:noFill/>
        </p:spPr>
        <p:txBody>
          <a:bodyPr wrap="square" rtlCol="0">
            <a:spAutoFit/>
          </a:bodyPr>
          <a:lstStyle/>
          <a:p>
            <a:r>
              <a:rPr lang="en-GB" sz="2800" dirty="0" smtClean="0">
                <a:latin typeface="KingsBureauGrot FiveOne" panose="02000506040000020004" pitchFamily="2" charset="0"/>
              </a:rPr>
              <a:t>Not really…</a:t>
            </a:r>
          </a:p>
          <a:p>
            <a:pPr marL="457200" indent="-457200">
              <a:buFont typeface="Wingdings" panose="05000000000000000000" pitchFamily="2" charset="2"/>
              <a:buChar char="Ø"/>
            </a:pPr>
            <a:endParaRPr lang="en-GB" sz="2800" dirty="0" smtClean="0">
              <a:latin typeface="KingsBureauGrot FiveOne" panose="02000506040000020004" pitchFamily="2" charset="0"/>
            </a:endParaRPr>
          </a:p>
          <a:p>
            <a:pPr marL="457200" indent="-457200">
              <a:buFont typeface="Wingdings" panose="05000000000000000000" pitchFamily="2" charset="2"/>
              <a:buChar char="Ø"/>
            </a:pPr>
            <a:r>
              <a:rPr lang="en-GB" sz="2800" dirty="0" smtClean="0">
                <a:latin typeface="KingsBureauGrot FiveOne" panose="02000506040000020004" pitchFamily="2" charset="0"/>
              </a:rPr>
              <a:t>…if you structure you work initially with UDL in mind</a:t>
            </a:r>
          </a:p>
          <a:p>
            <a:pPr marL="457200" indent="-457200">
              <a:buFont typeface="Wingdings" panose="05000000000000000000" pitchFamily="2" charset="2"/>
              <a:buChar char="Ø"/>
            </a:pPr>
            <a:endParaRPr lang="en-GB" sz="2800" dirty="0" smtClean="0">
              <a:latin typeface="KingsBureauGrot FiveOne" panose="02000506040000020004" pitchFamily="2" charset="0"/>
            </a:endParaRPr>
          </a:p>
          <a:p>
            <a:pPr marL="457200" indent="-457200">
              <a:buFont typeface="Wingdings" panose="05000000000000000000" pitchFamily="2" charset="2"/>
              <a:buChar char="Ø"/>
            </a:pPr>
            <a:r>
              <a:rPr lang="en-GB" sz="2800" dirty="0" smtClean="0">
                <a:latin typeface="KingsBureauGrot FiveOne" panose="02000506040000020004" pitchFamily="2" charset="0"/>
              </a:rPr>
              <a:t>…if you make small incremental steps</a:t>
            </a:r>
          </a:p>
          <a:p>
            <a:pPr marL="457200" indent="-457200">
              <a:buFont typeface="Wingdings" panose="05000000000000000000" pitchFamily="2" charset="2"/>
              <a:buChar char="Ø"/>
            </a:pPr>
            <a:endParaRPr lang="en-GB" sz="2800" dirty="0" smtClean="0">
              <a:latin typeface="KingsBureauGrot FiveOne" panose="02000506040000020004" pitchFamily="2" charset="0"/>
            </a:endParaRPr>
          </a:p>
          <a:p>
            <a:pPr marL="457200" indent="-457200">
              <a:buFont typeface="Wingdings" panose="05000000000000000000" pitchFamily="2" charset="2"/>
              <a:buChar char="Ø"/>
            </a:pPr>
            <a:r>
              <a:rPr lang="en-GB" sz="2800" dirty="0" smtClean="0">
                <a:latin typeface="KingsBureauGrot FiveOne" panose="02000506040000020004" pitchFamily="2" charset="0"/>
              </a:rPr>
              <a:t>…if you are assisted by support staff</a:t>
            </a:r>
            <a:endParaRPr lang="en-GB" sz="2800" b="1" dirty="0" smtClean="0">
              <a:latin typeface="KingsBureauGrot FiveOne" panose="02000506040000020004" pitchFamily="2" charset="0"/>
            </a:endParaRPr>
          </a:p>
        </p:txBody>
      </p:sp>
    </p:spTree>
    <p:custDataLst>
      <p:tags r:id="rId1"/>
    </p:custDataLst>
    <p:extLst>
      <p:ext uri="{BB962C8B-B14F-4D97-AF65-F5344CB8AC3E}">
        <p14:creationId xmlns:p14="http://schemas.microsoft.com/office/powerpoint/2010/main" val="443823770"/>
      </p:ext>
    </p:extLst>
  </p:cSld>
  <p:clrMapOvr>
    <a:masterClrMapping/>
  </p:clrMapOvr>
  <mc:AlternateContent xmlns:mc="http://schemas.openxmlformats.org/markup-compatibility/2006" xmlns:p14="http://schemas.microsoft.com/office/powerpoint/2010/main">
    <mc:Choice Requires="p14">
      <p:transition spd="slow" p14:dur="2000" advTm="43999"/>
    </mc:Choice>
    <mc:Fallback xmlns="">
      <p:transition spd="slow" advTm="4399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KingsBureauGrot ThreeSeven" panose="02000506050000020004" pitchFamily="2" charset="0"/>
              </a:rPr>
              <a:t>How to assess accessibility?</a:t>
            </a:r>
            <a:endParaRPr lang="en-GB" dirty="0">
              <a:latin typeface="KingsBureauGrot ThreeSeven" panose="02000506050000020004" pitchFamily="2" charset="0"/>
            </a:endParaRPr>
          </a:p>
        </p:txBody>
      </p:sp>
      <p:sp>
        <p:nvSpPr>
          <p:cNvPr id="4" name="Text Placeholder 1"/>
          <p:cNvSpPr txBox="1">
            <a:spLocks/>
          </p:cNvSpPr>
          <p:nvPr/>
        </p:nvSpPr>
        <p:spPr>
          <a:xfrm>
            <a:off x="7423350" y="-35720"/>
            <a:ext cx="4790082" cy="330994"/>
          </a:xfrm>
          <a:prstGeom prst="rect">
            <a:avLst/>
          </a:prstGeom>
          <a:ln w="19050">
            <a:solidFill>
              <a:srgbClr val="FF0000"/>
            </a:solidFill>
          </a:ln>
        </p:spPr>
        <p:txBody>
          <a:bodyPr vert="horz" lIns="91440" tIns="45720" rIns="91440" bIns="45720" rtlCol="0" anchor="b">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GB" sz="2000" b="0" dirty="0" smtClean="0">
                <a:solidFill>
                  <a:prstClr val="black"/>
                </a:solidFill>
                <a:latin typeface="KingsBureauGrot ThreeSeven" panose="02000506050000020004" pitchFamily="2" charset="0"/>
                <a:ea typeface="+mj-ea"/>
                <a:cs typeface="+mj-cs"/>
              </a:rPr>
              <a:t>Inclusive Practices at KCL</a:t>
            </a:r>
            <a:endParaRPr lang="en-GB" sz="1200" dirty="0">
              <a:latin typeface="KingsBureauGrot ThreeSeven" panose="02000506050000020004" pitchFamily="2" charset="0"/>
            </a:endParaRPr>
          </a:p>
        </p:txBody>
      </p:sp>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37912" y="2408575"/>
            <a:ext cx="593050" cy="593050"/>
          </a:xfrm>
          <a:prstGeom prst="rect">
            <a:avLst/>
          </a:prstGeom>
        </p:spPr>
      </p:pic>
      <p:sp>
        <p:nvSpPr>
          <p:cNvPr id="9" name="TextBox 8"/>
          <p:cNvSpPr txBox="1"/>
          <p:nvPr/>
        </p:nvSpPr>
        <p:spPr>
          <a:xfrm>
            <a:off x="685800" y="2047875"/>
            <a:ext cx="8077200" cy="3108543"/>
          </a:xfrm>
          <a:prstGeom prst="rect">
            <a:avLst/>
          </a:prstGeom>
          <a:noFill/>
        </p:spPr>
        <p:txBody>
          <a:bodyPr wrap="square" rtlCol="0">
            <a:spAutoFit/>
          </a:bodyPr>
          <a:lstStyle/>
          <a:p>
            <a:pPr marL="457200" indent="-457200">
              <a:buFont typeface="Wingdings" panose="05000000000000000000" pitchFamily="2" charset="2"/>
              <a:buChar char="Ø"/>
            </a:pPr>
            <a:r>
              <a:rPr lang="en-GB" sz="2800" dirty="0" smtClean="0">
                <a:latin typeface="KingsBureauGrot FiveOne" panose="02000506040000020004" pitchFamily="2" charset="0"/>
              </a:rPr>
              <a:t> MS Office Accessibility checker</a:t>
            </a:r>
          </a:p>
          <a:p>
            <a:pPr marL="457200" indent="-457200">
              <a:buFont typeface="Wingdings" panose="05000000000000000000" pitchFamily="2" charset="2"/>
              <a:buChar char="Ø"/>
            </a:pPr>
            <a:endParaRPr lang="en-GB" sz="2800" dirty="0" smtClean="0">
              <a:latin typeface="KingsBureauGrot FiveOne" panose="02000506040000020004" pitchFamily="2" charset="0"/>
            </a:endParaRPr>
          </a:p>
          <a:p>
            <a:pPr marL="457200" indent="-457200">
              <a:buFont typeface="Wingdings" panose="05000000000000000000" pitchFamily="2" charset="2"/>
              <a:buChar char="Ø"/>
            </a:pPr>
            <a:r>
              <a:rPr lang="en-GB" sz="2800" dirty="0" smtClean="0">
                <a:latin typeface="KingsBureauGrot FiveOne" panose="02000506040000020004" pitchFamily="2" charset="0"/>
              </a:rPr>
              <a:t> KEATS Accessibility &amp; Screen Reader helper</a:t>
            </a:r>
          </a:p>
          <a:p>
            <a:pPr marL="457200" indent="-457200">
              <a:buFont typeface="Wingdings" panose="05000000000000000000" pitchFamily="2" charset="2"/>
              <a:buChar char="Ø"/>
            </a:pPr>
            <a:endParaRPr lang="en-GB" sz="2800" dirty="0" smtClean="0">
              <a:latin typeface="KingsBureauGrot FiveOne" panose="02000506040000020004" pitchFamily="2" charset="0"/>
            </a:endParaRPr>
          </a:p>
          <a:p>
            <a:pPr marL="457200" indent="-457200">
              <a:buFont typeface="Wingdings" panose="05000000000000000000" pitchFamily="2" charset="2"/>
              <a:buChar char="Ø"/>
            </a:pPr>
            <a:r>
              <a:rPr lang="en-GB" sz="2800" dirty="0" smtClean="0">
                <a:latin typeface="KingsBureauGrot FiveOne" panose="02000506040000020004" pitchFamily="2" charset="0"/>
              </a:rPr>
              <a:t>Inclusive Teaching </a:t>
            </a:r>
            <a:r>
              <a:rPr lang="en-GB" sz="2800" dirty="0" smtClean="0">
                <a:latin typeface="KingsBureauGrot FiveOne" panose="02000506040000020004" pitchFamily="2" charset="0"/>
                <a:hlinkClick r:id="rId3"/>
              </a:rPr>
              <a:t>Online Toolkit </a:t>
            </a:r>
            <a:r>
              <a:rPr lang="en-GB" sz="2800" dirty="0" smtClean="0">
                <a:latin typeface="KingsBureauGrot FiveOne" panose="02000506040000020004" pitchFamily="2" charset="0"/>
              </a:rPr>
              <a:t>&amp; Portal</a:t>
            </a:r>
          </a:p>
          <a:p>
            <a:pPr marL="457200" indent="-457200">
              <a:buFont typeface="Wingdings" panose="05000000000000000000" pitchFamily="2" charset="2"/>
              <a:buChar char="Ø"/>
            </a:pPr>
            <a:endParaRPr lang="en-GB" sz="2800" dirty="0">
              <a:latin typeface="KingsBureauGrot FiveOne" panose="02000506040000020004" pitchFamily="2" charset="0"/>
            </a:endParaRPr>
          </a:p>
          <a:p>
            <a:pPr marL="457200" indent="-457200">
              <a:buFont typeface="Wingdings" panose="05000000000000000000" pitchFamily="2" charset="2"/>
              <a:buChar char="Ø"/>
            </a:pPr>
            <a:r>
              <a:rPr lang="en-GB" sz="2800" dirty="0">
                <a:latin typeface="KingsBureauGrot FiveOne" panose="02000506040000020004" pitchFamily="2" charset="0"/>
              </a:rPr>
              <a:t>WAVE - </a:t>
            </a:r>
            <a:r>
              <a:rPr lang="en-GB" sz="2800" dirty="0">
                <a:latin typeface="KingsBureauGrot FiveOne" panose="02000506040000020004" pitchFamily="2" charset="0"/>
                <a:hlinkClick r:id="rId4"/>
              </a:rPr>
              <a:t>http://wave.webaim.org</a:t>
            </a:r>
            <a:r>
              <a:rPr lang="en-GB" sz="2800" dirty="0" smtClean="0">
                <a:latin typeface="KingsBureauGrot FiveOne" panose="02000506040000020004" pitchFamily="2" charset="0"/>
                <a:hlinkClick r:id="rId4"/>
              </a:rPr>
              <a:t>/</a:t>
            </a:r>
            <a:r>
              <a:rPr lang="en-GB" sz="2800" dirty="0" smtClean="0">
                <a:latin typeface="KingsBureauGrot FiveOne" panose="02000506040000020004" pitchFamily="2" charset="0"/>
              </a:rPr>
              <a:t> </a:t>
            </a:r>
            <a:endParaRPr lang="en-GB" sz="2800" dirty="0">
              <a:latin typeface="KingsBureauGrot FiveOne" panose="02000506040000020004" pitchFamily="2" charset="0"/>
            </a:endParaRPr>
          </a:p>
        </p:txBody>
      </p:sp>
    </p:spTree>
    <p:extLst>
      <p:ext uri="{BB962C8B-B14F-4D97-AF65-F5344CB8AC3E}">
        <p14:creationId xmlns:p14="http://schemas.microsoft.com/office/powerpoint/2010/main" val="2355696313"/>
      </p:ext>
    </p:extLst>
  </p:cSld>
  <p:clrMapOvr>
    <a:masterClrMapping/>
  </p:clrMapOvr>
  <mc:AlternateContent xmlns:mc="http://schemas.openxmlformats.org/markup-compatibility/2006" xmlns:p14="http://schemas.microsoft.com/office/powerpoint/2010/main">
    <mc:Choice Requires="p14">
      <p:transition spd="slow" p14:dur="2000" advTm="39393"/>
    </mc:Choice>
    <mc:Fallback xmlns="">
      <p:transition spd="slow" advTm="39393"/>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KingsBureauGrot ThreeSeven" panose="02000506050000020004" pitchFamily="2" charset="0"/>
              </a:rPr>
              <a:t>Closing thoughts…</a:t>
            </a:r>
            <a:endParaRPr lang="en-GB" dirty="0">
              <a:latin typeface="KingsBureauGrot ThreeSeven" panose="02000506050000020004" pitchFamily="2" charset="0"/>
            </a:endParaRPr>
          </a:p>
        </p:txBody>
      </p:sp>
      <p:sp>
        <p:nvSpPr>
          <p:cNvPr id="4" name="Text Placeholder 1"/>
          <p:cNvSpPr txBox="1">
            <a:spLocks/>
          </p:cNvSpPr>
          <p:nvPr/>
        </p:nvSpPr>
        <p:spPr>
          <a:xfrm>
            <a:off x="7423350" y="-35720"/>
            <a:ext cx="4790082" cy="330994"/>
          </a:xfrm>
          <a:prstGeom prst="rect">
            <a:avLst/>
          </a:prstGeom>
          <a:ln w="19050">
            <a:solidFill>
              <a:srgbClr val="FF0000"/>
            </a:solidFill>
          </a:ln>
        </p:spPr>
        <p:txBody>
          <a:bodyPr vert="horz" lIns="91440" tIns="45720" rIns="91440" bIns="45720" rtlCol="0" anchor="b">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GB" sz="2000" b="0" dirty="0" smtClean="0">
                <a:solidFill>
                  <a:prstClr val="black"/>
                </a:solidFill>
                <a:latin typeface="KingsBureauGrot ThreeSeven" panose="02000506050000020004" pitchFamily="2" charset="0"/>
                <a:ea typeface="+mj-ea"/>
                <a:cs typeface="+mj-cs"/>
              </a:rPr>
              <a:t>Inclusive Practices at KCL</a:t>
            </a:r>
            <a:endParaRPr lang="en-GB" sz="1200" dirty="0">
              <a:latin typeface="KingsBureauGrot ThreeSeven" panose="02000506050000020004" pitchFamily="2" charset="0"/>
            </a:endParaRPr>
          </a:p>
        </p:txBody>
      </p:sp>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37912" y="2408575"/>
            <a:ext cx="593050" cy="593050"/>
          </a:xfrm>
          <a:prstGeom prst="rect">
            <a:avLst/>
          </a:prstGeom>
        </p:spPr>
      </p:pic>
      <p:sp>
        <p:nvSpPr>
          <p:cNvPr id="6" name="TextBox 5"/>
          <p:cNvSpPr txBox="1"/>
          <p:nvPr/>
        </p:nvSpPr>
        <p:spPr>
          <a:xfrm>
            <a:off x="838200" y="2133600"/>
            <a:ext cx="7315200" cy="3046988"/>
          </a:xfrm>
          <a:prstGeom prst="rect">
            <a:avLst/>
          </a:prstGeom>
          <a:noFill/>
        </p:spPr>
        <p:txBody>
          <a:bodyPr wrap="square" rtlCol="0">
            <a:spAutoFit/>
          </a:bodyPr>
          <a:lstStyle/>
          <a:p>
            <a:pPr marL="342900" indent="-342900">
              <a:buFont typeface="Wingdings" panose="05000000000000000000" pitchFamily="2" charset="2"/>
              <a:buChar char="Ø"/>
            </a:pPr>
            <a:r>
              <a:rPr lang="en-GB" sz="2400" dirty="0" smtClean="0">
                <a:latin typeface="KingsBureauGrot FiveOne" panose="02000506040000020004" pitchFamily="2" charset="0"/>
              </a:rPr>
              <a:t>Where </a:t>
            </a:r>
            <a:r>
              <a:rPr lang="en-GB" sz="2400" dirty="0">
                <a:latin typeface="KingsBureauGrot FiveOne" panose="02000506040000020004" pitchFamily="2" charset="0"/>
              </a:rPr>
              <a:t>do students get things </a:t>
            </a:r>
            <a:r>
              <a:rPr lang="en-GB" sz="2400" b="1" dirty="0">
                <a:latin typeface="KingsBureauGrot FiveOne" panose="02000506040000020004" pitchFamily="2" charset="0"/>
              </a:rPr>
              <a:t>wrong</a:t>
            </a:r>
            <a:r>
              <a:rPr lang="en-GB" sz="2400" dirty="0">
                <a:latin typeface="KingsBureauGrot FiveOne" panose="02000506040000020004" pitchFamily="2" charset="0"/>
              </a:rPr>
              <a:t>? </a:t>
            </a:r>
            <a:endParaRPr lang="en-GB" sz="2400" dirty="0" smtClean="0">
              <a:latin typeface="KingsBureauGrot FiveOne" panose="02000506040000020004" pitchFamily="2" charset="0"/>
            </a:endParaRPr>
          </a:p>
          <a:p>
            <a:pPr marL="342900" indent="-342900">
              <a:buFont typeface="Wingdings" panose="05000000000000000000" pitchFamily="2" charset="2"/>
              <a:buChar char="Ø"/>
            </a:pPr>
            <a:endParaRPr lang="en-GB" sz="2400" dirty="0" smtClean="0">
              <a:latin typeface="KingsBureauGrot FiveOne" panose="02000506040000020004" pitchFamily="2" charset="0"/>
            </a:endParaRPr>
          </a:p>
          <a:p>
            <a:pPr marL="342900" indent="-342900">
              <a:buFont typeface="Wingdings" panose="05000000000000000000" pitchFamily="2" charset="2"/>
              <a:buChar char="Ø"/>
            </a:pPr>
            <a:r>
              <a:rPr lang="en-GB" sz="2400" dirty="0" smtClean="0">
                <a:latin typeface="KingsBureauGrot FiveOne" panose="02000506040000020004" pitchFamily="2" charset="0"/>
              </a:rPr>
              <a:t>Where </a:t>
            </a:r>
            <a:r>
              <a:rPr lang="en-GB" sz="2400" dirty="0">
                <a:latin typeface="KingsBureauGrot FiveOne" panose="02000506040000020004" pitchFamily="2" charset="0"/>
              </a:rPr>
              <a:t>do they ask </a:t>
            </a:r>
            <a:r>
              <a:rPr lang="en-GB" sz="2400" b="1" dirty="0">
                <a:latin typeface="KingsBureauGrot FiveOne" panose="02000506040000020004" pitchFamily="2" charset="0"/>
              </a:rPr>
              <a:t>questions</a:t>
            </a:r>
            <a:r>
              <a:rPr lang="en-GB" sz="2400" dirty="0">
                <a:latin typeface="KingsBureauGrot FiveOne" panose="02000506040000020004" pitchFamily="2" charset="0"/>
              </a:rPr>
              <a:t>? </a:t>
            </a:r>
            <a:endParaRPr lang="en-GB" sz="2400" dirty="0" smtClean="0">
              <a:latin typeface="KingsBureauGrot FiveOne" panose="02000506040000020004" pitchFamily="2" charset="0"/>
            </a:endParaRPr>
          </a:p>
          <a:p>
            <a:pPr marL="342900" indent="-342900">
              <a:buFont typeface="Wingdings" panose="05000000000000000000" pitchFamily="2" charset="2"/>
              <a:buChar char="Ø"/>
            </a:pPr>
            <a:endParaRPr lang="en-GB" sz="2400" dirty="0" smtClean="0">
              <a:latin typeface="KingsBureauGrot FiveOne" panose="02000506040000020004" pitchFamily="2" charset="0"/>
            </a:endParaRPr>
          </a:p>
          <a:p>
            <a:pPr marL="342900" indent="-342900">
              <a:buFont typeface="Wingdings" panose="05000000000000000000" pitchFamily="2" charset="2"/>
              <a:buChar char="Ø"/>
            </a:pPr>
            <a:r>
              <a:rPr lang="en-GB" sz="2400" dirty="0" smtClean="0">
                <a:latin typeface="KingsBureauGrot FiveOne" panose="02000506040000020004" pitchFamily="2" charset="0"/>
              </a:rPr>
              <a:t>Where </a:t>
            </a:r>
            <a:r>
              <a:rPr lang="en-GB" sz="2400" dirty="0">
                <a:latin typeface="KingsBureauGrot FiveOne" panose="02000506040000020004" pitchFamily="2" charset="0"/>
              </a:rPr>
              <a:t>do they ask for </a:t>
            </a:r>
            <a:r>
              <a:rPr lang="en-GB" sz="2400" b="1" dirty="0">
                <a:latin typeface="KingsBureauGrot FiveOne" panose="02000506040000020004" pitchFamily="2" charset="0"/>
              </a:rPr>
              <a:t>alternate</a:t>
            </a:r>
            <a:r>
              <a:rPr lang="en-GB" sz="2400" dirty="0">
                <a:latin typeface="KingsBureauGrot FiveOne" panose="02000506040000020004" pitchFamily="2" charset="0"/>
              </a:rPr>
              <a:t> descriptions? </a:t>
            </a:r>
            <a:r>
              <a:rPr lang="en-GB" sz="2400" dirty="0" smtClean="0">
                <a:latin typeface="KingsBureauGrot FiveOne" panose="02000506040000020004" pitchFamily="2" charset="0"/>
              </a:rPr>
              <a:t> </a:t>
            </a:r>
          </a:p>
          <a:p>
            <a:endParaRPr lang="en-GB" b="1" dirty="0">
              <a:latin typeface="KingsBureauGrot FiveOne" panose="02000506040000020004" pitchFamily="2" charset="0"/>
            </a:endParaRPr>
          </a:p>
          <a:p>
            <a:endParaRPr lang="en-GB" b="1" dirty="0" smtClean="0">
              <a:latin typeface="KingsBureauGrot FiveOne" panose="02000506040000020004" pitchFamily="2" charset="0"/>
            </a:endParaRPr>
          </a:p>
          <a:p>
            <a:pPr algn="r"/>
            <a:r>
              <a:rPr lang="en-GB" sz="3600" b="1" dirty="0" smtClean="0">
                <a:latin typeface="KingsBureauGrot FiveOne" panose="02000506040000020004" pitchFamily="2" charset="0"/>
              </a:rPr>
              <a:t>Great </a:t>
            </a:r>
            <a:r>
              <a:rPr lang="en-GB" sz="3600" b="1" dirty="0">
                <a:latin typeface="KingsBureauGrot FiveOne" panose="02000506040000020004" pitchFamily="2" charset="0"/>
              </a:rPr>
              <a:t>places for UDL</a:t>
            </a:r>
            <a:endParaRPr lang="en-GB" sz="3600" dirty="0">
              <a:effectLst/>
              <a:latin typeface="KingsBureauGrot FiveOne" panose="02000506040000020004" pitchFamily="2" charset="0"/>
            </a:endParaRPr>
          </a:p>
        </p:txBody>
      </p:sp>
    </p:spTree>
    <p:extLst>
      <p:ext uri="{BB962C8B-B14F-4D97-AF65-F5344CB8AC3E}">
        <p14:creationId xmlns:p14="http://schemas.microsoft.com/office/powerpoint/2010/main" val="331627708"/>
      </p:ext>
    </p:extLst>
  </p:cSld>
  <p:clrMapOvr>
    <a:masterClrMapping/>
  </p:clrMapOvr>
  <mc:AlternateContent xmlns:mc="http://schemas.openxmlformats.org/markup-compatibility/2006" xmlns:p14="http://schemas.microsoft.com/office/powerpoint/2010/main">
    <mc:Choice Requires="p14">
      <p:transition spd="slow" p14:dur="2000" advTm="24075"/>
    </mc:Choice>
    <mc:Fallback xmlns="">
      <p:transition spd="slow" advTm="24075"/>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KingsBureauGrot ThreeSeven" panose="02000506050000020004" pitchFamily="2" charset="0"/>
              </a:rPr>
              <a:t>Additional Resources</a:t>
            </a:r>
            <a:endParaRPr lang="en-GB" dirty="0">
              <a:latin typeface="KingsBureauGrot ThreeSeven" panose="02000506050000020004" pitchFamily="2" charset="0"/>
            </a:endParaRPr>
          </a:p>
        </p:txBody>
      </p:sp>
      <p:sp>
        <p:nvSpPr>
          <p:cNvPr id="4" name="Text Placeholder 1"/>
          <p:cNvSpPr txBox="1">
            <a:spLocks/>
          </p:cNvSpPr>
          <p:nvPr/>
        </p:nvSpPr>
        <p:spPr>
          <a:xfrm>
            <a:off x="7423350" y="-35720"/>
            <a:ext cx="4790082" cy="330994"/>
          </a:xfrm>
          <a:prstGeom prst="rect">
            <a:avLst/>
          </a:prstGeom>
          <a:ln w="19050">
            <a:solidFill>
              <a:srgbClr val="FF0000"/>
            </a:solidFill>
          </a:ln>
        </p:spPr>
        <p:txBody>
          <a:bodyPr vert="horz" lIns="91440" tIns="45720" rIns="91440" bIns="45720" rtlCol="0" anchor="b">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GB" sz="2000" b="0" dirty="0" smtClean="0">
                <a:solidFill>
                  <a:prstClr val="black"/>
                </a:solidFill>
                <a:latin typeface="KingsBureauGrot ThreeSeven" panose="02000506050000020004" pitchFamily="2" charset="0"/>
                <a:ea typeface="+mj-ea"/>
                <a:cs typeface="+mj-cs"/>
              </a:rPr>
              <a:t>Inclusive Practices at KCL</a:t>
            </a:r>
            <a:endParaRPr lang="en-GB" sz="1200" dirty="0">
              <a:latin typeface="KingsBureauGrot ThreeSeven" panose="02000506050000020004" pitchFamily="2" charset="0"/>
            </a:endParaRPr>
          </a:p>
        </p:txBody>
      </p:sp>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37912" y="2408575"/>
            <a:ext cx="593050" cy="593050"/>
          </a:xfrm>
          <a:prstGeom prst="rect">
            <a:avLst/>
          </a:prstGeom>
        </p:spPr>
      </p:pic>
      <p:sp>
        <p:nvSpPr>
          <p:cNvPr id="7" name="TextBox 6"/>
          <p:cNvSpPr txBox="1"/>
          <p:nvPr/>
        </p:nvSpPr>
        <p:spPr>
          <a:xfrm>
            <a:off x="1914525" y="1754526"/>
            <a:ext cx="9348788" cy="3970318"/>
          </a:xfrm>
          <a:prstGeom prst="rect">
            <a:avLst/>
          </a:prstGeom>
          <a:noFill/>
        </p:spPr>
        <p:txBody>
          <a:bodyPr wrap="square" rtlCol="0">
            <a:spAutoFit/>
          </a:bodyPr>
          <a:lstStyle/>
          <a:p>
            <a:pPr marL="342900" indent="-342900">
              <a:buFont typeface="Wingdings" panose="05000000000000000000" pitchFamily="2" charset="2"/>
              <a:buChar char="Ø"/>
            </a:pPr>
            <a:r>
              <a:rPr lang="en-GB" sz="2800" dirty="0" smtClean="0">
                <a:latin typeface="KingsBureauGrot FiveOne" panose="02000506040000020004" pitchFamily="2" charset="0"/>
                <a:hlinkClick r:id="rId3"/>
              </a:rPr>
              <a:t>KLI Quick Guides </a:t>
            </a:r>
            <a:r>
              <a:rPr lang="en-GB" sz="2800" dirty="0" smtClean="0">
                <a:latin typeface="KingsBureauGrot FiveOne" panose="02000506040000020004" pitchFamily="2" charset="0"/>
              </a:rPr>
              <a:t>- https</a:t>
            </a:r>
            <a:r>
              <a:rPr lang="en-GB" sz="2800" dirty="0">
                <a:latin typeface="KingsBureauGrot FiveOne" panose="02000506040000020004" pitchFamily="2" charset="0"/>
              </a:rPr>
              <a:t>://</a:t>
            </a:r>
            <a:r>
              <a:rPr lang="en-GB" sz="2800" dirty="0" smtClean="0">
                <a:latin typeface="KingsBureauGrot FiveOne" panose="02000506040000020004" pitchFamily="2" charset="0"/>
              </a:rPr>
              <a:t>internal.kcl.ac.uk/staff/teaching/QuickGuides.aspx </a:t>
            </a:r>
          </a:p>
          <a:p>
            <a:pPr marL="800100" lvl="1" indent="-342900">
              <a:buFont typeface="Wingdings" panose="05000000000000000000" pitchFamily="2" charset="2"/>
              <a:buChar char="Ø"/>
            </a:pPr>
            <a:r>
              <a:rPr lang="en-GB" sz="2800" dirty="0" smtClean="0">
                <a:latin typeface="KingsBureauGrot FiveOne" panose="02000506040000020004" pitchFamily="2" charset="0"/>
              </a:rPr>
              <a:t>7 </a:t>
            </a:r>
            <a:r>
              <a:rPr lang="en-GB" sz="2800" dirty="0">
                <a:latin typeface="KingsBureauGrot FiveOne" panose="02000506040000020004" pitchFamily="2" charset="0"/>
              </a:rPr>
              <a:t>Steps to </a:t>
            </a:r>
            <a:r>
              <a:rPr lang="en-GB" sz="2800" b="1" dirty="0">
                <a:latin typeface="KingsBureauGrot FiveOne" panose="02000506040000020004" pitchFamily="2" charset="0"/>
              </a:rPr>
              <a:t>inclusive teaching </a:t>
            </a:r>
            <a:r>
              <a:rPr lang="en-GB" sz="2800" dirty="0">
                <a:latin typeface="KingsBureauGrot FiveOne" panose="02000506040000020004" pitchFamily="2" charset="0"/>
              </a:rPr>
              <a:t>with </a:t>
            </a:r>
            <a:r>
              <a:rPr lang="en-GB" sz="2800" dirty="0" smtClean="0">
                <a:latin typeface="KingsBureauGrot FiveOne" panose="02000506040000020004" pitchFamily="2" charset="0"/>
              </a:rPr>
              <a:t>technology</a:t>
            </a:r>
          </a:p>
          <a:p>
            <a:pPr marL="800100" lvl="1" indent="-342900">
              <a:buFont typeface="Wingdings" panose="05000000000000000000" pitchFamily="2" charset="2"/>
              <a:buChar char="Ø"/>
            </a:pPr>
            <a:r>
              <a:rPr lang="en-GB" sz="2800" dirty="0">
                <a:latin typeface="KingsBureauGrot FiveOne" panose="02000506040000020004" pitchFamily="2" charset="0"/>
              </a:rPr>
              <a:t>7 practitioners’ tips </a:t>
            </a:r>
            <a:r>
              <a:rPr lang="en-GB" sz="2800" dirty="0" smtClean="0">
                <a:latin typeface="KingsBureauGrot FiveOne" panose="02000506040000020004" pitchFamily="2" charset="0"/>
              </a:rPr>
              <a:t>for Teaching </a:t>
            </a:r>
            <a:r>
              <a:rPr lang="en-GB" sz="2800" dirty="0">
                <a:latin typeface="KingsBureauGrot FiveOne" panose="02000506040000020004" pitchFamily="2" charset="0"/>
              </a:rPr>
              <a:t>in the Context </a:t>
            </a:r>
            <a:r>
              <a:rPr lang="en-GB" sz="2800" dirty="0" smtClean="0">
                <a:latin typeface="KingsBureauGrot FiveOne" panose="02000506040000020004" pitchFamily="2" charset="0"/>
              </a:rPr>
              <a:t>of </a:t>
            </a:r>
            <a:r>
              <a:rPr lang="en-GB" sz="2800" b="1" dirty="0" smtClean="0">
                <a:latin typeface="KingsBureauGrot FiveOne" panose="02000506040000020004" pitchFamily="2" charset="0"/>
              </a:rPr>
              <a:t>Diversity</a:t>
            </a:r>
          </a:p>
          <a:p>
            <a:pPr marL="800100" lvl="1" indent="-342900">
              <a:buFont typeface="Wingdings" panose="05000000000000000000" pitchFamily="2" charset="2"/>
              <a:buChar char="Ø"/>
            </a:pPr>
            <a:endParaRPr lang="en-GB" sz="2800" dirty="0" smtClean="0">
              <a:latin typeface="KingsBureauGrot FiveOne" panose="02000506040000020004" pitchFamily="2" charset="0"/>
            </a:endParaRPr>
          </a:p>
          <a:p>
            <a:pPr marL="342900" indent="-342900">
              <a:buFont typeface="Wingdings" panose="05000000000000000000" pitchFamily="2" charset="2"/>
              <a:buChar char="Ø"/>
            </a:pPr>
            <a:r>
              <a:rPr lang="en-GB" sz="2800" dirty="0" smtClean="0">
                <a:latin typeface="KingsBureauGrot FiveOne" panose="02000506040000020004" pitchFamily="2" charset="0"/>
              </a:rPr>
              <a:t>CAST - </a:t>
            </a:r>
            <a:r>
              <a:rPr lang="en-GB" sz="2800" dirty="0" smtClean="0">
                <a:latin typeface="KingsBureauGrot FiveOne" panose="02000506040000020004" pitchFamily="2" charset="0"/>
                <a:hlinkClick r:id="rId4"/>
              </a:rPr>
              <a:t>www.cast.org</a:t>
            </a:r>
            <a:r>
              <a:rPr lang="en-GB" sz="2800" dirty="0" smtClean="0">
                <a:latin typeface="KingsBureauGrot FiveOne" panose="02000506040000020004" pitchFamily="2" charset="0"/>
              </a:rPr>
              <a:t> </a:t>
            </a:r>
          </a:p>
          <a:p>
            <a:pPr marL="342900" indent="-342900">
              <a:buFont typeface="Wingdings" panose="05000000000000000000" pitchFamily="2" charset="2"/>
              <a:buChar char="Ø"/>
            </a:pPr>
            <a:endParaRPr lang="en-GB" sz="2800" dirty="0" smtClean="0">
              <a:latin typeface="KingsBureauGrot FiveOne" panose="02000506040000020004" pitchFamily="2" charset="0"/>
            </a:endParaRPr>
          </a:p>
          <a:p>
            <a:pPr marL="342900" indent="-342900">
              <a:buFont typeface="Wingdings" panose="05000000000000000000" pitchFamily="2" charset="2"/>
              <a:buChar char="Ø"/>
            </a:pPr>
            <a:r>
              <a:rPr lang="en-GB" sz="2800" dirty="0">
                <a:latin typeface="KingsBureauGrot FiveOne" panose="02000506040000020004" pitchFamily="2" charset="0"/>
              </a:rPr>
              <a:t>3 Play Media - Top 5 Tips for Using UDL in </a:t>
            </a:r>
            <a:r>
              <a:rPr lang="en-GB" sz="2800" dirty="0" smtClean="0">
                <a:latin typeface="KingsBureauGrot FiveOne" panose="02000506040000020004" pitchFamily="2" charset="0"/>
              </a:rPr>
              <a:t>eLearning</a:t>
            </a:r>
            <a:endParaRPr lang="en-GB" sz="2000" b="1" dirty="0" smtClean="0">
              <a:latin typeface="KingsBureauGrot FiveOne" panose="02000506040000020004" pitchFamily="2" charset="0"/>
            </a:endParaRPr>
          </a:p>
        </p:txBody>
      </p:sp>
    </p:spTree>
    <p:extLst>
      <p:ext uri="{BB962C8B-B14F-4D97-AF65-F5344CB8AC3E}">
        <p14:creationId xmlns:p14="http://schemas.microsoft.com/office/powerpoint/2010/main" val="614764736"/>
      </p:ext>
    </p:extLst>
  </p:cSld>
  <p:clrMapOvr>
    <a:masterClrMapping/>
  </p:clrMapOvr>
  <mc:AlternateContent xmlns:mc="http://schemas.openxmlformats.org/markup-compatibility/2006" xmlns:p14="http://schemas.microsoft.com/office/powerpoint/2010/main">
    <mc:Choice Requires="p14">
      <p:transition spd="slow" p14:dur="2000" advTm="31076"/>
    </mc:Choice>
    <mc:Fallback xmlns="">
      <p:transition spd="slow" advTm="31076"/>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KingsBureauGrot ThreeSeven" panose="02000506050000020004" pitchFamily="2" charset="0"/>
              </a:rPr>
              <a:t>Next steps</a:t>
            </a:r>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l-GR" dirty="0" smtClean="0">
                <a:latin typeface="KingsBureauGrot FiveOne" panose="02000506040000020004" pitchFamily="2" charset="0"/>
              </a:rPr>
              <a:t> </a:t>
            </a:r>
            <a:r>
              <a:rPr lang="en-GB" dirty="0" smtClean="0">
                <a:latin typeface="KingsBureauGrot FiveOne" panose="02000506040000020004" pitchFamily="2" charset="0"/>
              </a:rPr>
              <a:t>Join </a:t>
            </a:r>
            <a:r>
              <a:rPr lang="en-GB" dirty="0">
                <a:latin typeface="KingsBureauGrot FiveOne" panose="02000506040000020004" pitchFamily="2" charset="0"/>
              </a:rPr>
              <a:t>the Inclusive Education Network</a:t>
            </a:r>
          </a:p>
          <a:p>
            <a:pPr lvl="1">
              <a:buFont typeface="Wingdings" panose="05000000000000000000" pitchFamily="2" charset="2"/>
              <a:buChar char="Ø"/>
            </a:pPr>
            <a:r>
              <a:rPr lang="en-GB" dirty="0" smtClean="0">
                <a:latin typeface="KingsBureauGrot FiveOne" panose="02000506040000020004" pitchFamily="2" charset="0"/>
                <a:hlinkClick r:id="rId3"/>
              </a:rPr>
              <a:t>inclusion@jiscmail.com</a:t>
            </a:r>
            <a:r>
              <a:rPr lang="el-GR" dirty="0" smtClean="0">
                <a:latin typeface="KingsBureauGrot FiveOne" panose="02000506040000020004" pitchFamily="2" charset="0"/>
              </a:rPr>
              <a:t> </a:t>
            </a:r>
          </a:p>
          <a:p>
            <a:pPr lvl="1">
              <a:buFont typeface="Wingdings" panose="05000000000000000000" pitchFamily="2" charset="2"/>
              <a:buChar char="Ø"/>
            </a:pPr>
            <a:endParaRPr lang="en-GB" dirty="0">
              <a:latin typeface="KingsBureauGrot FiveOne" panose="02000506040000020004" pitchFamily="2" charset="0"/>
            </a:endParaRPr>
          </a:p>
          <a:p>
            <a:pPr>
              <a:buFont typeface="Wingdings" panose="05000000000000000000" pitchFamily="2" charset="2"/>
              <a:buChar char="Ø"/>
            </a:pPr>
            <a:r>
              <a:rPr lang="el-GR" dirty="0" smtClean="0">
                <a:latin typeface="KingsBureauGrot FiveOne" panose="02000506040000020004" pitchFamily="2" charset="0"/>
              </a:rPr>
              <a:t> </a:t>
            </a:r>
            <a:r>
              <a:rPr lang="en-GB" dirty="0" smtClean="0">
                <a:latin typeface="KingsBureauGrot FiveOne" panose="02000506040000020004" pitchFamily="2" charset="0"/>
              </a:rPr>
              <a:t>Establish </a:t>
            </a:r>
            <a:r>
              <a:rPr lang="en-GB" dirty="0">
                <a:latin typeface="KingsBureauGrot FiveOne" panose="02000506040000020004" pitchFamily="2" charset="0"/>
              </a:rPr>
              <a:t>a departmental/faculty/institute/sector-wide body of Inclusive Education </a:t>
            </a:r>
            <a:r>
              <a:rPr lang="en-GB" dirty="0" smtClean="0">
                <a:latin typeface="KingsBureauGrot FiveOne" panose="02000506040000020004" pitchFamily="2" charset="0"/>
              </a:rPr>
              <a:t>Champions</a:t>
            </a:r>
            <a:endParaRPr lang="en-GB" dirty="0">
              <a:latin typeface="KingsBureauGrot FiveOne" panose="02000506040000020004" pitchFamily="2" charset="0"/>
            </a:endParaRPr>
          </a:p>
          <a:p>
            <a:pPr>
              <a:buFont typeface="Wingdings" panose="05000000000000000000" pitchFamily="2" charset="2"/>
              <a:buChar char="Ø"/>
            </a:pPr>
            <a:r>
              <a:rPr lang="el-GR" dirty="0" smtClean="0">
                <a:latin typeface="KingsBureauGrot FiveOne" panose="02000506040000020004" pitchFamily="2" charset="0"/>
              </a:rPr>
              <a:t> </a:t>
            </a:r>
            <a:r>
              <a:rPr lang="en-GB" dirty="0" smtClean="0">
                <a:latin typeface="KingsBureauGrot FiveOne" panose="02000506040000020004" pitchFamily="2" charset="0"/>
              </a:rPr>
              <a:t>Share </a:t>
            </a:r>
            <a:r>
              <a:rPr lang="en-GB" dirty="0">
                <a:latin typeface="KingsBureauGrot FiveOne" panose="02000506040000020004" pitchFamily="2" charset="0"/>
              </a:rPr>
              <a:t>good </a:t>
            </a:r>
            <a:r>
              <a:rPr lang="en-GB" dirty="0" smtClean="0">
                <a:latin typeface="KingsBureauGrot FiveOne" panose="02000506040000020004" pitchFamily="2" charset="0"/>
              </a:rPr>
              <a:t>practice </a:t>
            </a:r>
            <a:r>
              <a:rPr lang="el-GR" dirty="0" smtClean="0">
                <a:latin typeface="KingsBureauGrot FiveOne" panose="02000506040000020004" pitchFamily="2" charset="0"/>
              </a:rPr>
              <a:t>(</a:t>
            </a:r>
            <a:r>
              <a:rPr lang="en-GB" dirty="0" smtClean="0">
                <a:latin typeface="KingsBureauGrot FiveOne" panose="02000506040000020004" pitchFamily="2" charset="0"/>
              </a:rPr>
              <a:t>e.g</a:t>
            </a:r>
            <a:r>
              <a:rPr lang="en-GB" dirty="0">
                <a:latin typeface="KingsBureauGrot FiveOne" panose="02000506040000020004" pitchFamily="2" charset="0"/>
              </a:rPr>
              <a:t>. showcasing events and </a:t>
            </a:r>
            <a:r>
              <a:rPr lang="en-GB" dirty="0" smtClean="0">
                <a:latin typeface="KingsBureauGrot FiveOne" panose="02000506040000020004" pitchFamily="2" charset="0"/>
              </a:rPr>
              <a:t>dissemination</a:t>
            </a:r>
            <a:r>
              <a:rPr lang="el-GR" dirty="0" smtClean="0">
                <a:latin typeface="KingsBureauGrot FiveOne" panose="02000506040000020004" pitchFamily="2" charset="0"/>
              </a:rPr>
              <a:t>)</a:t>
            </a:r>
            <a:endParaRPr lang="en-GB" dirty="0">
              <a:latin typeface="KingsBureauGrot FiveOne" panose="02000506040000020004" pitchFamily="2" charset="0"/>
            </a:endParaRPr>
          </a:p>
          <a:p>
            <a:pPr>
              <a:buFont typeface="Wingdings" panose="05000000000000000000" pitchFamily="2" charset="2"/>
              <a:buChar char="Ø"/>
            </a:pPr>
            <a:r>
              <a:rPr lang="el-GR" dirty="0" smtClean="0">
                <a:latin typeface="KingsBureauGrot FiveOne" panose="02000506040000020004" pitchFamily="2" charset="0"/>
              </a:rPr>
              <a:t> </a:t>
            </a:r>
            <a:r>
              <a:rPr lang="en-GB" dirty="0" smtClean="0">
                <a:latin typeface="KingsBureauGrot FiveOne" panose="02000506040000020004" pitchFamily="2" charset="0"/>
              </a:rPr>
              <a:t>Support </a:t>
            </a:r>
            <a:r>
              <a:rPr lang="en-GB" dirty="0">
                <a:latin typeface="KingsBureauGrot FiveOne" panose="02000506040000020004" pitchFamily="2" charset="0"/>
              </a:rPr>
              <a:t>with discipline-specific areas for development</a:t>
            </a:r>
          </a:p>
          <a:p>
            <a:pPr>
              <a:buFont typeface="Wingdings" panose="05000000000000000000" pitchFamily="2" charset="2"/>
              <a:buChar char="Ø"/>
            </a:pPr>
            <a:r>
              <a:rPr lang="el-GR" dirty="0" smtClean="0">
                <a:latin typeface="KingsBureauGrot FiveOne" panose="02000506040000020004" pitchFamily="2" charset="0"/>
              </a:rPr>
              <a:t> </a:t>
            </a:r>
            <a:r>
              <a:rPr lang="en-GB" dirty="0" smtClean="0">
                <a:latin typeface="KingsBureauGrot FiveOne" panose="02000506040000020004" pitchFamily="2" charset="0"/>
              </a:rPr>
              <a:t>Be </a:t>
            </a:r>
            <a:r>
              <a:rPr lang="en-GB" dirty="0">
                <a:latin typeface="KingsBureauGrot FiveOne" panose="02000506040000020004" pitchFamily="2" charset="0"/>
              </a:rPr>
              <a:t>a platform for advice and guidance</a:t>
            </a:r>
          </a:p>
          <a:p>
            <a:pPr>
              <a:buFont typeface="Wingdings" panose="05000000000000000000" pitchFamily="2" charset="2"/>
              <a:buChar char="Ø"/>
            </a:pPr>
            <a:endParaRPr lang="en-GB" dirty="0">
              <a:latin typeface="KingsBureauGrot FiveOne" panose="02000506040000020004" pitchFamily="2" charset="0"/>
            </a:endParaRPr>
          </a:p>
        </p:txBody>
      </p:sp>
      <p:sp>
        <p:nvSpPr>
          <p:cNvPr id="4" name="Text Placeholder 1"/>
          <p:cNvSpPr txBox="1">
            <a:spLocks/>
          </p:cNvSpPr>
          <p:nvPr/>
        </p:nvSpPr>
        <p:spPr>
          <a:xfrm>
            <a:off x="7423350" y="-35720"/>
            <a:ext cx="4790082" cy="330994"/>
          </a:xfrm>
          <a:prstGeom prst="rect">
            <a:avLst/>
          </a:prstGeom>
          <a:ln w="19050">
            <a:solidFill>
              <a:srgbClr val="FF0000"/>
            </a:solidFill>
          </a:ln>
        </p:spPr>
        <p:txBody>
          <a:bodyPr vert="horz" lIns="91440" tIns="45720" rIns="91440" bIns="45720" rtlCol="0" anchor="b">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GB" sz="2000" b="0" dirty="0" smtClean="0">
                <a:solidFill>
                  <a:prstClr val="black"/>
                </a:solidFill>
                <a:latin typeface="KingsBureauGrot ThreeSeven" panose="02000506050000020004" pitchFamily="2" charset="0"/>
                <a:ea typeface="+mj-ea"/>
                <a:cs typeface="+mj-cs"/>
              </a:rPr>
              <a:t>Inclusive Practices at KCL</a:t>
            </a:r>
            <a:endParaRPr lang="en-GB" sz="1200" dirty="0">
              <a:latin typeface="KingsBureauGrot ThreeSeven" panose="02000506050000020004" pitchFamily="2" charset="0"/>
            </a:endParaRPr>
          </a:p>
        </p:txBody>
      </p:sp>
    </p:spTree>
    <p:extLst>
      <p:ext uri="{BB962C8B-B14F-4D97-AF65-F5344CB8AC3E}">
        <p14:creationId xmlns:p14="http://schemas.microsoft.com/office/powerpoint/2010/main" val="709950934"/>
      </p:ext>
    </p:extLst>
  </p:cSld>
  <p:clrMapOvr>
    <a:masterClrMapping/>
  </p:clrMapOvr>
  <mc:AlternateContent xmlns:mc="http://schemas.openxmlformats.org/markup-compatibility/2006" xmlns:p14="http://schemas.microsoft.com/office/powerpoint/2010/main">
    <mc:Choice Requires="p14">
      <p:transition spd="slow" p14:dur="2000" advTm="151600"/>
    </mc:Choice>
    <mc:Fallback xmlns="">
      <p:transition spd="slow" advTm="151600"/>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7.963|4.427001|7.752|15.923|11.138"/>
</p:tagLst>
</file>

<file path=ppt/tags/tag2.xml><?xml version="1.0" encoding="utf-8"?>
<p:tagLst xmlns:a="http://schemas.openxmlformats.org/drawingml/2006/main" xmlns:r="http://schemas.openxmlformats.org/officeDocument/2006/relationships" xmlns:p="http://schemas.openxmlformats.org/presentationml/2006/main">
  <p:tag name="TIMING" val="|8.397"/>
</p:tagLst>
</file>

<file path=ppt/tags/tag3.xml><?xml version="1.0" encoding="utf-8"?>
<p:tagLst xmlns:a="http://schemas.openxmlformats.org/drawingml/2006/main" xmlns:r="http://schemas.openxmlformats.org/officeDocument/2006/relationships" xmlns:p="http://schemas.openxmlformats.org/presentationml/2006/main">
  <p:tag name="TIMING" val="|18.017|45.629|1.589001"/>
</p:tagLst>
</file>

<file path=ppt/tags/tag4.xml><?xml version="1.0" encoding="utf-8"?>
<p:tagLst xmlns:a="http://schemas.openxmlformats.org/drawingml/2006/main" xmlns:r="http://schemas.openxmlformats.org/officeDocument/2006/relationships" xmlns:p="http://schemas.openxmlformats.org/presentationml/2006/main">
  <p:tag name="TIMING" val="|2.764|13.005"/>
</p:tagLst>
</file>

<file path=ppt/tags/tag5.xml><?xml version="1.0" encoding="utf-8"?>
<p:tagLst xmlns:a="http://schemas.openxmlformats.org/drawingml/2006/main" xmlns:r="http://schemas.openxmlformats.org/officeDocument/2006/relationships" xmlns:p="http://schemas.openxmlformats.org/presentationml/2006/main">
  <p:tag name="TIMING" val="|9.078|2.183|12.251|14.82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268</TotalTime>
  <Words>2679</Words>
  <Application>Microsoft Office PowerPoint</Application>
  <PresentationFormat>Custom</PresentationFormat>
  <Paragraphs>386</Paragraphs>
  <Slides>47</Slides>
  <Notes>4</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Office Theme</vt:lpstr>
      <vt:lpstr>PowerPoint Presentation</vt:lpstr>
      <vt:lpstr>Objectives</vt:lpstr>
      <vt:lpstr>Activity </vt:lpstr>
      <vt:lpstr>Key moments</vt:lpstr>
      <vt:lpstr>Withdrawal of non-Medical Helper support</vt:lpstr>
      <vt:lpstr>Definition of diversity</vt:lpstr>
      <vt:lpstr>The reason for Inclusive Education</vt:lpstr>
      <vt:lpstr>Benefits to Inclusive Education</vt:lpstr>
      <vt:lpstr>External scrutiny</vt:lpstr>
      <vt:lpstr>Equality Act 2010 and Disabled Students’ Allowances (DSAs)</vt:lpstr>
      <vt:lpstr>Cost saving</vt:lpstr>
      <vt:lpstr>Reputational enhancement</vt:lpstr>
      <vt:lpstr>Inclusive Teaching</vt:lpstr>
      <vt:lpstr>The risk of not being inclusive</vt:lpstr>
      <vt:lpstr>The Endeavour</vt:lpstr>
      <vt:lpstr>The key barriers that hinder implementation of Inclusive Education</vt:lpstr>
      <vt:lpstr>Inclusive Education</vt:lpstr>
      <vt:lpstr>Quick actions that can be undertaken</vt:lpstr>
      <vt:lpstr>Inclusive Education at KCL</vt:lpstr>
      <vt:lpstr>Barriers expressed by students</vt:lpstr>
      <vt:lpstr>Student comment</vt:lpstr>
      <vt:lpstr>Barriers expressed by teaching staff</vt:lpstr>
      <vt:lpstr>KCL Approach</vt:lpstr>
      <vt:lpstr>The Inclusive Teaching Portal</vt:lpstr>
      <vt:lpstr>The Inclusive Teaching Toolkit</vt:lpstr>
      <vt:lpstr>Activity </vt:lpstr>
      <vt:lpstr>Inclusiveness</vt:lpstr>
      <vt:lpstr>Course Climate</vt:lpstr>
      <vt:lpstr>Course Climate</vt:lpstr>
      <vt:lpstr>Course Climate - Strategies</vt:lpstr>
      <vt:lpstr>Activity </vt:lpstr>
      <vt:lpstr>Accessibility &amp; Usability</vt:lpstr>
      <vt:lpstr>Why make resources accessible?</vt:lpstr>
      <vt:lpstr>Accessibility – Assistive Technologies</vt:lpstr>
      <vt:lpstr>Usability – Universal Design</vt:lpstr>
      <vt:lpstr>Universal Design – general principles</vt:lpstr>
      <vt:lpstr>Universal Design - examples</vt:lpstr>
      <vt:lpstr>Universal Design for Learning</vt:lpstr>
      <vt:lpstr>Universal Design for Learning</vt:lpstr>
      <vt:lpstr>Universal Design for Learning</vt:lpstr>
      <vt:lpstr>Best Practice - 1</vt:lpstr>
      <vt:lpstr>Best Practice - 2</vt:lpstr>
      <vt:lpstr>Does this mean EXTRA WORK!?</vt:lpstr>
      <vt:lpstr>How to assess accessibility?</vt:lpstr>
      <vt:lpstr>Closing thoughts…</vt:lpstr>
      <vt:lpstr>Additional Resources</vt:lpstr>
      <vt:lpstr>Next steps</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 Ross Inclusive Learning and Teaching Officer King’s Learning Institute</dc:title>
  <dc:creator>shiv</dc:creator>
  <cp:lastModifiedBy>YorkSJ</cp:lastModifiedBy>
  <cp:revision>79</cp:revision>
  <dcterms:created xsi:type="dcterms:W3CDTF">2016-09-24T14:54:42Z</dcterms:created>
  <dcterms:modified xsi:type="dcterms:W3CDTF">2017-06-08T14:35:16Z</dcterms:modified>
</cp:coreProperties>
</file>