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8" r:id="rId2"/>
    <p:sldId id="271" r:id="rId3"/>
    <p:sldId id="260" r:id="rId4"/>
    <p:sldId id="272" r:id="rId5"/>
    <p:sldId id="266" r:id="rId6"/>
    <p:sldId id="270" r:id="rId7"/>
    <p:sldId id="275" r:id="rId8"/>
    <p:sldId id="267" r:id="rId9"/>
    <p:sldId id="274" r:id="rId10"/>
    <p:sldId id="262" r:id="rId11"/>
    <p:sldId id="273" r:id="rId12"/>
    <p:sldId id="263" r:id="rId13"/>
    <p:sldId id="264" r:id="rId14"/>
    <p:sldId id="265" r:id="rId15"/>
    <p:sldId id="277" r:id="rId16"/>
    <p:sldId id="268" r:id="rId1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73BE"/>
    <a:srgbClr val="920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70CEC-1C49-43F8-93DC-699750A688AE}" type="datetimeFigureOut">
              <a:rPr lang="en-GB" smtClean="0"/>
              <a:pPr/>
              <a:t>31/01/2019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D6350-3E74-4A00-B610-7F9701A2EA0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641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141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822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1076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139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343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543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891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5742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3166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813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40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0379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1E73B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1E73BE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1E73BE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1E73BE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1E73BE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1E73BE"/>
        </a:buClr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iversity@iop.or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67544" y="476672"/>
            <a:ext cx="828092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4400" b="1" dirty="0">
                <a:solidFill>
                  <a:schemeClr val="tx2">
                    <a:lumMod val="75000"/>
                  </a:schemeClr>
                </a:solidFill>
              </a:rPr>
              <a:t>Building momentum towards inclusive teaching and learning: </a:t>
            </a:r>
          </a:p>
          <a:p>
            <a:pPr algn="ctr">
              <a:buNone/>
            </a:pPr>
            <a:r>
              <a:rPr lang="en-GB" sz="4400" b="1" dirty="0">
                <a:solidFill>
                  <a:schemeClr val="tx2">
                    <a:lumMod val="75000"/>
                  </a:schemeClr>
                </a:solidFill>
              </a:rPr>
              <a:t>A guide to good practice for science and lab-based subjects</a:t>
            </a:r>
            <a:endParaRPr lang="en-GB" sz="4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GB" sz="3600" b="1" dirty="0">
                <a:solidFill>
                  <a:schemeClr val="tx2">
                    <a:lumMod val="75000"/>
                  </a:schemeClr>
                </a:solidFill>
              </a:rPr>
              <a:t>Jenni Dyer, Head of Diversity, </a:t>
            </a:r>
          </a:p>
          <a:p>
            <a:pPr algn="ctr"/>
            <a:r>
              <a:rPr lang="en-GB" sz="3600" b="1" dirty="0">
                <a:solidFill>
                  <a:schemeClr val="tx2">
                    <a:lumMod val="75000"/>
                  </a:schemeClr>
                </a:solidFill>
              </a:rPr>
              <a:t>Institute of Physics</a:t>
            </a:r>
          </a:p>
          <a:p>
            <a:pPr algn="ctr"/>
            <a:r>
              <a:rPr lang="en-GB" sz="4000" b="1" dirty="0">
                <a:solidFill>
                  <a:schemeClr val="tx2">
                    <a:lumMod val="75000"/>
                  </a:schemeClr>
                </a:solidFill>
                <a:hlinkClick r:id="rId3"/>
              </a:rPr>
              <a:t>diversity@iop.org</a:t>
            </a:r>
            <a:endParaRPr lang="en-GB" sz="4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GB" sz="4000" b="1" dirty="0">
                <a:solidFill>
                  <a:schemeClr val="tx2">
                    <a:lumMod val="75000"/>
                  </a:schemeClr>
                </a:solidFill>
              </a:rPr>
              <a:t>@iopdiversity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GB" sz="4400" b="1" dirty="0">
                <a:solidFill>
                  <a:schemeClr val="accent1">
                    <a:lumMod val="50000"/>
                  </a:schemeClr>
                </a:solidFill>
              </a:rPr>
              <a:t>#iopinclusion</a:t>
            </a:r>
          </a:p>
        </p:txBody>
      </p:sp>
    </p:spTree>
    <p:extLst>
      <p:ext uri="{BB962C8B-B14F-4D97-AF65-F5344CB8AC3E}">
        <p14:creationId xmlns:p14="http://schemas.microsoft.com/office/powerpoint/2010/main" val="98947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15"/>
    </mc:Choice>
    <mc:Fallback xmlns="">
      <p:transition spd="slow" advTm="951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9512" y="476672"/>
            <a:ext cx="8964488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chemeClr val="tx2">
                    <a:lumMod val="75000"/>
                  </a:schemeClr>
                </a:solidFill>
              </a:rPr>
              <a:t>The “Building momentum” report is </a:t>
            </a:r>
            <a:r>
              <a:rPr lang="en-GB" sz="4400" b="1" i="1" dirty="0">
                <a:solidFill>
                  <a:schemeClr val="tx2">
                    <a:lumMod val="75000"/>
                  </a:schemeClr>
                </a:solidFill>
              </a:rPr>
              <a:t>timely</a:t>
            </a:r>
            <a:r>
              <a:rPr lang="en-GB" sz="4400" dirty="0">
                <a:solidFill>
                  <a:schemeClr val="tx2">
                    <a:lumMod val="75000"/>
                  </a:schemeClr>
                </a:solidFill>
              </a:rPr>
              <a:t> because of the changes in the political landscape, i.e. changes to DSA funding and increased pressure to make our universities more inclusive.</a:t>
            </a:r>
          </a:p>
          <a:p>
            <a:r>
              <a:rPr lang="en-GB" sz="4400" dirty="0">
                <a:solidFill>
                  <a:schemeClr val="tx2">
                    <a:lumMod val="75000"/>
                  </a:schemeClr>
                </a:solidFill>
              </a:rPr>
              <a:t>It is </a:t>
            </a:r>
            <a:r>
              <a:rPr lang="en-GB" sz="4400" b="1" i="1" dirty="0">
                <a:solidFill>
                  <a:schemeClr val="tx2">
                    <a:lumMod val="75000"/>
                  </a:schemeClr>
                </a:solidFill>
              </a:rPr>
              <a:t>important</a:t>
            </a:r>
            <a:r>
              <a:rPr lang="en-GB" sz="4400" dirty="0">
                <a:solidFill>
                  <a:schemeClr val="tx2">
                    <a:lumMod val="75000"/>
                  </a:schemeClr>
                </a:solidFill>
              </a:rPr>
              <a:t> because it has the potential to be a catalyst for change across the HE physics </a:t>
            </a:r>
            <a:r>
              <a:rPr lang="en-GB" sz="4800" dirty="0">
                <a:solidFill>
                  <a:schemeClr val="tx2">
                    <a:lumMod val="75000"/>
                  </a:schemeClr>
                </a:solidFill>
              </a:rPr>
              <a:t>sector.</a:t>
            </a:r>
          </a:p>
          <a:p>
            <a:endParaRPr lang="en-GB" sz="2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4512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3"/>
    </mc:Choice>
    <mc:Fallback xmlns="">
      <p:transition spd="slow" advTm="37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IOP Diversity Programme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4525963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During last decade, the Institute has invested over £1m of its own funds to promote a more diverse physics community</a:t>
            </a:r>
          </a:p>
          <a:p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Strong track record of publications to share and highlight good practice</a:t>
            </a:r>
          </a:p>
          <a:p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Focus has traditionally been on gender equality through our Project Juno</a:t>
            </a:r>
          </a:p>
          <a:p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But have looked at other under-represented groups:</a:t>
            </a:r>
          </a:p>
          <a:p>
            <a:pPr lvl="1"/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Access for All (2008), guide to the DDA for physics departments</a:t>
            </a:r>
          </a:p>
          <a:p>
            <a:pPr lvl="1"/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Instrumental in establishing STEMM Disability Advisory Committee</a:t>
            </a:r>
          </a:p>
          <a:p>
            <a:pPr lvl="1"/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Supporting STEM students with dyslexia (2013)</a:t>
            </a:r>
          </a:p>
        </p:txBody>
      </p:sp>
    </p:spTree>
    <p:extLst>
      <p:ext uri="{BB962C8B-B14F-4D97-AF65-F5344CB8AC3E}">
        <p14:creationId xmlns:p14="http://schemas.microsoft.com/office/powerpoint/2010/main" val="215461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624"/>
    </mc:Choice>
    <mc:Fallback xmlns="">
      <p:transition spd="slow" advTm="18662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IOP for Inclusion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4525963"/>
          </a:xfrm>
        </p:spPr>
        <p:txBody>
          <a:bodyPr>
            <a:normAutofit fontScale="25000" lnSpcReduction="20000"/>
          </a:bodyPr>
          <a:lstStyle/>
          <a:p>
            <a:r>
              <a:rPr lang="en-GB" sz="11200" dirty="0">
                <a:solidFill>
                  <a:schemeClr val="tx2">
                    <a:lumMod val="75000"/>
                  </a:schemeClr>
                </a:solidFill>
              </a:rPr>
              <a:t>We have to recognise that there are particular challenges in physics (and science/lab-based subjects)</a:t>
            </a:r>
          </a:p>
          <a:p>
            <a:pPr lvl="1"/>
            <a:r>
              <a:rPr lang="en-GB" sz="9600" dirty="0">
                <a:solidFill>
                  <a:schemeClr val="tx2">
                    <a:lumMod val="75000"/>
                  </a:schemeClr>
                </a:solidFill>
              </a:rPr>
              <a:t>wide range of teaching and learning situations - lab sessions, problem classes and fieldwork</a:t>
            </a:r>
          </a:p>
          <a:p>
            <a:pPr lvl="1"/>
            <a:r>
              <a:rPr lang="en-GB" sz="9600" dirty="0">
                <a:solidFill>
                  <a:schemeClr val="tx2">
                    <a:lumMod val="75000"/>
                  </a:schemeClr>
                </a:solidFill>
              </a:rPr>
              <a:t> use of mathematical and scientific notation. </a:t>
            </a:r>
          </a:p>
          <a:p>
            <a:r>
              <a:rPr lang="en-GB" sz="11200" dirty="0">
                <a:solidFill>
                  <a:schemeClr val="tx2">
                    <a:lumMod val="75000"/>
                  </a:schemeClr>
                </a:solidFill>
              </a:rPr>
              <a:t>Investigated moves towards more inclusive UG teaching and learning and possible barriers</a:t>
            </a:r>
          </a:p>
          <a:p>
            <a:pPr lvl="1"/>
            <a:r>
              <a:rPr lang="en-GB" sz="9600" dirty="0">
                <a:solidFill>
                  <a:schemeClr val="tx2">
                    <a:lumMod val="75000"/>
                  </a:schemeClr>
                </a:solidFill>
              </a:rPr>
              <a:t>Identified good practice through 11 visits with physics departments/schools in England   </a:t>
            </a:r>
          </a:p>
          <a:p>
            <a:pPr lvl="1"/>
            <a:r>
              <a:rPr lang="en-GB" sz="9600" dirty="0">
                <a:solidFill>
                  <a:schemeClr val="tx2">
                    <a:lumMod val="75000"/>
                  </a:schemeClr>
                </a:solidFill>
              </a:rPr>
              <a:t>Ran a survey of IOP disabled student members to find out more about their experiences of studying physics. </a:t>
            </a:r>
            <a:endParaRPr lang="en-GB" sz="112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sz="11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44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624"/>
    </mc:Choice>
    <mc:Fallback xmlns="">
      <p:transition spd="slow" advTm="18662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Thematic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Identified eight themes common across all departments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Strong and effective leadership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Clear and consistent policies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Ongoing training and development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Encouraging disclosure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Engagement with central support services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Communicating student support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Ensuring adjustments in all assessment conditions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Lab accessibility and assessment</a:t>
            </a:r>
          </a:p>
          <a:p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16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407"/>
    </mc:Choice>
    <mc:Fallback xmlns="">
      <p:transition spd="slow" advTm="28340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Strong and effective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Visible commitments to equality and diversity at leadership level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Need to share learning and practice and adopt anticipatory approaches to reinventing practice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All departments had an E&amp;D Committee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Need for more embedding of discussions on disabled students and inclusive learning issues 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Most had named member of staff responsible for disabled student support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Need to better capture the expertise of these staff within the department</a:t>
            </a:r>
          </a:p>
        </p:txBody>
      </p:sp>
    </p:spTree>
    <p:extLst>
      <p:ext uri="{BB962C8B-B14F-4D97-AF65-F5344CB8AC3E}">
        <p14:creationId xmlns:p14="http://schemas.microsoft.com/office/powerpoint/2010/main" val="212045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407"/>
    </mc:Choice>
    <mc:Fallback xmlns="">
      <p:transition spd="slow" advTm="28340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Strong and effective leadership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196752"/>
            <a:ext cx="998031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7" y="3838916"/>
            <a:ext cx="10009113" cy="107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60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407"/>
    </mc:Choice>
    <mc:Fallback xmlns="">
      <p:transition spd="slow" advTm="28340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Clear and consistent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133056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All universities were making moves towards inclusive learning policies such as lecture capture</a:t>
            </a:r>
          </a:p>
          <a:p>
            <a:pPr lvl="1"/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Need ALL staff to be engaged in this</a:t>
            </a:r>
          </a:p>
          <a:p>
            <a:pPr lvl="1"/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Need more understanding the limitations of this in the STEM environment</a:t>
            </a:r>
          </a:p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Embed inclusive learning into review processes</a:t>
            </a:r>
          </a:p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Identify feedback specifically from disabled students in order to improve polices and practice</a:t>
            </a:r>
          </a:p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More training and development needed, but it has to be specific, relevant, targeted and embedded</a:t>
            </a:r>
            <a:endParaRPr lang="en-GB" sz="2800" dirty="0"/>
          </a:p>
          <a:p>
            <a:endParaRPr lang="en-GB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85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"/>
    </mc:Choice>
    <mc:Fallback xmlns="">
      <p:transition spd="slow" advTm="49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Feedback from students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34" y="1268412"/>
            <a:ext cx="8740746" cy="468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51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"/>
    </mc:Choice>
    <mc:Fallback xmlns="">
      <p:transition spd="slow" advTm="49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Encouraging disclosure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3600" dirty="0">
                <a:solidFill>
                  <a:schemeClr val="tx2">
                    <a:lumMod val="75000"/>
                  </a:schemeClr>
                </a:solidFill>
              </a:rPr>
              <a:t>89% of respondents had declared their disability to their university: 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47% on applying for the course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28% on enrolment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25% became disabled while on their course.</a:t>
            </a:r>
            <a:r>
              <a:rPr lang="en-GB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Students with mental-health conditions: least likely to disclose on application, most likely to become disabled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Departments most concerned about increasing numbers of students with mental health conditions and how to recognise and support them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Need to promote positive culture of disclosure, emphasising the benefits at departmental level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Clear signposting routes on disclosure</a:t>
            </a:r>
          </a:p>
        </p:txBody>
      </p:sp>
    </p:spTree>
    <p:extLst>
      <p:ext uri="{BB962C8B-B14F-4D97-AF65-F5344CB8AC3E}">
        <p14:creationId xmlns:p14="http://schemas.microsoft.com/office/powerpoint/2010/main" val="336051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9"/>
    </mc:Choice>
    <mc:Fallback xmlns="">
      <p:transition spd="slow" advTm="1229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Encouraging disclosure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568952" cy="474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26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9"/>
    </mc:Choice>
    <mc:Fallback xmlns="">
      <p:transition spd="slow" advTm="1229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Student Support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/>
          </a:bodyPr>
          <a:lstStyle/>
          <a:p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58% of respondents had a document or plan from the disability service </a:t>
            </a:r>
          </a:p>
          <a:p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Most likely to cover exams and assessments (84%) and lectures (60%) </a:t>
            </a:r>
          </a:p>
          <a:p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Least likely to cover problem-solving tutorials (25%) yet these are a core requirement for a physics degree</a:t>
            </a:r>
          </a:p>
          <a:p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Many departments felt the plans were too generic, lacked detail and took too long to process</a:t>
            </a:r>
          </a:p>
          <a:p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Departments and disability offices need to work together to create STEM plans</a:t>
            </a:r>
          </a:p>
          <a:p>
            <a:r>
              <a:rPr lang="en-GB" sz="2600" dirty="0">
                <a:solidFill>
                  <a:schemeClr val="tx2">
                    <a:lumMod val="75000"/>
                  </a:schemeClr>
                </a:solidFill>
              </a:rPr>
              <a:t>Ensure that everyone involved in teaching and learning understands the plans and how to implement support</a:t>
            </a:r>
          </a:p>
        </p:txBody>
      </p:sp>
    </p:spTree>
    <p:extLst>
      <p:ext uri="{BB962C8B-B14F-4D97-AF65-F5344CB8AC3E}">
        <p14:creationId xmlns:p14="http://schemas.microsoft.com/office/powerpoint/2010/main" val="82829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5"/>
    </mc:Choice>
    <mc:Fallback xmlns="">
      <p:transition spd="slow" advTm="333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Laboratory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Lab work essential for an accredited physics degree</a:t>
            </a:r>
          </a:p>
          <a:p>
            <a:pPr lvl="1"/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Need to talk about degree accreditation!</a:t>
            </a:r>
          </a:p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Most departments managing well on an individual basis</a:t>
            </a:r>
          </a:p>
          <a:p>
            <a:pPr lvl="1"/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One or two universities had a STEM lab working group to share practice</a:t>
            </a:r>
          </a:p>
          <a:p>
            <a:pPr lvl="1"/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Need to use technology to better effect</a:t>
            </a:r>
          </a:p>
          <a:p>
            <a:pPr lvl="1"/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Confusion about how dyslexia sticker schemes operated in the lab environment</a:t>
            </a:r>
          </a:p>
          <a:p>
            <a:pPr lvl="1"/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Need to understand core competencies and adjust support plans accordingly</a:t>
            </a:r>
          </a:p>
          <a:p>
            <a:pPr lvl="1"/>
            <a:endParaRPr lang="en-GB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2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"/>
    </mc:Choice>
    <mc:Fallback xmlns="">
      <p:transition spd="slow" advTm="41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STEM Enable: Collaboration with University of Bath for a new national online resource for accessibility in STEM.</a:t>
            </a:r>
          </a:p>
          <a:p>
            <a:pPr marL="0" indent="0">
              <a:buNone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	http://stemaccess.referata.com</a:t>
            </a:r>
          </a:p>
          <a:p>
            <a:pPr marL="0" indent="0">
              <a:buNone/>
            </a:pP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Logon and find out more!</a:t>
            </a:r>
          </a:p>
          <a:p>
            <a:pPr marL="0" indent="0">
              <a:buNone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How can you help with this?</a:t>
            </a:r>
          </a:p>
          <a:p>
            <a:pPr lvl="1"/>
            <a:endParaRPr lang="en-GB" dirty="0"/>
          </a:p>
          <a:p>
            <a:pPr lvl="1"/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33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"/>
    </mc:Choice>
    <mc:Fallback xmlns="">
      <p:transition spd="slow" advTm="37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IOP networks to share good practice and support 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Formal support network for those supporting disabled students in physics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Bringing physicists and accessibility specialists together – what sort of forum would work best?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Establish an Accessibility Advisory Forum to champion accessibility issues</a:t>
            </a:r>
          </a:p>
          <a:p>
            <a:pPr lvl="1"/>
            <a:endParaRPr lang="en-GB" dirty="0"/>
          </a:p>
          <a:p>
            <a:pPr lvl="1"/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46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"/>
    </mc:Choice>
    <mc:Fallback xmlns="">
      <p:transition spd="slow" advTm="372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Engaging with other learned societies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Addressing STEM-wide barriers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Shared vision of inclusive learning in physics and the STEM environment</a:t>
            </a: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Further research: Postgraduates, staff, others groups</a:t>
            </a:r>
          </a:p>
          <a:p>
            <a:pPr lvl="1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What do we know about these groups? What research has been done already? </a:t>
            </a:r>
          </a:p>
        </p:txBody>
      </p:sp>
    </p:spTree>
    <p:extLst>
      <p:ext uri="{BB962C8B-B14F-4D97-AF65-F5344CB8AC3E}">
        <p14:creationId xmlns:p14="http://schemas.microsoft.com/office/powerpoint/2010/main" val="178311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"/>
    </mc:Choice>
    <mc:Fallback xmlns="">
      <p:transition spd="slow" advTm="372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8802</TotalTime>
  <Words>798</Words>
  <Application>Microsoft Office PowerPoint</Application>
  <PresentationFormat>On-screen Show (4:3)</PresentationFormat>
  <Paragraphs>93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IOP Diversity Programme</vt:lpstr>
      <vt:lpstr>IOP for Inclusion</vt:lpstr>
      <vt:lpstr>Thematic approach</vt:lpstr>
      <vt:lpstr>Strong and effective leadership</vt:lpstr>
      <vt:lpstr>Strong and effective leadership</vt:lpstr>
      <vt:lpstr>Clear and consistent policies</vt:lpstr>
      <vt:lpstr>Feedback from students</vt:lpstr>
      <vt:lpstr>Encouraging disclosure</vt:lpstr>
      <vt:lpstr>Encouraging disclosure</vt:lpstr>
      <vt:lpstr>Student Support Plans</vt:lpstr>
      <vt:lpstr>Laboratory work</vt:lpstr>
      <vt:lpstr>Next Steps</vt:lpstr>
      <vt:lpstr>Next Steps</vt:lpstr>
      <vt:lpstr>Next Steps</vt:lpstr>
    </vt:vector>
  </TitlesOfParts>
  <Company>Institute of Physics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Marmito</dc:creator>
  <cp:lastModifiedBy>Mike Wray</cp:lastModifiedBy>
  <cp:revision>50</cp:revision>
  <cp:lastPrinted>2017-04-26T13:57:15Z</cp:lastPrinted>
  <dcterms:created xsi:type="dcterms:W3CDTF">2015-06-03T12:42:33Z</dcterms:created>
  <dcterms:modified xsi:type="dcterms:W3CDTF">2019-01-31T12:45:05Z</dcterms:modified>
</cp:coreProperties>
</file>