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58" r:id="rId3"/>
    <p:sldId id="268" r:id="rId4"/>
    <p:sldId id="260" r:id="rId5"/>
    <p:sldId id="257" r:id="rId6"/>
    <p:sldId id="261" r:id="rId7"/>
    <p:sldId id="275" r:id="rId8"/>
    <p:sldId id="299" r:id="rId9"/>
    <p:sldId id="281" r:id="rId10"/>
    <p:sldId id="282" r:id="rId11"/>
    <p:sldId id="270" r:id="rId12"/>
    <p:sldId id="283" r:id="rId13"/>
    <p:sldId id="295" r:id="rId14"/>
    <p:sldId id="284" r:id="rId15"/>
    <p:sldId id="285" r:id="rId16"/>
    <p:sldId id="303" r:id="rId17"/>
    <p:sldId id="286" r:id="rId18"/>
    <p:sldId id="300" r:id="rId19"/>
    <p:sldId id="301" r:id="rId20"/>
    <p:sldId id="288" r:id="rId21"/>
    <p:sldId id="297" r:id="rId22"/>
    <p:sldId id="298" r:id="rId23"/>
    <p:sldId id="289" r:id="rId24"/>
    <p:sldId id="304" r:id="rId25"/>
    <p:sldId id="290" r:id="rId26"/>
    <p:sldId id="291" r:id="rId27"/>
    <p:sldId id="292" r:id="rId28"/>
    <p:sldId id="293" r:id="rId29"/>
    <p:sldId id="294" r:id="rId30"/>
    <p:sldId id="302" r:id="rId31"/>
    <p:sldId id="264" r:id="rId32"/>
    <p:sldId id="271"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6" autoAdjust="0"/>
    <p:restoredTop sz="74502" autoAdjust="0"/>
  </p:normalViewPr>
  <p:slideViewPr>
    <p:cSldViewPr snapToGrid="0">
      <p:cViewPr varScale="1">
        <p:scale>
          <a:sx n="61" d="100"/>
          <a:sy n="61" d="100"/>
        </p:scale>
        <p:origin x="-862" y="-41"/>
      </p:cViewPr>
      <p:guideLst>
        <p:guide orient="horz" pos="2160"/>
        <p:guide pos="3840"/>
      </p:guideLst>
    </p:cSldViewPr>
  </p:slideViewPr>
  <p:notesTextViewPr>
    <p:cViewPr>
      <p:scale>
        <a:sx n="1" d="1"/>
        <a:sy n="1" d="1"/>
      </p:scale>
      <p:origin x="0" y="0"/>
    </p:cViewPr>
  </p:notesTextViewPr>
  <p:notesViewPr>
    <p:cSldViewPr snapToGrid="0">
      <p:cViewPr varScale="1">
        <p:scale>
          <a:sx n="49" d="100"/>
          <a:sy n="49" d="100"/>
        </p:scale>
        <p:origin x="188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6F57F-2F82-414C-91B2-5D8A7EE38B4C}" type="datetimeFigureOut">
              <a:rPr lang="en-GB" smtClean="0"/>
              <a:t>07/02/2018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193415-BFDB-428D-B4B4-FF4EB5AA0E51}" type="slidenum">
              <a:rPr lang="en-GB" smtClean="0"/>
              <a:t>‹#›</a:t>
            </a:fld>
            <a:endParaRPr lang="en-GB"/>
          </a:p>
        </p:txBody>
      </p:sp>
    </p:spTree>
    <p:extLst>
      <p:ext uri="{BB962C8B-B14F-4D97-AF65-F5344CB8AC3E}">
        <p14:creationId xmlns:p14="http://schemas.microsoft.com/office/powerpoint/2010/main" val="2807598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A7701-67E2-4B21-9BD0-B6D9D564E734}" type="datetimeFigureOut">
              <a:rPr lang="en-GB" smtClean="0"/>
              <a:t>07/02/2018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33AD9F-BC2C-4AA9-966F-F73B13A17AE0}" type="slidenum">
              <a:rPr lang="en-GB" smtClean="0"/>
              <a:t>‹#›</a:t>
            </a:fld>
            <a:endParaRPr lang="en-GB"/>
          </a:p>
        </p:txBody>
      </p:sp>
    </p:spTree>
    <p:extLst>
      <p:ext uri="{BB962C8B-B14F-4D97-AF65-F5344CB8AC3E}">
        <p14:creationId xmlns:p14="http://schemas.microsoft.com/office/powerpoint/2010/main" val="216480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1</a:t>
            </a:fld>
            <a:endParaRPr lang="en-GB"/>
          </a:p>
        </p:txBody>
      </p:sp>
    </p:spTree>
    <p:extLst>
      <p:ext uri="{BB962C8B-B14F-4D97-AF65-F5344CB8AC3E}">
        <p14:creationId xmlns:p14="http://schemas.microsoft.com/office/powerpoint/2010/main" val="2845715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Let me introduce</a:t>
            </a:r>
            <a:r>
              <a:rPr lang="en-US" baseline="0" dirty="0" smtClean="0"/>
              <a:t> you to a conversation I commonly end up having…</a:t>
            </a:r>
            <a:r>
              <a:rPr lang="en-US" dirty="0" smtClean="0"/>
              <a:t>At this point the conversation ends, and the person makes an</a:t>
            </a:r>
            <a:r>
              <a:rPr lang="en-US" baseline="0" dirty="0" smtClean="0"/>
              <a:t> excuse to make a quick exit, </a:t>
            </a:r>
            <a:r>
              <a:rPr lang="en-US" dirty="0" smtClean="0"/>
              <a:t> because people have a preconception of Maths</a:t>
            </a:r>
            <a:r>
              <a:rPr lang="en-US" baseline="0" dirty="0" smtClean="0"/>
              <a:t> and Statistics teachers – We apparently are very scary people to some.  Now imagine </a:t>
            </a:r>
            <a:r>
              <a:rPr lang="en-US" dirty="0" smtClean="0"/>
              <a:t>140 students.</a:t>
            </a:r>
            <a:r>
              <a:rPr lang="en-US" baseline="0" dirty="0" smtClean="0"/>
              <a:t> </a:t>
            </a:r>
            <a:r>
              <a:rPr lang="en-US" dirty="0" smtClean="0"/>
              <a:t>From varied back grounds, Psychology, Medicine, Nursing </a:t>
            </a:r>
            <a:r>
              <a:rPr lang="en-US" dirty="0" err="1" smtClean="0"/>
              <a:t>etc</a:t>
            </a:r>
            <a:r>
              <a:rPr lang="en-US" dirty="0" smtClean="0"/>
              <a:t> all with varying</a:t>
            </a:r>
            <a:r>
              <a:rPr lang="en-US" baseline="0" dirty="0" smtClean="0"/>
              <a:t> experiences in Maths and Statistics.</a:t>
            </a:r>
            <a:endParaRPr lang="en-US" dirty="0" smtClean="0"/>
          </a:p>
        </p:txBody>
      </p:sp>
      <p:sp>
        <p:nvSpPr>
          <p:cNvPr id="4" name="Slide Number Placeholder 3"/>
          <p:cNvSpPr>
            <a:spLocks noGrp="1"/>
          </p:cNvSpPr>
          <p:nvPr>
            <p:ph type="sldNum" sz="quarter" idx="10"/>
          </p:nvPr>
        </p:nvSpPr>
        <p:spPr/>
        <p:txBody>
          <a:bodyPr/>
          <a:lstStyle/>
          <a:p>
            <a:fld id="{8733AD9F-BC2C-4AA9-966F-F73B13A17AE0}" type="slidenum">
              <a:rPr lang="en-GB" smtClean="0"/>
              <a:t>3</a:t>
            </a:fld>
            <a:endParaRPr lang="en-GB"/>
          </a:p>
        </p:txBody>
      </p:sp>
    </p:spTree>
    <p:extLst>
      <p:ext uri="{BB962C8B-B14F-4D97-AF65-F5344CB8AC3E}">
        <p14:creationId xmlns:p14="http://schemas.microsoft.com/office/powerpoint/2010/main" val="3888780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is estimated that statistical anxiety is experienced by as much as 80% of graduate students and undermines student performance in Research Methods and Statistics teaching.   In</a:t>
            </a:r>
            <a:r>
              <a:rPr lang="en-GB" sz="1200" kern="1200" baseline="0" dirty="0" smtClean="0">
                <a:solidFill>
                  <a:schemeClr val="tx1"/>
                </a:solidFill>
                <a:effectLst/>
                <a:latin typeface="+mn-lt"/>
                <a:ea typeface="+mn-ea"/>
                <a:cs typeface="+mn-cs"/>
              </a:rPr>
              <a:t> a group of 140 that is 112 students all bring some kind of preconception about this subject which is causing them some level of anxiety.</a:t>
            </a:r>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4</a:t>
            </a:fld>
            <a:endParaRPr lang="en-GB"/>
          </a:p>
        </p:txBody>
      </p:sp>
    </p:spTree>
    <p:extLst>
      <p:ext uri="{BB962C8B-B14F-4D97-AF65-F5344CB8AC3E}">
        <p14:creationId xmlns:p14="http://schemas.microsoft.com/office/powerpoint/2010/main" val="4207138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goal</a:t>
            </a:r>
            <a:r>
              <a:rPr lang="en-US" baseline="0" dirty="0" smtClean="0"/>
              <a:t> is to help the statistically anxious to transform into the statistically harmonious.  But I need to understand what is triggering this anxiety and therefore what strategies can I employ to help them through this challenge.</a:t>
            </a:r>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5</a:t>
            </a:fld>
            <a:endParaRPr lang="en-GB"/>
          </a:p>
        </p:txBody>
      </p:sp>
    </p:spTree>
    <p:extLst>
      <p:ext uri="{BB962C8B-B14F-4D97-AF65-F5344CB8AC3E}">
        <p14:creationId xmlns:p14="http://schemas.microsoft.com/office/powerpoint/2010/main" val="3154028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Cruise et al (1985) identifying six factors of statistical anxiety 1) worth of statistics – the perception of the relevance of statistics, 2) interpretation anxiety – anxiety form interpreting statistical output or making decisions from statistical outcomes , 3) test and class anxiety – general anxiety of being present in a statistics class, </a:t>
            </a:r>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6</a:t>
            </a:fld>
            <a:endParaRPr lang="en-GB"/>
          </a:p>
        </p:txBody>
      </p:sp>
    </p:spTree>
    <p:extLst>
      <p:ext uri="{BB962C8B-B14F-4D97-AF65-F5344CB8AC3E}">
        <p14:creationId xmlns:p14="http://schemas.microsoft.com/office/powerpoint/2010/main" val="3860764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4) computational self-concept – anxiety when trying to solve mathematical problems, 5) fear of asking for help – anxiety experience from asking their peers or the lecturer for help, and 6) fear of statistics teachers – anxiety about a preconceived notion of the statistics lecturer.</a:t>
            </a:r>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7</a:t>
            </a:fld>
            <a:endParaRPr lang="en-GB"/>
          </a:p>
        </p:txBody>
      </p:sp>
    </p:spTree>
    <p:extLst>
      <p:ext uri="{BB962C8B-B14F-4D97-AF65-F5344CB8AC3E}">
        <p14:creationId xmlns:p14="http://schemas.microsoft.com/office/powerpoint/2010/main" val="725534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class has 140 students not 112.  It is not enough to just tackle one vulnerable group in the class it is important to give all students the opportunity to succeed, to develop and grow, to participate regardless of their starting point, regardless of learning challenges, regardless of anxiety, regardless of ability from those most able to those more challenged in the subject.</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8</a:t>
            </a:fld>
            <a:endParaRPr lang="en-GB"/>
          </a:p>
        </p:txBody>
      </p:sp>
    </p:spTree>
    <p:extLst>
      <p:ext uri="{BB962C8B-B14F-4D97-AF65-F5344CB8AC3E}">
        <p14:creationId xmlns:p14="http://schemas.microsoft.com/office/powerpoint/2010/main" val="147636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I have learnt from teaching th</a:t>
            </a:r>
            <a:r>
              <a:rPr lang="en-US" baseline="0" dirty="0" smtClean="0"/>
              <a:t>e kids in the bottom set  in Secondary school is to not underestimate them, to have the same expectations as I would have for my most able students and for them to engage with Maths after such a traumatic start they needed to enjoy themselves, this is no different whether you are a primary school child or a University graduate.</a:t>
            </a:r>
            <a:endParaRPr lang="en-GB" dirty="0" smtClean="0"/>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11</a:t>
            </a:fld>
            <a:endParaRPr lang="en-GB"/>
          </a:p>
        </p:txBody>
      </p:sp>
    </p:spTree>
    <p:extLst>
      <p:ext uri="{BB962C8B-B14F-4D97-AF65-F5344CB8AC3E}">
        <p14:creationId xmlns:p14="http://schemas.microsoft.com/office/powerpoint/2010/main" val="303885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12</a:t>
            </a:fld>
            <a:endParaRPr lang="en-GB"/>
          </a:p>
        </p:txBody>
      </p:sp>
    </p:spTree>
    <p:extLst>
      <p:ext uri="{BB962C8B-B14F-4D97-AF65-F5344CB8AC3E}">
        <p14:creationId xmlns:p14="http://schemas.microsoft.com/office/powerpoint/2010/main" val="1910360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Think-Pair-Share  An equity pedagogical best practice to increase and vary student participation within the classroom that was developed by </a:t>
            </a:r>
            <a:r>
              <a:rPr lang="en-GB" b="1" dirty="0" err="1" smtClean="0"/>
              <a:t>Dr.</a:t>
            </a:r>
            <a:r>
              <a:rPr lang="en-GB" b="1" dirty="0" smtClean="0"/>
              <a:t> Frank Lyman in 1981</a:t>
            </a:r>
          </a:p>
          <a:p>
            <a:r>
              <a:rPr lang="en-GB" b="1" dirty="0" smtClean="0"/>
              <a:t>Consists of 3 tier system that dissects a question introduced by the instructor.</a:t>
            </a:r>
          </a:p>
          <a:p>
            <a:pPr lvl="1"/>
            <a:r>
              <a:rPr lang="en-GB" b="1" dirty="0" smtClean="0"/>
              <a:t>Think-each member silently thinks about question presented. </a:t>
            </a:r>
          </a:p>
          <a:p>
            <a:pPr lvl="1"/>
            <a:r>
              <a:rPr lang="en-GB" b="1" dirty="0" smtClean="0"/>
              <a:t>Pair-Two members are paired to discuss their responses. </a:t>
            </a:r>
          </a:p>
          <a:p>
            <a:r>
              <a:rPr lang="en-GB" b="1" dirty="0" smtClean="0"/>
              <a:t>Share-Each member may share their response with the class.</a:t>
            </a:r>
            <a:r>
              <a:rPr lang="en-GB" dirty="0" smtClean="0"/>
              <a:t> Think-Pair-Share Strategy provides students with “think time” to reflect and compose their answer. </a:t>
            </a:r>
          </a:p>
          <a:p>
            <a:r>
              <a:rPr lang="en-GB" dirty="0" smtClean="0"/>
              <a:t>“</a:t>
            </a:r>
            <a:r>
              <a:rPr lang="en-GB" dirty="0" err="1" smtClean="0"/>
              <a:t>Behavioral</a:t>
            </a:r>
            <a:r>
              <a:rPr lang="en-GB" dirty="0" smtClean="0"/>
              <a:t> Rehearsal time” for practicing stating their thoughts without a classmate. </a:t>
            </a:r>
          </a:p>
          <a:p>
            <a:r>
              <a:rPr lang="en-GB" dirty="0" smtClean="0"/>
              <a:t>“Student discussion” for practicing speaking and creating class discussions. </a:t>
            </a:r>
          </a:p>
          <a:p>
            <a:r>
              <a:rPr lang="en-GB" dirty="0" smtClean="0"/>
              <a:t> Can be used with all learners in any content area. </a:t>
            </a:r>
          </a:p>
          <a:p>
            <a:r>
              <a:rPr lang="en-GB" dirty="0" smtClean="0"/>
              <a:t>Group sizes can vary from 2-6 students. </a:t>
            </a:r>
          </a:p>
          <a:p>
            <a:r>
              <a:rPr lang="en-GB" dirty="0" smtClean="0"/>
              <a:t>Strategy can be utilized with all diverse learners (Resource, ELL, etc.) because of comfort level with one partner and the ability to practice their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Employing think-pair-share changed the overall climate of the classroom. Improved overall student classroom engagement and supported students understanding of the material.  Increased confidence of students with course material. Increased engagement of students has a direct impact on learning outcomes.</a:t>
            </a:r>
          </a:p>
          <a:p>
            <a:endParaRPr lang="en-GB" b="1" dirty="0" smtClean="0"/>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17</a:t>
            </a:fld>
            <a:endParaRPr lang="en-GB"/>
          </a:p>
        </p:txBody>
      </p:sp>
    </p:spTree>
    <p:extLst>
      <p:ext uri="{BB962C8B-B14F-4D97-AF65-F5344CB8AC3E}">
        <p14:creationId xmlns:p14="http://schemas.microsoft.com/office/powerpoint/2010/main" val="2054583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Rot="1" noChangeAspect="1" noChangeArrowheads="1"/>
          </p:cNvSpPr>
          <p:nvPr>
            <p:ph type="sldImg"/>
          </p:nvPr>
        </p:nvSpPr>
        <p:spPr bwMode="auto">
          <a:xfrm>
            <a:off x="-207963" y="815975"/>
            <a:ext cx="7235826" cy="4070350"/>
          </a:xfrm>
          <a:prstGeom prst="rect">
            <a:avLst/>
          </a:prstGeom>
          <a:solidFill>
            <a:srgbClr val="FFFFFF"/>
          </a:solidFill>
          <a:ln>
            <a:solidFill>
              <a:srgbClr val="000000"/>
            </a:solidFill>
            <a:miter lim="800000"/>
            <a:headEnd/>
            <a:tailEnd/>
          </a:ln>
        </p:spPr>
      </p:sp>
      <p:sp>
        <p:nvSpPr>
          <p:cNvPr id="19458" name="Rectangle 2"/>
          <p:cNvSpPr>
            <a:spLocks noGrp="1" noChangeArrowheads="1"/>
          </p:cNvSpPr>
          <p:nvPr>
            <p:ph type="body" idx="1"/>
          </p:nvPr>
        </p:nvSpPr>
        <p:spPr bwMode="auto">
          <a:xfrm>
            <a:off x="682129" y="5158843"/>
            <a:ext cx="5457022" cy="48873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lIns="96471" tIns="48235" rIns="96471" bIns="48235"/>
          <a:lstStyle/>
          <a:p>
            <a:pPr marL="324918" indent="-241176">
              <a:spcBef>
                <a:spcPts val="448"/>
              </a:spcBef>
            </a:pPr>
            <a:endParaRPr lang="en-US" dirty="0">
              <a:solidFill>
                <a:srgbClr val="000000"/>
              </a:solidFill>
              <a:latin typeface="Times New Roman" charset="0"/>
              <a:cs typeface="Times New Roman" charset="0"/>
              <a:sym typeface="Times New Roman" charset="0"/>
            </a:endParaRPr>
          </a:p>
        </p:txBody>
      </p:sp>
    </p:spTree>
    <p:extLst>
      <p:ext uri="{BB962C8B-B14F-4D97-AF65-F5344CB8AC3E}">
        <p14:creationId xmlns:p14="http://schemas.microsoft.com/office/powerpoint/2010/main" val="1657056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Scaffolding statistical problems</a:t>
            </a:r>
          </a:p>
          <a:p>
            <a:endParaRPr lang="en-GB" dirty="0" smtClean="0"/>
          </a:p>
          <a:p>
            <a:r>
              <a:rPr lang="en-US" dirty="0" smtClean="0"/>
              <a:t>Teaching Statistics in a context they can understand</a:t>
            </a:r>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23</a:t>
            </a:fld>
            <a:endParaRPr lang="en-GB"/>
          </a:p>
        </p:txBody>
      </p:sp>
    </p:spTree>
    <p:extLst>
      <p:ext uri="{BB962C8B-B14F-4D97-AF65-F5344CB8AC3E}">
        <p14:creationId xmlns:p14="http://schemas.microsoft.com/office/powerpoint/2010/main" val="4107348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a:t>
            </a:r>
            <a:r>
              <a:rPr lang="en-US" baseline="0" dirty="0" smtClean="0"/>
              <a:t> for interactivity</a:t>
            </a:r>
          </a:p>
          <a:p>
            <a:r>
              <a:rPr lang="en-US" baseline="0" dirty="0" smtClean="0"/>
              <a:t>Using different language</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Plenty of time to practice their skills in a supportive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Curriculum activities aligned with the final assessment</a:t>
            </a:r>
          </a:p>
          <a:p>
            <a:r>
              <a:rPr lang="en-US" dirty="0" smtClean="0"/>
              <a:t>Opportunities to practice independently</a:t>
            </a:r>
          </a:p>
          <a:p>
            <a:r>
              <a:rPr lang="en-US" dirty="0" smtClean="0"/>
              <a:t>Opportunities</a:t>
            </a:r>
            <a:r>
              <a:rPr lang="en-US" baseline="0" dirty="0" smtClean="0"/>
              <a:t> to be part of the learning process</a:t>
            </a:r>
            <a:endParaRPr lang="en-US" dirty="0" smtClean="0"/>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25</a:t>
            </a:fld>
            <a:endParaRPr lang="en-GB"/>
          </a:p>
        </p:txBody>
      </p:sp>
    </p:spTree>
    <p:extLst>
      <p:ext uri="{BB962C8B-B14F-4D97-AF65-F5344CB8AC3E}">
        <p14:creationId xmlns:p14="http://schemas.microsoft.com/office/powerpoint/2010/main" val="2235529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7D96D0-0E6F-4852-890B-5BCBEC5431BB}" type="slidenum">
              <a:rPr lang="en-GB" smtClean="0"/>
              <a:t>27</a:t>
            </a:fld>
            <a:endParaRPr lang="en-GB"/>
          </a:p>
        </p:txBody>
      </p:sp>
    </p:spTree>
    <p:extLst>
      <p:ext uri="{BB962C8B-B14F-4D97-AF65-F5344CB8AC3E}">
        <p14:creationId xmlns:p14="http://schemas.microsoft.com/office/powerpoint/2010/main" val="84785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7D96D0-0E6F-4852-890B-5BCBEC5431BB}" type="slidenum">
              <a:rPr lang="en-GB" smtClean="0"/>
              <a:t>28</a:t>
            </a:fld>
            <a:endParaRPr lang="en-GB"/>
          </a:p>
        </p:txBody>
      </p:sp>
    </p:spTree>
    <p:extLst>
      <p:ext uri="{BB962C8B-B14F-4D97-AF65-F5344CB8AC3E}">
        <p14:creationId xmlns:p14="http://schemas.microsoft.com/office/powerpoint/2010/main" val="2699237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6A3CFA3F-DDD3-4AD9-8207-8B9B55FDB1FD}" type="slidenum">
              <a:rPr lang="en-GB" smtClean="0"/>
              <a:t>29</a:t>
            </a:fld>
            <a:endParaRPr lang="en-GB"/>
          </a:p>
        </p:txBody>
      </p:sp>
    </p:spTree>
    <p:extLst>
      <p:ext uri="{BB962C8B-B14F-4D97-AF65-F5344CB8AC3E}">
        <p14:creationId xmlns:p14="http://schemas.microsoft.com/office/powerpoint/2010/main" val="649959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show</a:t>
            </a:r>
            <a:r>
              <a:rPr lang="en-US" baseline="0" dirty="0" smtClean="0"/>
              <a:t> my enthusiasm and have fun,</a:t>
            </a:r>
          </a:p>
          <a:p>
            <a:r>
              <a:rPr lang="en-US" baseline="0" dirty="0" smtClean="0"/>
              <a:t>To be supportive, </a:t>
            </a:r>
          </a:p>
          <a:p>
            <a:r>
              <a:rPr lang="en-US" baseline="0" dirty="0" smtClean="0"/>
              <a:t>To be honest,</a:t>
            </a:r>
          </a:p>
          <a:p>
            <a:r>
              <a:rPr lang="en-US" baseline="0" dirty="0" smtClean="0"/>
              <a:t>To own up to mistakes –we all make them but its learning from them that counts,</a:t>
            </a:r>
          </a:p>
          <a:p>
            <a:r>
              <a:rPr lang="en-US" baseline="0" dirty="0" smtClean="0"/>
              <a:t>To bring your own research and experience to teaching, </a:t>
            </a:r>
          </a:p>
          <a:p>
            <a:r>
              <a:rPr lang="en-US" baseline="0" dirty="0" smtClean="0"/>
              <a:t>To catch the students who are falling through the net, follow up on attendance, be consistent and organised</a:t>
            </a:r>
          </a:p>
          <a:p>
            <a:r>
              <a:rPr lang="en-US" baseline="0" dirty="0" smtClean="0"/>
              <a:t>And last but by all means not least – well you can’t be a statistician if your not just a little crazy </a:t>
            </a:r>
            <a:r>
              <a:rPr lang="en-US" baseline="0" dirty="0" smtClean="0">
                <a:sym typeface="Wingdings" panose="05000000000000000000" pitchFamily="2" charset="2"/>
              </a:rPr>
              <a:t></a:t>
            </a:r>
            <a:endParaRPr lang="en-US" baseline="0" dirty="0" smtClean="0"/>
          </a:p>
          <a:p>
            <a:endParaRPr lang="en-US" baseline="0" dirty="0" smtClean="0"/>
          </a:p>
          <a:p>
            <a:endParaRPr lang="en-US" baseline="0" dirty="0" smtClean="0"/>
          </a:p>
          <a:p>
            <a:endParaRPr lang="en-US" baseline="0" dirty="0" smtClean="0"/>
          </a:p>
          <a:p>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31</a:t>
            </a:fld>
            <a:endParaRPr lang="en-GB"/>
          </a:p>
        </p:txBody>
      </p:sp>
    </p:spTree>
    <p:extLst>
      <p:ext uri="{BB962C8B-B14F-4D97-AF65-F5344CB8AC3E}">
        <p14:creationId xmlns:p14="http://schemas.microsoft.com/office/powerpoint/2010/main" val="1764873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students comments.</a:t>
            </a:r>
            <a:endParaRPr lang="en-GB" dirty="0"/>
          </a:p>
        </p:txBody>
      </p:sp>
      <p:sp>
        <p:nvSpPr>
          <p:cNvPr id="4" name="Slide Number Placeholder 3"/>
          <p:cNvSpPr>
            <a:spLocks noGrp="1"/>
          </p:cNvSpPr>
          <p:nvPr>
            <p:ph type="sldNum" sz="quarter" idx="10"/>
          </p:nvPr>
        </p:nvSpPr>
        <p:spPr/>
        <p:txBody>
          <a:bodyPr/>
          <a:lstStyle/>
          <a:p>
            <a:fld id="{8733AD9F-BC2C-4AA9-966F-F73B13A17AE0}" type="slidenum">
              <a:rPr lang="en-GB" smtClean="0"/>
              <a:t>32</a:t>
            </a:fld>
            <a:endParaRPr lang="en-GB"/>
          </a:p>
        </p:txBody>
      </p:sp>
    </p:spTree>
    <p:extLst>
      <p:ext uri="{BB962C8B-B14F-4D97-AF65-F5344CB8AC3E}">
        <p14:creationId xmlns:p14="http://schemas.microsoft.com/office/powerpoint/2010/main" val="105455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CE4E92-510D-4992-8333-D35D42874960}" type="datetimeFigureOut">
              <a:rPr lang="en-GB" smtClean="0"/>
              <a:t>07/02/2018</a:t>
            </a:fld>
            <a:endParaRPr lang="en-GB"/>
          </a:p>
        </p:txBody>
      </p:sp>
      <p:sp>
        <p:nvSpPr>
          <p:cNvPr id="5" name="Footer Placeholder 4"/>
          <p:cNvSpPr>
            <a:spLocks noGrp="1"/>
          </p:cNvSpPr>
          <p:nvPr>
            <p:ph type="ftr" sz="quarter" idx="11"/>
          </p:nvPr>
        </p:nvSpPr>
        <p:spPr/>
        <p:txBody>
          <a:bodyPr/>
          <a:lstStyle/>
          <a:p>
            <a:r>
              <a:rPr lang="en-US" dirty="0" smtClean="0"/>
              <a:t>Biostatistics and health Informatics</a:t>
            </a:r>
            <a:endParaRPr lang="en-GB" dirty="0"/>
          </a:p>
        </p:txBody>
      </p:sp>
      <p:sp>
        <p:nvSpPr>
          <p:cNvPr id="6" name="Slide Number Placeholder 5"/>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42304801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E4E92-510D-4992-8333-D35D42874960}" type="datetimeFigureOut">
              <a:rPr lang="en-GB" smtClean="0"/>
              <a:t>07/02/2018</a:t>
            </a:fld>
            <a:endParaRPr lang="en-GB"/>
          </a:p>
        </p:txBody>
      </p:sp>
      <p:sp>
        <p:nvSpPr>
          <p:cNvPr id="5" name="Footer Placeholder 4"/>
          <p:cNvSpPr>
            <a:spLocks noGrp="1"/>
          </p:cNvSpPr>
          <p:nvPr>
            <p:ph type="ftr" sz="quarter" idx="11"/>
          </p:nvPr>
        </p:nvSpPr>
        <p:spPr/>
        <p:txBody>
          <a:bodyPr/>
          <a:lstStyle/>
          <a:p>
            <a:r>
              <a:rPr lang="en-US" dirty="0" smtClean="0"/>
              <a:t>Biostatistics and Health </a:t>
            </a:r>
            <a:r>
              <a:rPr lang="en-US" dirty="0" err="1" smtClean="0"/>
              <a:t>INformatics</a:t>
            </a:r>
            <a:endParaRPr lang="en-GB" dirty="0"/>
          </a:p>
        </p:txBody>
      </p:sp>
      <p:sp>
        <p:nvSpPr>
          <p:cNvPr id="6" name="Slide Number Placeholder 5"/>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33879156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CE4E92-510D-4992-8333-D35D42874960}" type="datetimeFigureOut">
              <a:rPr lang="en-GB" smtClean="0"/>
              <a:t>07/02/2018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27612109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CE4E92-510D-4992-8333-D35D42874960}" type="datetimeFigureOut">
              <a:rPr lang="en-GB" smtClean="0"/>
              <a:t>07/02/2018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538288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CE4E92-510D-4992-8333-D35D42874960}" type="datetimeFigureOut">
              <a:rPr lang="en-GB" smtClean="0"/>
              <a:t>07/02/2018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3038455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CE4E92-510D-4992-8333-D35D42874960}" type="datetimeFigureOut">
              <a:rPr lang="en-GB" smtClean="0"/>
              <a:t>07/02/2018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361548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E4E92-510D-4992-8333-D35D42874960}" type="datetimeFigureOut">
              <a:rPr lang="en-GB" smtClean="0"/>
              <a:t>07/02/2018</a:t>
            </a:fld>
            <a:endParaRPr lang="en-GB"/>
          </a:p>
        </p:txBody>
      </p:sp>
      <p:sp>
        <p:nvSpPr>
          <p:cNvPr id="3" name="Footer Placeholder 2"/>
          <p:cNvSpPr>
            <a:spLocks noGrp="1"/>
          </p:cNvSpPr>
          <p:nvPr>
            <p:ph type="ftr" sz="quarter" idx="11"/>
          </p:nvPr>
        </p:nvSpPr>
        <p:spPr/>
        <p:txBody>
          <a:bodyPr/>
          <a:lstStyle/>
          <a:p>
            <a:r>
              <a:rPr lang="en-US" dirty="0" smtClean="0"/>
              <a:t>Biostatistics and Health Informatics</a:t>
            </a:r>
            <a:endParaRPr lang="en-GB" dirty="0"/>
          </a:p>
        </p:txBody>
      </p:sp>
      <p:sp>
        <p:nvSpPr>
          <p:cNvPr id="4" name="Slide Number Placeholder 3"/>
          <p:cNvSpPr>
            <a:spLocks noGrp="1"/>
          </p:cNvSpPr>
          <p:nvPr>
            <p:ph type="sldNum" sz="quarter" idx="12"/>
          </p:nvPr>
        </p:nvSpPr>
        <p:spPr/>
        <p:txBody>
          <a:bodyPr/>
          <a:lstStyle/>
          <a:p>
            <a:fld id="{448B0030-33A1-435A-8DCB-1AAD4FD78B29}" type="slidenum">
              <a:rPr lang="en-GB" smtClean="0"/>
              <a:t>‹#›</a:t>
            </a:fld>
            <a:endParaRPr lang="en-GB"/>
          </a:p>
        </p:txBody>
      </p:sp>
      <p:sp>
        <p:nvSpPr>
          <p:cNvPr id="5" name="AutoShape 2" descr="Image result for Kings College London IoPPN"/>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userDrawn="1"/>
        </p:nvPicPr>
        <p:blipFill>
          <a:blip r:embed="rId2"/>
          <a:stretch>
            <a:fillRect/>
          </a:stretch>
        </p:blipFill>
        <p:spPr>
          <a:xfrm>
            <a:off x="10743872" y="160338"/>
            <a:ext cx="1219856" cy="930318"/>
          </a:xfrm>
          <a:prstGeom prst="rect">
            <a:avLst/>
          </a:prstGeom>
        </p:spPr>
      </p:pic>
      <p:pic>
        <p:nvPicPr>
          <p:cNvPr id="7" name="Picture 6"/>
          <p:cNvPicPr>
            <a:picLocks noChangeAspect="1"/>
          </p:cNvPicPr>
          <p:nvPr userDrawn="1"/>
        </p:nvPicPr>
        <p:blipFill>
          <a:blip r:embed="rId3"/>
          <a:stretch>
            <a:fillRect/>
          </a:stretch>
        </p:blipFill>
        <p:spPr>
          <a:xfrm>
            <a:off x="10641219" y="1147023"/>
            <a:ext cx="1425161" cy="582547"/>
          </a:xfrm>
          <a:prstGeom prst="rect">
            <a:avLst/>
          </a:prstGeom>
        </p:spPr>
      </p:pic>
    </p:spTree>
    <p:extLst>
      <p:ext uri="{BB962C8B-B14F-4D97-AF65-F5344CB8AC3E}">
        <p14:creationId xmlns:p14="http://schemas.microsoft.com/office/powerpoint/2010/main" val="23599150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E4E92-510D-4992-8333-D35D42874960}" type="datetimeFigureOut">
              <a:rPr lang="en-GB" smtClean="0"/>
              <a:t>07/02/2018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257200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E4E92-510D-4992-8333-D35D42874960}" type="datetimeFigureOut">
              <a:rPr lang="en-GB" smtClean="0"/>
              <a:t>07/02/2018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2609657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E4E92-510D-4992-8333-D35D42874960}" type="datetimeFigureOut">
              <a:rPr lang="en-GB" smtClean="0"/>
              <a:t>07/02/2018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119569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CE4E92-510D-4992-8333-D35D42874960}" type="datetimeFigureOut">
              <a:rPr lang="en-GB" smtClean="0"/>
              <a:t>07/02/2018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8B0030-33A1-435A-8DCB-1AAD4FD78B29}" type="slidenum">
              <a:rPr lang="en-GB" smtClean="0"/>
              <a:t>‹#›</a:t>
            </a:fld>
            <a:endParaRPr lang="en-GB"/>
          </a:p>
        </p:txBody>
      </p:sp>
    </p:spTree>
    <p:extLst>
      <p:ext uri="{BB962C8B-B14F-4D97-AF65-F5344CB8AC3E}">
        <p14:creationId xmlns:p14="http://schemas.microsoft.com/office/powerpoint/2010/main" val="306927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E4E92-510D-4992-8333-D35D42874960}" type="datetimeFigureOut">
              <a:rPr lang="en-GB" smtClean="0"/>
              <a:t>07/02/2018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Biostatistics and Health Informatics</a:t>
            </a:r>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8B0030-33A1-435A-8DCB-1AAD4FD78B29}" type="slidenum">
              <a:rPr lang="en-GB" smtClean="0"/>
              <a:t>‹#›</a:t>
            </a:fld>
            <a:endParaRPr lang="en-GB"/>
          </a:p>
        </p:txBody>
      </p:sp>
      <p:pic>
        <p:nvPicPr>
          <p:cNvPr id="7" name="Picture 6"/>
          <p:cNvPicPr>
            <a:picLocks noChangeAspect="1"/>
          </p:cNvPicPr>
          <p:nvPr userDrawn="1"/>
        </p:nvPicPr>
        <p:blipFill>
          <a:blip r:embed="rId13"/>
          <a:stretch>
            <a:fillRect/>
          </a:stretch>
        </p:blipFill>
        <p:spPr>
          <a:xfrm>
            <a:off x="10743872" y="160338"/>
            <a:ext cx="1219856" cy="930318"/>
          </a:xfrm>
          <a:prstGeom prst="rect">
            <a:avLst/>
          </a:prstGeom>
        </p:spPr>
      </p:pic>
      <p:pic>
        <p:nvPicPr>
          <p:cNvPr id="8" name="Picture 7"/>
          <p:cNvPicPr>
            <a:picLocks noChangeAspect="1"/>
          </p:cNvPicPr>
          <p:nvPr userDrawn="1"/>
        </p:nvPicPr>
        <p:blipFill>
          <a:blip r:embed="rId14"/>
          <a:stretch>
            <a:fillRect/>
          </a:stretch>
        </p:blipFill>
        <p:spPr>
          <a:xfrm>
            <a:off x="10641219" y="1147023"/>
            <a:ext cx="1425161" cy="582547"/>
          </a:xfrm>
          <a:prstGeom prst="rect">
            <a:avLst/>
          </a:prstGeom>
        </p:spPr>
      </p:pic>
    </p:spTree>
    <p:extLst>
      <p:ext uri="{BB962C8B-B14F-4D97-AF65-F5344CB8AC3E}">
        <p14:creationId xmlns:p14="http://schemas.microsoft.com/office/powerpoint/2010/main" val="2076685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Zahra.Abdulla@kcl.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7.png"/><Relationship Id="rId5" Type="http://schemas.openxmlformats.org/officeDocument/2006/relationships/hyperlink" Target="http://www.odu.edu/educ/roverbau/Bloom/blooms_taxonomy.htm" TargetMode="Externa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mailto:Zahra.Abdulla@kcl.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Bringing the fun back to Statistics Teaching</a:t>
            </a:r>
            <a:endParaRPr lang="en-GB" dirty="0"/>
          </a:p>
        </p:txBody>
      </p:sp>
      <p:sp>
        <p:nvSpPr>
          <p:cNvPr id="3" name="Subtitle 2"/>
          <p:cNvSpPr>
            <a:spLocks noGrp="1"/>
          </p:cNvSpPr>
          <p:nvPr>
            <p:ph type="subTitle" idx="1"/>
          </p:nvPr>
        </p:nvSpPr>
        <p:spPr/>
        <p:txBody>
          <a:bodyPr>
            <a:normAutofit fontScale="77500" lnSpcReduction="20000"/>
          </a:bodyPr>
          <a:lstStyle/>
          <a:p>
            <a:r>
              <a:rPr lang="en-US" dirty="0" smtClean="0"/>
              <a:t>Inclusive practices to combat statistical anxiety</a:t>
            </a:r>
          </a:p>
          <a:p>
            <a:endParaRPr lang="en-US" dirty="0"/>
          </a:p>
          <a:p>
            <a:r>
              <a:rPr lang="en-US" dirty="0" smtClean="0"/>
              <a:t>Zahra Abdulla</a:t>
            </a:r>
          </a:p>
          <a:p>
            <a:r>
              <a:rPr lang="en-US" dirty="0" smtClean="0">
                <a:solidFill>
                  <a:srgbClr val="00B0F0"/>
                </a:solidFill>
                <a:hlinkClick r:id="rId3"/>
              </a:rPr>
              <a:t>Zahra.Abdulla@kcl.ac.uk</a:t>
            </a:r>
            <a:endParaRPr lang="en-US" dirty="0" smtClean="0">
              <a:solidFill>
                <a:srgbClr val="00B0F0"/>
              </a:solidFill>
            </a:endParaRPr>
          </a:p>
          <a:p>
            <a:r>
              <a:rPr lang="en-US" dirty="0" smtClean="0">
                <a:solidFill>
                  <a:srgbClr val="00B0F0"/>
                </a:solidFill>
              </a:rPr>
              <a:t>@z_abdulla01</a:t>
            </a:r>
            <a:endParaRPr lang="en-GB" dirty="0">
              <a:solidFill>
                <a:srgbClr val="00B0F0"/>
              </a:solidFill>
            </a:endParaRPr>
          </a:p>
        </p:txBody>
      </p:sp>
    </p:spTree>
    <p:extLst>
      <p:ext uri="{BB962C8B-B14F-4D97-AF65-F5344CB8AC3E}">
        <p14:creationId xmlns:p14="http://schemas.microsoft.com/office/powerpoint/2010/main" val="3708387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0298" y="1746684"/>
            <a:ext cx="10515600" cy="4351338"/>
          </a:xfrm>
        </p:spPr>
        <p:txBody>
          <a:bodyPr/>
          <a:lstStyle/>
          <a:p>
            <a:pPr>
              <a:buFont typeface="Wingdings" panose="05000000000000000000" pitchFamily="2" charset="2"/>
              <a:buChar char="Ø"/>
            </a:pPr>
            <a:r>
              <a:rPr lang="en-US" sz="4800" dirty="0" smtClean="0"/>
              <a:t>The Proble</a:t>
            </a:r>
            <a:r>
              <a:rPr lang="en-US" sz="4800" dirty="0"/>
              <a:t>m</a:t>
            </a:r>
            <a:endParaRPr lang="en-US" sz="4800" dirty="0" smtClean="0"/>
          </a:p>
          <a:p>
            <a:pPr>
              <a:buFont typeface="Wingdings" panose="05000000000000000000" pitchFamily="2" charset="2"/>
              <a:buChar char="Ø"/>
            </a:pPr>
            <a:endParaRPr lang="en-US" sz="4800" dirty="0" smtClean="0"/>
          </a:p>
          <a:p>
            <a:pPr>
              <a:buFont typeface="Wingdings" panose="05000000000000000000" pitchFamily="2" charset="2"/>
              <a:buChar char="Ø"/>
            </a:pPr>
            <a:r>
              <a:rPr lang="en-US" sz="4800" dirty="0" smtClean="0"/>
              <a:t>The reasons why</a:t>
            </a:r>
          </a:p>
          <a:p>
            <a:pPr>
              <a:buFont typeface="Wingdings" panose="05000000000000000000" pitchFamily="2" charset="2"/>
              <a:buChar char="Ø"/>
            </a:pPr>
            <a:endParaRPr lang="en-US" sz="4800" dirty="0" smtClean="0"/>
          </a:p>
          <a:p>
            <a:pPr>
              <a:buFont typeface="Wingdings" panose="05000000000000000000" pitchFamily="2" charset="2"/>
              <a:buChar char="Ø"/>
            </a:pPr>
            <a:r>
              <a:rPr lang="en-US" sz="4800" dirty="0" smtClean="0"/>
              <a:t>Sharing my practice</a:t>
            </a:r>
          </a:p>
          <a:p>
            <a:endParaRPr lang="en-GB" dirty="0"/>
          </a:p>
        </p:txBody>
      </p:sp>
    </p:spTree>
    <p:extLst>
      <p:ext uri="{BB962C8B-B14F-4D97-AF65-F5344CB8AC3E}">
        <p14:creationId xmlns:p14="http://schemas.microsoft.com/office/powerpoint/2010/main" val="3718691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407620" y="597338"/>
            <a:ext cx="2417564" cy="1249900"/>
            <a:chOff x="3407620" y="597338"/>
            <a:chExt cx="2315602" cy="1249900"/>
          </a:xfrm>
        </p:grpSpPr>
        <p:sp>
          <p:nvSpPr>
            <p:cNvPr id="4" name="Oval Callout 3"/>
            <p:cNvSpPr/>
            <p:nvPr/>
          </p:nvSpPr>
          <p:spPr>
            <a:xfrm>
              <a:off x="3407620" y="597338"/>
              <a:ext cx="2315602" cy="1249900"/>
            </a:xfrm>
            <a:prstGeom prst="wedgeEllipseCallout">
              <a:avLst>
                <a:gd name="adj1" fmla="val -38163"/>
                <a:gd name="adj2" fmla="val 75658"/>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 name="TextBox 5"/>
            <p:cNvSpPr txBox="1"/>
            <p:nvPr/>
          </p:nvSpPr>
          <p:spPr>
            <a:xfrm>
              <a:off x="3681771" y="1032803"/>
              <a:ext cx="1940637" cy="707886"/>
            </a:xfrm>
            <a:prstGeom prst="rect">
              <a:avLst/>
            </a:prstGeom>
            <a:noFill/>
          </p:spPr>
          <p:txBody>
            <a:bodyPr wrap="square" rtlCol="0">
              <a:spAutoFit/>
            </a:bodyPr>
            <a:lstStyle/>
            <a:p>
              <a:r>
                <a:rPr lang="en-US" sz="2000" b="1" dirty="0" smtClean="0"/>
                <a:t>What do you do?</a:t>
              </a:r>
              <a:endParaRPr lang="en-GB" sz="2000" b="1" dirty="0"/>
            </a:p>
          </p:txBody>
        </p:sp>
      </p:grpSp>
      <p:grpSp>
        <p:nvGrpSpPr>
          <p:cNvPr id="8" name="Group 7"/>
          <p:cNvGrpSpPr/>
          <p:nvPr/>
        </p:nvGrpSpPr>
        <p:grpSpPr>
          <a:xfrm>
            <a:off x="3404329" y="2487577"/>
            <a:ext cx="2315602" cy="1249900"/>
            <a:chOff x="3493140" y="434176"/>
            <a:chExt cx="2315602" cy="1249900"/>
          </a:xfrm>
        </p:grpSpPr>
        <p:sp>
          <p:nvSpPr>
            <p:cNvPr id="9" name="Oval Callout 8"/>
            <p:cNvSpPr/>
            <p:nvPr/>
          </p:nvSpPr>
          <p:spPr>
            <a:xfrm>
              <a:off x="3493140" y="434176"/>
              <a:ext cx="2315602" cy="1249900"/>
            </a:xfrm>
            <a:prstGeom prst="wedgeEllipseCallout">
              <a:avLst>
                <a:gd name="adj1" fmla="val -37594"/>
                <a:gd name="adj2" fmla="val 75658"/>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0" name="TextBox 9"/>
            <p:cNvSpPr txBox="1"/>
            <p:nvPr/>
          </p:nvSpPr>
          <p:spPr>
            <a:xfrm>
              <a:off x="3782585" y="868345"/>
              <a:ext cx="1940637" cy="400110"/>
            </a:xfrm>
            <a:prstGeom prst="rect">
              <a:avLst/>
            </a:prstGeom>
            <a:noFill/>
          </p:spPr>
          <p:txBody>
            <a:bodyPr wrap="square" rtlCol="0">
              <a:spAutoFit/>
            </a:bodyPr>
            <a:lstStyle/>
            <a:p>
              <a:r>
                <a:rPr lang="en-US" sz="2000" b="1" dirty="0"/>
                <a:t>Y</a:t>
              </a:r>
              <a:r>
                <a:rPr lang="en-US" sz="2000" b="1" dirty="0" smtClean="0"/>
                <a:t>ou teach what?</a:t>
              </a:r>
              <a:endParaRPr lang="en-GB" sz="2000" b="1" dirty="0"/>
            </a:p>
          </p:txBody>
        </p:sp>
      </p:grpSp>
      <p:grpSp>
        <p:nvGrpSpPr>
          <p:cNvPr id="11" name="Group 10"/>
          <p:cNvGrpSpPr/>
          <p:nvPr/>
        </p:nvGrpSpPr>
        <p:grpSpPr>
          <a:xfrm>
            <a:off x="6227566" y="1237677"/>
            <a:ext cx="2315602" cy="1249900"/>
            <a:chOff x="3493140" y="434176"/>
            <a:chExt cx="2315602" cy="1249900"/>
          </a:xfrm>
        </p:grpSpPr>
        <p:sp>
          <p:nvSpPr>
            <p:cNvPr id="12" name="Oval Callout 11"/>
            <p:cNvSpPr/>
            <p:nvPr/>
          </p:nvSpPr>
          <p:spPr>
            <a:xfrm>
              <a:off x="3493140" y="434176"/>
              <a:ext cx="2315602" cy="1249900"/>
            </a:xfrm>
            <a:prstGeom prst="wedgeEllipseCallout">
              <a:avLst>
                <a:gd name="adj1" fmla="val 31156"/>
                <a:gd name="adj2" fmla="val 68816"/>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3" name="TextBox 12"/>
            <p:cNvSpPr txBox="1"/>
            <p:nvPr/>
          </p:nvSpPr>
          <p:spPr>
            <a:xfrm>
              <a:off x="3710225" y="868345"/>
              <a:ext cx="1962569" cy="400110"/>
            </a:xfrm>
            <a:prstGeom prst="rect">
              <a:avLst/>
            </a:prstGeom>
            <a:noFill/>
            <a:ln>
              <a:solidFill>
                <a:srgbClr val="7030A0"/>
              </a:solidFill>
            </a:ln>
          </p:spPr>
          <p:txBody>
            <a:bodyPr wrap="square" rtlCol="0">
              <a:spAutoFit/>
            </a:bodyPr>
            <a:lstStyle/>
            <a:p>
              <a:r>
                <a:rPr lang="en-US" sz="2000" b="1" dirty="0" smtClean="0"/>
                <a:t>I teach Statistics.</a:t>
              </a:r>
              <a:endParaRPr lang="en-GB" sz="2000" b="1" dirty="0"/>
            </a:p>
          </p:txBody>
        </p:sp>
      </p:grpSp>
      <p:grpSp>
        <p:nvGrpSpPr>
          <p:cNvPr id="14" name="Group 13"/>
          <p:cNvGrpSpPr/>
          <p:nvPr/>
        </p:nvGrpSpPr>
        <p:grpSpPr>
          <a:xfrm>
            <a:off x="6036791" y="2891988"/>
            <a:ext cx="2778288" cy="2061560"/>
            <a:chOff x="3493140" y="434176"/>
            <a:chExt cx="2315602" cy="1249900"/>
          </a:xfrm>
        </p:grpSpPr>
        <p:sp>
          <p:nvSpPr>
            <p:cNvPr id="15" name="Oval Callout 14"/>
            <p:cNvSpPr/>
            <p:nvPr/>
          </p:nvSpPr>
          <p:spPr>
            <a:xfrm>
              <a:off x="3493140" y="434176"/>
              <a:ext cx="2315602" cy="1249900"/>
            </a:xfrm>
            <a:prstGeom prst="wedgeEllipseCallout">
              <a:avLst>
                <a:gd name="adj1" fmla="val 31156"/>
                <a:gd name="adj2" fmla="val 68816"/>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6" name="TextBox 15"/>
            <p:cNvSpPr txBox="1"/>
            <p:nvPr/>
          </p:nvSpPr>
          <p:spPr>
            <a:xfrm>
              <a:off x="3710225" y="868345"/>
              <a:ext cx="1962569" cy="429183"/>
            </a:xfrm>
            <a:prstGeom prst="rect">
              <a:avLst/>
            </a:prstGeom>
            <a:noFill/>
            <a:ln>
              <a:solidFill>
                <a:srgbClr val="7030A0"/>
              </a:solidFill>
            </a:ln>
          </p:spPr>
          <p:txBody>
            <a:bodyPr wrap="square" rtlCol="0">
              <a:spAutoFit/>
            </a:bodyPr>
            <a:lstStyle/>
            <a:p>
              <a:pPr algn="ctr"/>
              <a:r>
                <a:rPr lang="en-GB" sz="2000" b="1" dirty="0" smtClean="0"/>
                <a:t>Statistics, like Maths but not.</a:t>
              </a:r>
              <a:endParaRPr lang="en-GB" sz="2000" b="1" dirty="0"/>
            </a:p>
          </p:txBody>
        </p:sp>
      </p:grpSp>
      <p:grpSp>
        <p:nvGrpSpPr>
          <p:cNvPr id="17" name="Group 16"/>
          <p:cNvGrpSpPr/>
          <p:nvPr/>
        </p:nvGrpSpPr>
        <p:grpSpPr>
          <a:xfrm>
            <a:off x="2815563" y="4502369"/>
            <a:ext cx="3049125" cy="1591267"/>
            <a:chOff x="3493140" y="434176"/>
            <a:chExt cx="2315602" cy="1249900"/>
          </a:xfrm>
        </p:grpSpPr>
        <p:sp>
          <p:nvSpPr>
            <p:cNvPr id="18" name="Oval Callout 17"/>
            <p:cNvSpPr/>
            <p:nvPr/>
          </p:nvSpPr>
          <p:spPr>
            <a:xfrm>
              <a:off x="3493140" y="434176"/>
              <a:ext cx="2315602" cy="1249900"/>
            </a:xfrm>
            <a:prstGeom prst="wedgeEllipseCallout">
              <a:avLst>
                <a:gd name="adj1" fmla="val -37594"/>
                <a:gd name="adj2" fmla="val 75658"/>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9" name="TextBox 18"/>
            <p:cNvSpPr txBox="1"/>
            <p:nvPr/>
          </p:nvSpPr>
          <p:spPr>
            <a:xfrm>
              <a:off x="3782585" y="666821"/>
              <a:ext cx="1940637" cy="797778"/>
            </a:xfrm>
            <a:prstGeom prst="rect">
              <a:avLst/>
            </a:prstGeom>
            <a:noFill/>
          </p:spPr>
          <p:txBody>
            <a:bodyPr wrap="square" rtlCol="0">
              <a:spAutoFit/>
            </a:bodyPr>
            <a:lstStyle/>
            <a:p>
              <a:pPr algn="ctr"/>
              <a:r>
                <a:rPr lang="en-GB" sz="2000" b="1" dirty="0" smtClean="0"/>
                <a:t>I was never was any good at Maths at school.</a:t>
              </a:r>
              <a:endParaRPr lang="en-GB" sz="2000" b="1" dirty="0"/>
            </a:p>
          </p:txBody>
        </p:sp>
      </p:grpSp>
    </p:spTree>
    <p:extLst>
      <p:ext uri="{BB962C8B-B14F-4D97-AF65-F5344CB8AC3E}">
        <p14:creationId xmlns:p14="http://schemas.microsoft.com/office/powerpoint/2010/main" val="310314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3891"/>
            <a:ext cx="10515600" cy="5473072"/>
          </a:xfrm>
        </p:spPr>
        <p:txBody>
          <a:bodyPr>
            <a:normAutofit/>
          </a:bodyPr>
          <a:lstStyle/>
          <a:p>
            <a:pPr marL="0" indent="0" algn="ctr">
              <a:buNone/>
            </a:pPr>
            <a:endParaRPr lang="en-GB" b="1" dirty="0" smtClean="0"/>
          </a:p>
          <a:p>
            <a:pPr marL="0" indent="0" algn="ctr">
              <a:buNone/>
            </a:pPr>
            <a:r>
              <a:rPr lang="en-GB" sz="7200" b="1" dirty="0" smtClean="0"/>
              <a:t>Statistical </a:t>
            </a:r>
            <a:r>
              <a:rPr lang="en-GB" sz="7200" b="1" dirty="0"/>
              <a:t>anxiety is experienced </a:t>
            </a:r>
            <a:r>
              <a:rPr lang="en-GB" sz="7200" b="1" dirty="0">
                <a:solidFill>
                  <a:srgbClr val="FF0000"/>
                </a:solidFill>
              </a:rPr>
              <a:t>by as much </a:t>
            </a:r>
            <a:r>
              <a:rPr lang="en-GB" sz="7200" b="1" dirty="0" smtClean="0">
                <a:solidFill>
                  <a:srgbClr val="FF0000"/>
                </a:solidFill>
              </a:rPr>
              <a:t>as</a:t>
            </a:r>
          </a:p>
          <a:p>
            <a:pPr marL="0" indent="0" algn="ctr">
              <a:buNone/>
            </a:pPr>
            <a:r>
              <a:rPr lang="en-GB" sz="7200" b="1" dirty="0" smtClean="0">
                <a:solidFill>
                  <a:srgbClr val="FF0000"/>
                </a:solidFill>
              </a:rPr>
              <a:t>80</a:t>
            </a:r>
            <a:r>
              <a:rPr lang="en-GB" sz="7200" b="1" dirty="0">
                <a:solidFill>
                  <a:srgbClr val="FF0000"/>
                </a:solidFill>
              </a:rPr>
              <a:t>% </a:t>
            </a:r>
            <a:endParaRPr lang="en-GB" sz="7200" b="1" dirty="0" smtClean="0">
              <a:solidFill>
                <a:srgbClr val="FF0000"/>
              </a:solidFill>
            </a:endParaRPr>
          </a:p>
          <a:p>
            <a:pPr marL="0" indent="0" algn="ctr">
              <a:buNone/>
            </a:pPr>
            <a:r>
              <a:rPr lang="en-GB" sz="7200" b="1" dirty="0" smtClean="0"/>
              <a:t>of </a:t>
            </a:r>
            <a:r>
              <a:rPr lang="en-GB" sz="7200" b="1" dirty="0"/>
              <a:t>graduate </a:t>
            </a:r>
            <a:r>
              <a:rPr lang="en-GB" sz="7200" b="1" dirty="0" smtClean="0"/>
              <a:t>students </a:t>
            </a:r>
            <a:endParaRPr lang="en-GB" sz="7200" b="1" dirty="0"/>
          </a:p>
        </p:txBody>
      </p:sp>
      <p:sp>
        <p:nvSpPr>
          <p:cNvPr id="4" name="Rectangle 3"/>
          <p:cNvSpPr/>
          <p:nvPr/>
        </p:nvSpPr>
        <p:spPr>
          <a:xfrm>
            <a:off x="8561912" y="6224357"/>
            <a:ext cx="3041217" cy="369332"/>
          </a:xfrm>
          <a:prstGeom prst="rect">
            <a:avLst/>
          </a:prstGeom>
        </p:spPr>
        <p:txBody>
          <a:bodyPr wrap="none">
            <a:spAutoFit/>
          </a:bodyPr>
          <a:lstStyle/>
          <a:p>
            <a:r>
              <a:rPr lang="en-GB" dirty="0" smtClean="0"/>
              <a:t>Onwuegbuzie &amp; Wilson (2003)</a:t>
            </a:r>
            <a:endParaRPr lang="en-GB" dirty="0"/>
          </a:p>
        </p:txBody>
      </p:sp>
    </p:spTree>
    <p:extLst>
      <p:ext uri="{BB962C8B-B14F-4D97-AF65-F5344CB8AC3E}">
        <p14:creationId xmlns:p14="http://schemas.microsoft.com/office/powerpoint/2010/main" val="344030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55328" y="122765"/>
            <a:ext cx="10515600" cy="1325563"/>
          </a:xfrm>
        </p:spPr>
        <p:txBody>
          <a:bodyPr/>
          <a:lstStyle/>
          <a:p>
            <a:r>
              <a:rPr lang="en-US" dirty="0" smtClean="0"/>
              <a:t>The Goal</a:t>
            </a:r>
            <a:endParaRPr lang="en-GB" dirty="0"/>
          </a:p>
        </p:txBody>
      </p:sp>
      <p:pic>
        <p:nvPicPr>
          <p:cNvPr id="5" name="Content Placeholder 4"/>
          <p:cNvPicPr>
            <a:picLocks noGrp="1" noChangeAspect="1"/>
          </p:cNvPicPr>
          <p:nvPr>
            <p:ph idx="1"/>
          </p:nvPr>
        </p:nvPicPr>
        <p:blipFill>
          <a:blip r:embed="rId3"/>
          <a:stretch>
            <a:fillRect/>
          </a:stretch>
        </p:blipFill>
        <p:spPr>
          <a:xfrm>
            <a:off x="1567657" y="2976603"/>
            <a:ext cx="2813567" cy="2813567"/>
          </a:xfrm>
          <a:prstGeom prst="rect">
            <a:avLst/>
          </a:prstGeom>
        </p:spPr>
      </p:pic>
      <p:pic>
        <p:nvPicPr>
          <p:cNvPr id="6" name="Picture 5"/>
          <p:cNvPicPr>
            <a:picLocks noChangeAspect="1"/>
          </p:cNvPicPr>
          <p:nvPr/>
        </p:nvPicPr>
        <p:blipFill>
          <a:blip r:embed="rId4"/>
          <a:stretch>
            <a:fillRect/>
          </a:stretch>
        </p:blipFill>
        <p:spPr>
          <a:xfrm>
            <a:off x="6908397" y="3133843"/>
            <a:ext cx="4018105" cy="2502504"/>
          </a:xfrm>
          <a:prstGeom prst="rect">
            <a:avLst/>
          </a:prstGeom>
        </p:spPr>
      </p:pic>
      <p:sp>
        <p:nvSpPr>
          <p:cNvPr id="7" name="Right Arrow 6"/>
          <p:cNvSpPr/>
          <p:nvPr/>
        </p:nvSpPr>
        <p:spPr>
          <a:xfrm>
            <a:off x="4699322" y="4149772"/>
            <a:ext cx="1620455" cy="370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567657" y="1680754"/>
            <a:ext cx="3111591" cy="830997"/>
          </a:xfrm>
          <a:prstGeom prst="rect">
            <a:avLst/>
          </a:prstGeom>
          <a:noFill/>
        </p:spPr>
        <p:txBody>
          <a:bodyPr wrap="square" rtlCol="0">
            <a:spAutoFit/>
          </a:bodyPr>
          <a:lstStyle/>
          <a:p>
            <a:pPr algn="ctr"/>
            <a:r>
              <a:rPr lang="en-US" sz="2400" dirty="0" smtClean="0"/>
              <a:t>The Statistically Anxious</a:t>
            </a:r>
            <a:endParaRPr lang="en-GB" sz="2400" dirty="0"/>
          </a:p>
        </p:txBody>
      </p:sp>
      <p:sp>
        <p:nvSpPr>
          <p:cNvPr id="10" name="TextBox 9"/>
          <p:cNvSpPr txBox="1"/>
          <p:nvPr/>
        </p:nvSpPr>
        <p:spPr>
          <a:xfrm>
            <a:off x="7361653" y="1632553"/>
            <a:ext cx="3111591" cy="830997"/>
          </a:xfrm>
          <a:prstGeom prst="rect">
            <a:avLst/>
          </a:prstGeom>
          <a:noFill/>
        </p:spPr>
        <p:txBody>
          <a:bodyPr wrap="square" rtlCol="0">
            <a:spAutoFit/>
          </a:bodyPr>
          <a:lstStyle/>
          <a:p>
            <a:pPr algn="ctr"/>
            <a:r>
              <a:rPr lang="en-US" sz="2400" dirty="0" smtClean="0"/>
              <a:t>The Statistically Harmonious</a:t>
            </a:r>
            <a:endParaRPr lang="en-GB" sz="2400" dirty="0"/>
          </a:p>
        </p:txBody>
      </p:sp>
    </p:spTree>
    <p:extLst>
      <p:ext uri="{BB962C8B-B14F-4D97-AF65-F5344CB8AC3E}">
        <p14:creationId xmlns:p14="http://schemas.microsoft.com/office/powerpoint/2010/main" val="59490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Six Factors of Statistical Anxiety</a:t>
            </a:r>
            <a:endParaRPr lang="en-GB" b="1" dirty="0"/>
          </a:p>
        </p:txBody>
      </p:sp>
      <p:sp>
        <p:nvSpPr>
          <p:cNvPr id="3" name="Content Placeholder 2"/>
          <p:cNvSpPr>
            <a:spLocks noGrp="1"/>
          </p:cNvSpPr>
          <p:nvPr>
            <p:ph idx="1"/>
          </p:nvPr>
        </p:nvSpPr>
        <p:spPr>
          <a:xfrm>
            <a:off x="1539350" y="1825625"/>
            <a:ext cx="9814450" cy="4351338"/>
          </a:xfrm>
        </p:spPr>
        <p:txBody>
          <a:bodyPr>
            <a:normAutofit/>
          </a:bodyPr>
          <a:lstStyle/>
          <a:p>
            <a:pPr marL="514350" indent="-514350">
              <a:buFont typeface="+mj-lt"/>
              <a:buAutoNum type="arabicPeriod"/>
            </a:pPr>
            <a:r>
              <a:rPr lang="en-GB" sz="4000" dirty="0" smtClean="0">
                <a:solidFill>
                  <a:srgbClr val="0070C0"/>
                </a:solidFill>
              </a:rPr>
              <a:t>worth </a:t>
            </a:r>
            <a:r>
              <a:rPr lang="en-GB" sz="4000" dirty="0">
                <a:solidFill>
                  <a:srgbClr val="0070C0"/>
                </a:solidFill>
              </a:rPr>
              <a:t>of </a:t>
            </a:r>
            <a:r>
              <a:rPr lang="en-GB" sz="4000" dirty="0" smtClean="0">
                <a:solidFill>
                  <a:srgbClr val="0070C0"/>
                </a:solidFill>
              </a:rPr>
              <a:t>statistics, </a:t>
            </a:r>
          </a:p>
          <a:p>
            <a:pPr marL="514350" indent="-514350">
              <a:buFont typeface="+mj-lt"/>
              <a:buAutoNum type="arabicPeriod"/>
            </a:pPr>
            <a:r>
              <a:rPr lang="en-GB" sz="4000" dirty="0" smtClean="0">
                <a:solidFill>
                  <a:srgbClr val="0070C0"/>
                </a:solidFill>
              </a:rPr>
              <a:t>interpretation anxiety, </a:t>
            </a:r>
          </a:p>
          <a:p>
            <a:pPr marL="514350" indent="-514350">
              <a:buFont typeface="+mj-lt"/>
              <a:buAutoNum type="arabicPeriod"/>
            </a:pPr>
            <a:r>
              <a:rPr lang="en-GB" sz="4000" dirty="0" smtClean="0">
                <a:solidFill>
                  <a:srgbClr val="0070C0"/>
                </a:solidFill>
              </a:rPr>
              <a:t>test </a:t>
            </a:r>
            <a:r>
              <a:rPr lang="en-GB" sz="4000" dirty="0">
                <a:solidFill>
                  <a:srgbClr val="0070C0"/>
                </a:solidFill>
              </a:rPr>
              <a:t>and class </a:t>
            </a:r>
            <a:r>
              <a:rPr lang="en-GB" sz="4000" dirty="0" smtClean="0">
                <a:solidFill>
                  <a:srgbClr val="0070C0"/>
                </a:solidFill>
              </a:rPr>
              <a:t>anxiety, </a:t>
            </a:r>
          </a:p>
          <a:p>
            <a:pPr marL="0" indent="0">
              <a:buNone/>
            </a:pPr>
            <a:endParaRPr lang="en-GB" dirty="0"/>
          </a:p>
        </p:txBody>
      </p:sp>
      <p:sp>
        <p:nvSpPr>
          <p:cNvPr id="4" name="Rectangle 3"/>
          <p:cNvSpPr/>
          <p:nvPr/>
        </p:nvSpPr>
        <p:spPr>
          <a:xfrm>
            <a:off x="9650178" y="6176963"/>
            <a:ext cx="1943545" cy="369332"/>
          </a:xfrm>
          <a:prstGeom prst="rect">
            <a:avLst/>
          </a:prstGeom>
        </p:spPr>
        <p:txBody>
          <a:bodyPr wrap="none">
            <a:spAutoFit/>
          </a:bodyPr>
          <a:lstStyle/>
          <a:p>
            <a:r>
              <a:rPr lang="en-GB" dirty="0" smtClean="0"/>
              <a:t>Cruise et al (1985) </a:t>
            </a:r>
            <a:endParaRPr lang="en-GB" dirty="0"/>
          </a:p>
        </p:txBody>
      </p:sp>
    </p:spTree>
    <p:extLst>
      <p:ext uri="{BB962C8B-B14F-4D97-AF65-F5344CB8AC3E}">
        <p14:creationId xmlns:p14="http://schemas.microsoft.com/office/powerpoint/2010/main" val="3629721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Six Factors of Statistical Anxiety</a:t>
            </a:r>
            <a:endParaRPr lang="en-GB" b="1" dirty="0"/>
          </a:p>
        </p:txBody>
      </p:sp>
      <p:sp>
        <p:nvSpPr>
          <p:cNvPr id="3" name="Content Placeholder 2"/>
          <p:cNvSpPr>
            <a:spLocks noGrp="1"/>
          </p:cNvSpPr>
          <p:nvPr>
            <p:ph idx="1"/>
          </p:nvPr>
        </p:nvSpPr>
        <p:spPr>
          <a:xfrm>
            <a:off x="1539350" y="1825625"/>
            <a:ext cx="9814450" cy="4351338"/>
          </a:xfrm>
        </p:spPr>
        <p:txBody>
          <a:bodyPr>
            <a:normAutofit/>
          </a:bodyPr>
          <a:lstStyle/>
          <a:p>
            <a:pPr marL="0" indent="0">
              <a:buNone/>
            </a:pPr>
            <a:r>
              <a:rPr lang="en-GB" sz="4000" dirty="0" smtClean="0">
                <a:solidFill>
                  <a:srgbClr val="0070C0"/>
                </a:solidFill>
              </a:rPr>
              <a:t>4. computational self-concept, </a:t>
            </a:r>
          </a:p>
          <a:p>
            <a:pPr marL="0" indent="0">
              <a:buNone/>
            </a:pPr>
            <a:r>
              <a:rPr lang="en-GB" sz="4000" dirty="0" smtClean="0">
                <a:solidFill>
                  <a:srgbClr val="0070C0"/>
                </a:solidFill>
              </a:rPr>
              <a:t>5. fear </a:t>
            </a:r>
            <a:r>
              <a:rPr lang="en-GB" sz="4000" dirty="0">
                <a:solidFill>
                  <a:srgbClr val="0070C0"/>
                </a:solidFill>
              </a:rPr>
              <a:t>of asking for </a:t>
            </a:r>
            <a:r>
              <a:rPr lang="en-GB" sz="4000" dirty="0" smtClean="0">
                <a:solidFill>
                  <a:srgbClr val="0070C0"/>
                </a:solidFill>
              </a:rPr>
              <a:t>help, </a:t>
            </a:r>
          </a:p>
          <a:p>
            <a:pPr marL="0" indent="0">
              <a:buNone/>
            </a:pPr>
            <a:r>
              <a:rPr lang="en-GB" sz="4000" dirty="0" smtClean="0">
                <a:solidFill>
                  <a:srgbClr val="0070C0"/>
                </a:solidFill>
              </a:rPr>
              <a:t>6. fear </a:t>
            </a:r>
            <a:r>
              <a:rPr lang="en-GB" sz="4000" dirty="0">
                <a:solidFill>
                  <a:srgbClr val="0070C0"/>
                </a:solidFill>
              </a:rPr>
              <a:t>of statistics </a:t>
            </a:r>
            <a:r>
              <a:rPr lang="en-GB" sz="4000" dirty="0" smtClean="0">
                <a:solidFill>
                  <a:srgbClr val="0070C0"/>
                </a:solidFill>
              </a:rPr>
              <a:t>teachers</a:t>
            </a:r>
            <a:endParaRPr lang="en-GB" sz="4000" dirty="0">
              <a:solidFill>
                <a:srgbClr val="0070C0"/>
              </a:solidFill>
            </a:endParaRPr>
          </a:p>
          <a:p>
            <a:endParaRPr lang="en-GB" dirty="0"/>
          </a:p>
        </p:txBody>
      </p:sp>
      <p:sp>
        <p:nvSpPr>
          <p:cNvPr id="4" name="Rectangle 3"/>
          <p:cNvSpPr/>
          <p:nvPr/>
        </p:nvSpPr>
        <p:spPr>
          <a:xfrm>
            <a:off x="9650178" y="6176963"/>
            <a:ext cx="1943545" cy="369332"/>
          </a:xfrm>
          <a:prstGeom prst="rect">
            <a:avLst/>
          </a:prstGeom>
        </p:spPr>
        <p:txBody>
          <a:bodyPr wrap="none">
            <a:spAutoFit/>
          </a:bodyPr>
          <a:lstStyle/>
          <a:p>
            <a:r>
              <a:rPr lang="en-GB" dirty="0" smtClean="0"/>
              <a:t>Cruise et al (1985) </a:t>
            </a:r>
            <a:endParaRPr lang="en-GB" dirty="0"/>
          </a:p>
        </p:txBody>
      </p:sp>
    </p:spTree>
    <p:extLst>
      <p:ext uri="{BB962C8B-B14F-4D97-AF65-F5344CB8AC3E}">
        <p14:creationId xmlns:p14="http://schemas.microsoft.com/office/powerpoint/2010/main" val="4115100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02810" y="901243"/>
            <a:ext cx="8072366" cy="4708880"/>
          </a:xfrm>
          <a:prstGeom prst="rect">
            <a:avLst/>
          </a:prstGeom>
        </p:spPr>
      </p:pic>
    </p:spTree>
    <p:extLst>
      <p:ext uri="{BB962C8B-B14F-4D97-AF65-F5344CB8AC3E}">
        <p14:creationId xmlns:p14="http://schemas.microsoft.com/office/powerpoint/2010/main" val="2205396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Overcoming Anxiety with Inclusiveness</a:t>
            </a:r>
            <a:endParaRPr lang="en-GB" dirty="0"/>
          </a:p>
        </p:txBody>
      </p:sp>
      <p:sp>
        <p:nvSpPr>
          <p:cNvPr id="5" name="Content Placeholder 4"/>
          <p:cNvSpPr>
            <a:spLocks noGrp="1"/>
          </p:cNvSpPr>
          <p:nvPr>
            <p:ph idx="1"/>
          </p:nvPr>
        </p:nvSpPr>
        <p:spPr/>
        <p:txBody>
          <a:bodyPr/>
          <a:lstStyle/>
          <a:p>
            <a:r>
              <a:rPr lang="en-GB" dirty="0"/>
              <a:t>Inclusive pedagogy seeks to accommodate all students in </a:t>
            </a:r>
            <a:r>
              <a:rPr lang="en-GB" dirty="0" smtClean="0"/>
              <a:t>learning</a:t>
            </a:r>
          </a:p>
          <a:p>
            <a:r>
              <a:rPr lang="en-GB" dirty="0"/>
              <a:t>Inclusive pedagogy has been defined as an approach that targets a culture that accommodates all and ensures practice is based on the use of diverse teaching strategies (Corbett, 2001).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6825" y="4688205"/>
            <a:ext cx="2466975" cy="1847850"/>
          </a:xfrm>
          <a:prstGeom prst="rect">
            <a:avLst/>
          </a:prstGeom>
        </p:spPr>
      </p:pic>
    </p:spTree>
    <p:extLst>
      <p:ext uri="{BB962C8B-B14F-4D97-AF65-F5344CB8AC3E}">
        <p14:creationId xmlns:p14="http://schemas.microsoft.com/office/powerpoint/2010/main" val="606452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130" y="365125"/>
            <a:ext cx="10313670" cy="757093"/>
          </a:xfrm>
        </p:spPr>
        <p:txBody>
          <a:bodyPr/>
          <a:lstStyle/>
          <a:p>
            <a:r>
              <a:rPr lang="en-GB" dirty="0" smtClean="0"/>
              <a:t>Benefits</a:t>
            </a:r>
            <a:endParaRPr lang="en-GB" dirty="0"/>
          </a:p>
        </p:txBody>
      </p:sp>
      <p:sp>
        <p:nvSpPr>
          <p:cNvPr id="3" name="Content Placeholder 2"/>
          <p:cNvSpPr>
            <a:spLocks noGrp="1"/>
          </p:cNvSpPr>
          <p:nvPr>
            <p:ph idx="1"/>
          </p:nvPr>
        </p:nvSpPr>
        <p:spPr>
          <a:xfrm>
            <a:off x="1040130" y="1278082"/>
            <a:ext cx="10313670" cy="4898881"/>
          </a:xfrm>
        </p:spPr>
        <p:txBody>
          <a:bodyPr/>
          <a:lstStyle/>
          <a:p>
            <a:r>
              <a:rPr lang="en-GB" dirty="0"/>
              <a:t>Evidence has shown inclusive teaching can impact positively on </a:t>
            </a:r>
            <a:endParaRPr lang="en-GB" dirty="0" smtClean="0"/>
          </a:p>
          <a:p>
            <a:r>
              <a:rPr lang="en-GB" dirty="0" smtClean="0"/>
              <a:t>satisfaction </a:t>
            </a:r>
            <a:r>
              <a:rPr lang="en-GB" dirty="0"/>
              <a:t>and grades </a:t>
            </a:r>
            <a:r>
              <a:rPr lang="en-GB" sz="2000" dirty="0"/>
              <a:t>(Oxford Brookes University, 2014), </a:t>
            </a:r>
            <a:endParaRPr lang="en-GB" dirty="0" smtClean="0"/>
          </a:p>
          <a:p>
            <a:r>
              <a:rPr lang="en-GB" dirty="0" smtClean="0"/>
              <a:t>attendance </a:t>
            </a:r>
            <a:r>
              <a:rPr lang="en-GB" sz="2000" dirty="0"/>
              <a:t>(Babb &amp; Ross, 2009), </a:t>
            </a:r>
            <a:endParaRPr lang="en-GB" dirty="0" smtClean="0"/>
          </a:p>
          <a:p>
            <a:r>
              <a:rPr lang="en-GB" dirty="0" smtClean="0"/>
              <a:t>remove </a:t>
            </a:r>
            <a:r>
              <a:rPr lang="en-GB" dirty="0"/>
              <a:t>barriers to learning </a:t>
            </a:r>
            <a:r>
              <a:rPr lang="en-GB" sz="2000" dirty="0"/>
              <a:t>(Equality Challenge Unit, 2013) </a:t>
            </a:r>
            <a:r>
              <a:rPr lang="en-GB" dirty="0"/>
              <a:t>and </a:t>
            </a:r>
            <a:endParaRPr lang="en-GB" dirty="0" smtClean="0"/>
          </a:p>
          <a:p>
            <a:r>
              <a:rPr lang="en-GB" dirty="0" smtClean="0"/>
              <a:t>can </a:t>
            </a:r>
            <a:r>
              <a:rPr lang="en-GB" dirty="0"/>
              <a:t>benefit all students not just those with diagnoses such as autism, dyslexia and ADHD </a:t>
            </a:r>
            <a:r>
              <a:rPr lang="en-GB" sz="2000" dirty="0"/>
              <a:t>(</a:t>
            </a:r>
            <a:r>
              <a:rPr lang="en-GB" sz="2000" dirty="0" err="1"/>
              <a:t>Bhagat</a:t>
            </a:r>
            <a:r>
              <a:rPr lang="en-GB" sz="2000" dirty="0"/>
              <a:t> &amp; O’Neill, 2011</a:t>
            </a:r>
            <a:r>
              <a:rPr lang="en-GB" sz="2000" dirty="0" smtClean="0"/>
              <a:t>) </a:t>
            </a:r>
          </a:p>
          <a:p>
            <a:r>
              <a:rPr lang="en-GB" dirty="0" smtClean="0"/>
              <a:t>save </a:t>
            </a:r>
            <a:r>
              <a:rPr lang="en-GB" dirty="0"/>
              <a:t>time for teaching staff as an inclusive environment reduces the need for individualised plans </a:t>
            </a:r>
            <a:r>
              <a:rPr lang="en-GB" sz="2000" dirty="0"/>
              <a:t>(Equality Challenge Unit, 2013).</a:t>
            </a:r>
            <a:endParaRPr lang="en-GB" dirty="0"/>
          </a:p>
          <a:p>
            <a:endParaRPr lang="en-GB" dirty="0"/>
          </a:p>
        </p:txBody>
      </p:sp>
    </p:spTree>
    <p:extLst>
      <p:ext uri="{BB962C8B-B14F-4D97-AF65-F5344CB8AC3E}">
        <p14:creationId xmlns:p14="http://schemas.microsoft.com/office/powerpoint/2010/main" val="303310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320867" y="614663"/>
            <a:ext cx="5816555" cy="5249688"/>
          </a:xfrm>
          <a:prstGeom prst="rect">
            <a:avLst/>
          </a:prstGeom>
        </p:spPr>
      </p:pic>
    </p:spTree>
    <p:extLst>
      <p:ext uri="{BB962C8B-B14F-4D97-AF65-F5344CB8AC3E}">
        <p14:creationId xmlns:p14="http://schemas.microsoft.com/office/powerpoint/2010/main" val="4177228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5237" y="460640"/>
            <a:ext cx="3499090" cy="2016837"/>
          </a:xfrm>
          <a:prstGeom prst="rect">
            <a:avLst/>
          </a:prstGeom>
        </p:spPr>
      </p:pic>
      <p:sp>
        <p:nvSpPr>
          <p:cNvPr id="3" name="TextBox 2"/>
          <p:cNvSpPr txBox="1"/>
          <p:nvPr/>
        </p:nvSpPr>
        <p:spPr>
          <a:xfrm>
            <a:off x="2751015" y="2852615"/>
            <a:ext cx="7620000" cy="2308324"/>
          </a:xfrm>
          <a:prstGeom prst="rect">
            <a:avLst/>
          </a:prstGeom>
          <a:noFill/>
        </p:spPr>
        <p:txBody>
          <a:bodyPr wrap="square" rtlCol="0">
            <a:spAutoFit/>
          </a:bodyPr>
          <a:lstStyle/>
          <a:p>
            <a:r>
              <a:rPr lang="en-GB" sz="3600" dirty="0" smtClean="0"/>
              <a:t>Creating a safe and calm environment</a:t>
            </a:r>
          </a:p>
          <a:p>
            <a:pPr marL="571500" indent="-571500">
              <a:buFont typeface="Arial" panose="020B0604020202020204" pitchFamily="34" charset="0"/>
              <a:buChar char="•"/>
            </a:pPr>
            <a:r>
              <a:rPr lang="en-GB" sz="3600" dirty="0" smtClean="0"/>
              <a:t>Music</a:t>
            </a:r>
          </a:p>
          <a:p>
            <a:pPr marL="571500" indent="-571500">
              <a:buFont typeface="Arial" panose="020B0604020202020204" pitchFamily="34" charset="0"/>
              <a:buChar char="•"/>
            </a:pPr>
            <a:r>
              <a:rPr lang="en-GB" sz="3600" dirty="0" smtClean="0"/>
              <a:t>Facilities</a:t>
            </a:r>
          </a:p>
          <a:p>
            <a:pPr marL="571500" indent="-571500">
              <a:buFont typeface="Arial" panose="020B0604020202020204" pitchFamily="34" charset="0"/>
              <a:buChar char="•"/>
            </a:pPr>
            <a:r>
              <a:rPr lang="en-GB" sz="3600" dirty="0" smtClean="0"/>
              <a:t>Course Climate</a:t>
            </a:r>
            <a:endParaRPr lang="en-GB" sz="3600" dirty="0"/>
          </a:p>
        </p:txBody>
      </p:sp>
    </p:spTree>
    <p:extLst>
      <p:ext uri="{BB962C8B-B14F-4D97-AF65-F5344CB8AC3E}">
        <p14:creationId xmlns:p14="http://schemas.microsoft.com/office/powerpoint/2010/main" val="244440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Creating a safe course Climate</a:t>
            </a:r>
            <a:endParaRPr lang="en-GB" dirty="0"/>
          </a:p>
        </p:txBody>
      </p:sp>
      <p:sp>
        <p:nvSpPr>
          <p:cNvPr id="3" name="Content Placeholder 2"/>
          <p:cNvSpPr>
            <a:spLocks noGrp="1"/>
          </p:cNvSpPr>
          <p:nvPr>
            <p:ph idx="1"/>
          </p:nvPr>
        </p:nvSpPr>
        <p:spPr/>
        <p:txBody>
          <a:bodyPr>
            <a:normAutofit lnSpcReduction="10000"/>
          </a:bodyPr>
          <a:lstStyle/>
          <a:p>
            <a:r>
              <a:rPr lang="en-GB" dirty="0">
                <a:solidFill>
                  <a:prstClr val="black"/>
                </a:solidFill>
                <a:latin typeface="KingsBureauGrot FiveOne" panose="02000506040000020004" pitchFamily="2" charset="0"/>
              </a:rPr>
              <a:t>make uncertainty safe - validate different viewpoints</a:t>
            </a:r>
          </a:p>
          <a:p>
            <a:r>
              <a:rPr lang="en-GB" dirty="0">
                <a:solidFill>
                  <a:prstClr val="black"/>
                </a:solidFill>
                <a:latin typeface="KingsBureauGrot FiveOne" panose="02000506040000020004" pitchFamily="2" charset="0"/>
              </a:rPr>
              <a:t>resist a single right answer</a:t>
            </a:r>
          </a:p>
          <a:p>
            <a:r>
              <a:rPr lang="en-GB" dirty="0">
                <a:solidFill>
                  <a:prstClr val="black"/>
                </a:solidFill>
                <a:latin typeface="KingsBureauGrot FiveOne" panose="02000506040000020004" pitchFamily="2" charset="0"/>
              </a:rPr>
              <a:t>performance and grading criteria - encourage students to support their opinions with evidence</a:t>
            </a:r>
          </a:p>
          <a:p>
            <a:r>
              <a:rPr lang="en-GB" dirty="0">
                <a:solidFill>
                  <a:prstClr val="black"/>
                </a:solidFill>
                <a:latin typeface="KingsBureauGrot FiveOne" panose="02000506040000020004" pitchFamily="2" charset="0"/>
              </a:rPr>
              <a:t>examine assumptions about students (e.g. background, ability, viewpoint) </a:t>
            </a:r>
          </a:p>
          <a:p>
            <a:r>
              <a:rPr lang="en-GB" dirty="0">
                <a:solidFill>
                  <a:prstClr val="black"/>
                </a:solidFill>
                <a:latin typeface="KingsBureauGrot FiveOne" panose="02000506040000020004" pitchFamily="2" charset="0"/>
              </a:rPr>
              <a:t>do not ask individuals to speak for an entire group</a:t>
            </a:r>
          </a:p>
          <a:p>
            <a:r>
              <a:rPr lang="en-GB" dirty="0">
                <a:solidFill>
                  <a:prstClr val="black"/>
                </a:solidFill>
                <a:latin typeface="KingsBureauGrot FiveOne" panose="02000506040000020004" pitchFamily="2" charset="0"/>
              </a:rPr>
              <a:t>use multiple and diverse examples</a:t>
            </a:r>
          </a:p>
          <a:p>
            <a:r>
              <a:rPr lang="en-GB" dirty="0">
                <a:solidFill>
                  <a:prstClr val="black"/>
                </a:solidFill>
                <a:latin typeface="KingsBureauGrot FiveOne" panose="02000506040000020004" pitchFamily="2" charset="0"/>
              </a:rPr>
              <a:t>establish ground rules for interaction</a:t>
            </a:r>
          </a:p>
          <a:p>
            <a:r>
              <a:rPr lang="en-GB" dirty="0">
                <a:solidFill>
                  <a:prstClr val="black"/>
                </a:solidFill>
                <a:latin typeface="KingsBureauGrot FiveOne" panose="02000506040000020004" pitchFamily="2" charset="0"/>
              </a:rPr>
              <a:t>get feedback on the climate</a:t>
            </a:r>
          </a:p>
          <a:p>
            <a:endParaRPr lang="en-GB" dirty="0"/>
          </a:p>
        </p:txBody>
      </p:sp>
    </p:spTree>
    <p:extLst>
      <p:ext uri="{BB962C8B-B14F-4D97-AF65-F5344CB8AC3E}">
        <p14:creationId xmlns:p14="http://schemas.microsoft.com/office/powerpoint/2010/main" val="3967333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1373" y="1492721"/>
            <a:ext cx="2980153" cy="3481621"/>
          </a:xfrm>
          <a:prstGeom prst="rect">
            <a:avLst/>
          </a:prstGeom>
        </p:spPr>
      </p:pic>
      <p:sp>
        <p:nvSpPr>
          <p:cNvPr id="3" name="TextBox 2"/>
          <p:cNvSpPr txBox="1"/>
          <p:nvPr/>
        </p:nvSpPr>
        <p:spPr>
          <a:xfrm>
            <a:off x="4173415" y="1609969"/>
            <a:ext cx="6682154" cy="3416320"/>
          </a:xfrm>
          <a:prstGeom prst="rect">
            <a:avLst/>
          </a:prstGeom>
          <a:noFill/>
        </p:spPr>
        <p:txBody>
          <a:bodyPr wrap="square" rtlCol="0">
            <a:spAutoFit/>
          </a:bodyPr>
          <a:lstStyle/>
          <a:p>
            <a:r>
              <a:rPr lang="en-GB" sz="3600" dirty="0" smtClean="0"/>
              <a:t>Personal Connection</a:t>
            </a:r>
          </a:p>
          <a:p>
            <a:pPr marL="571500" indent="-571500">
              <a:buFont typeface="Arial" panose="020B0604020202020204" pitchFamily="34" charset="0"/>
              <a:buChar char="•"/>
            </a:pPr>
            <a:r>
              <a:rPr lang="en-GB" sz="3600" dirty="0" smtClean="0"/>
              <a:t>Learn their names</a:t>
            </a:r>
          </a:p>
          <a:p>
            <a:pPr marL="571500" indent="-571500">
              <a:buFont typeface="Arial" panose="020B0604020202020204" pitchFamily="34" charset="0"/>
              <a:buChar char="•"/>
            </a:pPr>
            <a:r>
              <a:rPr lang="en-GB" sz="3600" dirty="0" smtClean="0"/>
              <a:t>Who are they?</a:t>
            </a:r>
          </a:p>
          <a:p>
            <a:pPr marL="571500" indent="-571500">
              <a:buFont typeface="Arial" panose="020B0604020202020204" pitchFamily="34" charset="0"/>
              <a:buChar char="•"/>
            </a:pPr>
            <a:r>
              <a:rPr lang="en-GB" sz="3600" dirty="0" smtClean="0"/>
              <a:t>What are their backgrounds?</a:t>
            </a:r>
          </a:p>
          <a:p>
            <a:pPr marL="571500" indent="-571500">
              <a:buFont typeface="Arial" panose="020B0604020202020204" pitchFamily="34" charset="0"/>
              <a:buChar char="•"/>
            </a:pPr>
            <a:r>
              <a:rPr lang="en-GB" sz="3600" dirty="0" smtClean="0"/>
              <a:t>What are they bringing to the teaching experience?</a:t>
            </a:r>
            <a:endParaRPr lang="en-GB" sz="3600" dirty="0"/>
          </a:p>
        </p:txBody>
      </p:sp>
    </p:spTree>
    <p:extLst>
      <p:ext uri="{BB962C8B-B14F-4D97-AF65-F5344CB8AC3E}">
        <p14:creationId xmlns:p14="http://schemas.microsoft.com/office/powerpoint/2010/main" val="397163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7001" y="887900"/>
            <a:ext cx="3429165" cy="2558685"/>
          </a:xfrm>
          <a:prstGeom prst="rect">
            <a:avLst/>
          </a:prstGeom>
        </p:spPr>
      </p:pic>
      <p:sp>
        <p:nvSpPr>
          <p:cNvPr id="3" name="TextBox 2"/>
          <p:cNvSpPr txBox="1"/>
          <p:nvPr/>
        </p:nvSpPr>
        <p:spPr>
          <a:xfrm>
            <a:off x="4267200" y="2141415"/>
            <a:ext cx="7580923" cy="2308324"/>
          </a:xfrm>
          <a:prstGeom prst="rect">
            <a:avLst/>
          </a:prstGeom>
          <a:noFill/>
        </p:spPr>
        <p:txBody>
          <a:bodyPr wrap="square" rtlCol="0">
            <a:spAutoFit/>
          </a:bodyPr>
          <a:lstStyle/>
          <a:p>
            <a:r>
              <a:rPr lang="en-GB" sz="3600" dirty="0" smtClean="0"/>
              <a:t>Strong teaching team</a:t>
            </a:r>
          </a:p>
          <a:p>
            <a:pPr marL="914400" lvl="1" indent="-457200">
              <a:buFont typeface="Arial" panose="020B0604020202020204" pitchFamily="34" charset="0"/>
              <a:buChar char="•"/>
            </a:pPr>
            <a:r>
              <a:rPr lang="en-GB" sz="3600" dirty="0" smtClean="0"/>
              <a:t>Working with GTAs as teaching partners.</a:t>
            </a:r>
          </a:p>
          <a:p>
            <a:pPr marL="914400" lvl="1" indent="-457200">
              <a:buFont typeface="Arial" panose="020B0604020202020204" pitchFamily="34" charset="0"/>
              <a:buChar char="•"/>
            </a:pPr>
            <a:endParaRPr lang="en-GB" sz="3600" dirty="0"/>
          </a:p>
        </p:txBody>
      </p:sp>
    </p:spTree>
    <p:extLst>
      <p:ext uri="{BB962C8B-B14F-4D97-AF65-F5344CB8AC3E}">
        <p14:creationId xmlns:p14="http://schemas.microsoft.com/office/powerpoint/2010/main" val="70760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0">
            <a:extLst>
              <a:ext uri="{FF2B5EF4-FFF2-40B4-BE49-F238E27FC236}">
                <a16:creationId xmlns:a16="http://schemas.microsoft.com/office/drawing/2014/main" xmlns="" id="{F6825B47-3D90-4431-8BD2-287D8ABE9E02}"/>
              </a:ext>
            </a:extLst>
          </p:cNvPr>
          <p:cNvSpPr>
            <a:spLocks noGrp="1"/>
          </p:cNvSpPr>
          <p:nvPr>
            <p:ph type="title"/>
          </p:nvPr>
        </p:nvSpPr>
        <p:spPr>
          <a:xfrm>
            <a:off x="2099911" y="370871"/>
            <a:ext cx="7632848" cy="504056"/>
          </a:xfrm>
        </p:spPr>
        <p:txBody>
          <a:bodyPr>
            <a:normAutofit fontScale="90000"/>
          </a:bodyPr>
          <a:lstStyle/>
          <a:p>
            <a:r>
              <a:rPr lang="en-GB" dirty="0" smtClean="0">
                <a:solidFill>
                  <a:schemeClr val="tx2">
                    <a:lumMod val="60000"/>
                    <a:lumOff val="40000"/>
                  </a:schemeClr>
                </a:solidFill>
              </a:rPr>
              <a:t>History and context</a:t>
            </a:r>
            <a:endParaRPr lang="en-GB" dirty="0">
              <a:solidFill>
                <a:schemeClr val="tx2">
                  <a:lumMod val="60000"/>
                  <a:lumOff val="40000"/>
                </a:schemeClr>
              </a:solidFill>
            </a:endParaRPr>
          </a:p>
        </p:txBody>
      </p:sp>
      <p:pic>
        <p:nvPicPr>
          <p:cNvPr id="2052" name="Picture 4" descr="Image result for Frank Wilcoxon">
            <a:extLst>
              <a:ext uri="{FF2B5EF4-FFF2-40B4-BE49-F238E27FC236}">
                <a16:creationId xmlns:a16="http://schemas.microsoft.com/office/drawing/2014/main" xmlns="" id="{5022DE1D-00BE-4747-B849-2D98F31CDB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4" y="1173040"/>
            <a:ext cx="2809875" cy="3714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3DBE6859-0783-4F5D-B5AA-62DDA32BBED9}"/>
              </a:ext>
            </a:extLst>
          </p:cNvPr>
          <p:cNvSpPr/>
          <p:nvPr/>
        </p:nvSpPr>
        <p:spPr>
          <a:xfrm>
            <a:off x="5268791" y="1173040"/>
            <a:ext cx="4572000" cy="738664"/>
          </a:xfrm>
          <a:prstGeom prst="rect">
            <a:avLst/>
          </a:prstGeom>
        </p:spPr>
        <p:txBody>
          <a:bodyPr>
            <a:spAutoFit/>
          </a:bodyPr>
          <a:lstStyle/>
          <a:p>
            <a:r>
              <a:rPr lang="en-GB" sz="2400" b="1">
                <a:latin typeface="Book Antiqua" panose="02040602050305030304" pitchFamily="18" charset="0"/>
              </a:rPr>
              <a:t>Frank Wilcoxon</a:t>
            </a:r>
            <a:r>
              <a:rPr lang="en-GB" b="1">
                <a:latin typeface="Book Antiqua" panose="02040602050305030304" pitchFamily="18" charset="0"/>
              </a:rPr>
              <a:t/>
            </a:r>
            <a:br>
              <a:rPr lang="en-GB" b="1">
                <a:latin typeface="Book Antiqua" panose="02040602050305030304" pitchFamily="18" charset="0"/>
              </a:rPr>
            </a:br>
            <a:r>
              <a:rPr lang="en-GB">
                <a:solidFill>
                  <a:srgbClr val="000000"/>
                </a:solidFill>
                <a:latin typeface="Book Antiqua" panose="02040602050305030304" pitchFamily="18" charset="0"/>
              </a:rPr>
              <a:t>1892 - 1965</a:t>
            </a:r>
            <a:endParaRPr lang="en-GB"/>
          </a:p>
        </p:txBody>
      </p:sp>
      <p:sp>
        <p:nvSpPr>
          <p:cNvPr id="3" name="Rectangle 2">
            <a:extLst>
              <a:ext uri="{FF2B5EF4-FFF2-40B4-BE49-F238E27FC236}">
                <a16:creationId xmlns:a16="http://schemas.microsoft.com/office/drawing/2014/main" xmlns="" id="{8CAAAF88-5EE0-49CF-B1DC-BBFB125B8471}"/>
              </a:ext>
            </a:extLst>
          </p:cNvPr>
          <p:cNvSpPr/>
          <p:nvPr/>
        </p:nvSpPr>
        <p:spPr>
          <a:xfrm>
            <a:off x="5268791" y="1829373"/>
            <a:ext cx="4806462" cy="1600438"/>
          </a:xfrm>
          <a:prstGeom prst="rect">
            <a:avLst/>
          </a:prstGeom>
        </p:spPr>
        <p:txBody>
          <a:bodyPr wrap="square">
            <a:spAutoFit/>
          </a:bodyPr>
          <a:lstStyle/>
          <a:p>
            <a:pPr algn="just"/>
            <a:r>
              <a:rPr lang="en-GB" sz="1400">
                <a:latin typeface="+mj-lt"/>
              </a:rPr>
              <a:t>Frank Wilcoxon was a </a:t>
            </a:r>
            <a:r>
              <a:rPr lang="en-GB" sz="1400" b="1">
                <a:latin typeface="+mj-lt"/>
              </a:rPr>
              <a:t>chemist and statistician</a:t>
            </a:r>
            <a:r>
              <a:rPr lang="en-GB" sz="1400">
                <a:latin typeface="+mj-lt"/>
              </a:rPr>
              <a:t>, born to American in County Cork, Ireland. In 1917, he graduated from Pennsylvania Military College with a </a:t>
            </a:r>
            <a:r>
              <a:rPr lang="en-GB" sz="1400" err="1">
                <a:latin typeface="+mj-lt"/>
              </a:rPr>
              <a:t>B.Sc</a:t>
            </a:r>
            <a:r>
              <a:rPr lang="en-GB" sz="1400">
                <a:latin typeface="+mj-lt"/>
              </a:rPr>
              <a:t>,  he was awarded an M.S. in chemistry in 1921 (Rutgers University), and then, a Ph.D. in physical chemistry</a:t>
            </a:r>
            <a:r>
              <a:rPr lang="en-GB" sz="1400" b="1">
                <a:latin typeface="+mj-lt"/>
              </a:rPr>
              <a:t> </a:t>
            </a:r>
            <a:r>
              <a:rPr lang="en-GB" sz="1400">
                <a:latin typeface="+mj-lt"/>
              </a:rPr>
              <a:t>at Cornell University. He developed an interest in inferential statistics through the study of R. A. Fisher's 1925 text, Statistical Methods for Research Workers. </a:t>
            </a:r>
          </a:p>
        </p:txBody>
      </p:sp>
    </p:spTree>
    <p:extLst>
      <p:ext uri="{BB962C8B-B14F-4D97-AF65-F5344CB8AC3E}">
        <p14:creationId xmlns:p14="http://schemas.microsoft.com/office/powerpoint/2010/main" val="2406256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35962" y="2245898"/>
            <a:ext cx="2857500" cy="2857500"/>
          </a:xfrm>
          <a:prstGeom prst="rect">
            <a:avLst/>
          </a:prstGeom>
        </p:spPr>
      </p:pic>
      <p:sp>
        <p:nvSpPr>
          <p:cNvPr id="3" name="TextBox 2"/>
          <p:cNvSpPr txBox="1"/>
          <p:nvPr/>
        </p:nvSpPr>
        <p:spPr>
          <a:xfrm>
            <a:off x="4400062" y="2071077"/>
            <a:ext cx="5869353" cy="1384995"/>
          </a:xfrm>
          <a:prstGeom prst="rect">
            <a:avLst/>
          </a:prstGeom>
          <a:noFill/>
        </p:spPr>
        <p:txBody>
          <a:bodyPr wrap="square" rtlCol="0">
            <a:spAutoFit/>
          </a:bodyPr>
          <a:lstStyle/>
          <a:p>
            <a:r>
              <a:rPr lang="en-GB" sz="2800" dirty="0" smtClean="0"/>
              <a:t>Peer to Peer learning</a:t>
            </a:r>
          </a:p>
          <a:p>
            <a:pPr marL="457200" indent="-457200">
              <a:buFont typeface="Arial" panose="020B0604020202020204" pitchFamily="34" charset="0"/>
              <a:buChar char="•"/>
            </a:pPr>
            <a:r>
              <a:rPr lang="en-GB" sz="2800" dirty="0" smtClean="0"/>
              <a:t>Think,  Pair,  Share</a:t>
            </a:r>
          </a:p>
          <a:p>
            <a:pPr marL="457200" indent="-457200">
              <a:buFont typeface="Arial" panose="020B0604020202020204" pitchFamily="34" charset="0"/>
              <a:buChar char="•"/>
            </a:pPr>
            <a:r>
              <a:rPr lang="en-GB" sz="2800" dirty="0" smtClean="0"/>
              <a:t>Group work</a:t>
            </a:r>
            <a:endParaRPr lang="en-GB" sz="2800" dirty="0"/>
          </a:p>
        </p:txBody>
      </p:sp>
    </p:spTree>
    <p:extLst>
      <p:ext uri="{BB962C8B-B14F-4D97-AF65-F5344CB8AC3E}">
        <p14:creationId xmlns:p14="http://schemas.microsoft.com/office/powerpoint/2010/main" val="55064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585" y="243513"/>
            <a:ext cx="9988061" cy="5693866"/>
          </a:xfrm>
          <a:prstGeom prst="rect">
            <a:avLst/>
          </a:prstGeom>
        </p:spPr>
        <p:txBody>
          <a:bodyPr wrap="square">
            <a:spAutoFit/>
          </a:bodyPr>
          <a:lstStyle/>
          <a:p>
            <a:r>
              <a:rPr lang="en-GB" sz="2800" b="1" dirty="0"/>
              <a:t>Think-Pair-Share  </a:t>
            </a:r>
            <a:endParaRPr lang="en-GB" sz="2800" b="1" dirty="0" smtClean="0"/>
          </a:p>
          <a:p>
            <a:endParaRPr lang="en-GB" sz="2800" b="1" dirty="0"/>
          </a:p>
          <a:p>
            <a:r>
              <a:rPr lang="en-GB" sz="2800" b="1" dirty="0" smtClean="0"/>
              <a:t>An </a:t>
            </a:r>
            <a:r>
              <a:rPr lang="en-GB" sz="2800" b="1" dirty="0"/>
              <a:t>equity pedagogical best practice to increase and vary student participation within the classroom that was developed by </a:t>
            </a:r>
            <a:r>
              <a:rPr lang="en-GB" sz="2800" b="1" dirty="0" err="1"/>
              <a:t>Dr.</a:t>
            </a:r>
            <a:r>
              <a:rPr lang="en-GB" sz="2800" b="1" dirty="0"/>
              <a:t> Frank Lyman in 1981</a:t>
            </a:r>
          </a:p>
          <a:p>
            <a:endParaRPr lang="en-GB" sz="2800" b="1" dirty="0" smtClean="0"/>
          </a:p>
          <a:p>
            <a:endParaRPr lang="en-GB" sz="2800" b="1" dirty="0"/>
          </a:p>
          <a:p>
            <a:r>
              <a:rPr lang="en-GB" sz="2800" b="1" dirty="0" smtClean="0"/>
              <a:t>Consists </a:t>
            </a:r>
            <a:r>
              <a:rPr lang="en-GB" sz="2800" b="1" dirty="0"/>
              <a:t>of 3 tier system that dissects a question introduced by the instructor.</a:t>
            </a:r>
          </a:p>
          <a:p>
            <a:pPr lvl="1"/>
            <a:r>
              <a:rPr lang="en-GB" sz="2800" b="1" dirty="0">
                <a:solidFill>
                  <a:srgbClr val="00B050"/>
                </a:solidFill>
              </a:rPr>
              <a:t>Think</a:t>
            </a:r>
            <a:r>
              <a:rPr lang="en-GB" sz="2800" b="1" dirty="0"/>
              <a:t>-each member silently thinks about question presented. </a:t>
            </a:r>
          </a:p>
          <a:p>
            <a:pPr lvl="1"/>
            <a:r>
              <a:rPr lang="en-GB" sz="2800" b="1" dirty="0">
                <a:solidFill>
                  <a:srgbClr val="00B050"/>
                </a:solidFill>
              </a:rPr>
              <a:t>Pair</a:t>
            </a:r>
            <a:r>
              <a:rPr lang="en-GB" sz="2800" b="1" dirty="0"/>
              <a:t>-Two members are paired to discuss their responses. </a:t>
            </a:r>
          </a:p>
          <a:p>
            <a:r>
              <a:rPr lang="en-GB" sz="2800" b="1" dirty="0" smtClean="0"/>
              <a:t>     </a:t>
            </a:r>
            <a:r>
              <a:rPr lang="en-GB" sz="2800" b="1" dirty="0" smtClean="0">
                <a:solidFill>
                  <a:srgbClr val="00B050"/>
                </a:solidFill>
              </a:rPr>
              <a:t>Share</a:t>
            </a:r>
            <a:r>
              <a:rPr lang="en-GB" sz="2800" b="1" dirty="0" smtClean="0"/>
              <a:t>-Each </a:t>
            </a:r>
            <a:r>
              <a:rPr lang="en-GB" sz="2800" b="1" dirty="0"/>
              <a:t>member may share their response with the class.</a:t>
            </a:r>
            <a:r>
              <a:rPr lang="en-GB" sz="2800" dirty="0"/>
              <a:t> </a:t>
            </a:r>
            <a:endParaRPr lang="en-GB" sz="2800" dirty="0" smtClean="0"/>
          </a:p>
          <a:p>
            <a:endParaRPr lang="en-GB" sz="2800" dirty="0"/>
          </a:p>
        </p:txBody>
      </p:sp>
    </p:spTree>
    <p:extLst>
      <p:ext uri="{BB962C8B-B14F-4D97-AF65-F5344CB8AC3E}">
        <p14:creationId xmlns:p14="http://schemas.microsoft.com/office/powerpoint/2010/main" val="2334304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661" y="1490008"/>
            <a:ext cx="10245969" cy="5262979"/>
          </a:xfrm>
          <a:prstGeom prst="rect">
            <a:avLst/>
          </a:prstGeom>
        </p:spPr>
        <p:txBody>
          <a:bodyPr wrap="square">
            <a:spAutoFit/>
          </a:bodyPr>
          <a:lstStyle/>
          <a:p>
            <a:r>
              <a:rPr lang="en-GB" sz="2400" dirty="0"/>
              <a:t>Think-Pair-Share Strategy provides </a:t>
            </a:r>
            <a:endParaRPr lang="en-GB" sz="2400" dirty="0" smtClean="0"/>
          </a:p>
          <a:p>
            <a:endParaRPr lang="en-GB" sz="2400" dirty="0"/>
          </a:p>
          <a:p>
            <a:pPr marL="342900" indent="-342900">
              <a:buFont typeface="Arial" panose="020B0604020202020204" pitchFamily="34" charset="0"/>
              <a:buChar char="•"/>
            </a:pPr>
            <a:r>
              <a:rPr lang="en-GB" sz="2400" dirty="0" smtClean="0"/>
              <a:t>Students </a:t>
            </a:r>
            <a:r>
              <a:rPr lang="en-GB" sz="2400" dirty="0"/>
              <a:t>with “think time” to reflect and compose their answer. </a:t>
            </a:r>
          </a:p>
          <a:p>
            <a:pPr marL="342900" indent="-342900">
              <a:buFont typeface="Arial" panose="020B0604020202020204" pitchFamily="34" charset="0"/>
              <a:buChar char="•"/>
            </a:pPr>
            <a:r>
              <a:rPr lang="en-GB" sz="2400" dirty="0"/>
              <a:t>“</a:t>
            </a:r>
            <a:r>
              <a:rPr lang="en-GB" sz="2400" dirty="0" err="1"/>
              <a:t>Behavioral</a:t>
            </a:r>
            <a:r>
              <a:rPr lang="en-GB" sz="2400" dirty="0"/>
              <a:t> Rehearsal time” for practicing stating their thoughts without a classmate. </a:t>
            </a:r>
          </a:p>
          <a:p>
            <a:pPr marL="342900" indent="-342900">
              <a:buFont typeface="Arial" panose="020B0604020202020204" pitchFamily="34" charset="0"/>
              <a:buChar char="•"/>
            </a:pPr>
            <a:r>
              <a:rPr lang="en-GB" sz="2400" dirty="0"/>
              <a:t>“Student discussion” for practicing speaking and creating class discussions. </a:t>
            </a:r>
          </a:p>
          <a:p>
            <a:pPr marL="342900" indent="-342900">
              <a:buFont typeface="Arial" panose="020B0604020202020204" pitchFamily="34" charset="0"/>
              <a:buChar char="•"/>
            </a:pPr>
            <a:r>
              <a:rPr lang="en-GB" sz="2400" dirty="0"/>
              <a:t> Can be used with all learners in any content area. </a:t>
            </a:r>
          </a:p>
          <a:p>
            <a:pPr marL="342900" indent="-342900">
              <a:buFont typeface="Arial" panose="020B0604020202020204" pitchFamily="34" charset="0"/>
              <a:buChar char="•"/>
            </a:pPr>
            <a:r>
              <a:rPr lang="en-GB" sz="2400" dirty="0"/>
              <a:t>Group sizes can vary from 2-6 students. </a:t>
            </a:r>
          </a:p>
          <a:p>
            <a:pPr marL="342900" indent="-342900">
              <a:buFont typeface="Arial" panose="020B0604020202020204" pitchFamily="34" charset="0"/>
              <a:buChar char="•"/>
            </a:pPr>
            <a:r>
              <a:rPr lang="en-GB" sz="2400" dirty="0"/>
              <a:t>Strategy can be utilized with all diverse learners (Resource, ELL, etc.) because of comfort level with one partner and the ability to practice their ideas</a:t>
            </a:r>
          </a:p>
          <a:p>
            <a:pPr lvl="0">
              <a:defRPr/>
            </a:pPr>
            <a:endParaRPr lang="en-GB" sz="1600" dirty="0" smtClean="0"/>
          </a:p>
          <a:p>
            <a:pPr lvl="0">
              <a:defRPr/>
            </a:pPr>
            <a:r>
              <a:rPr lang="en-GB" sz="2000" i="1" dirty="0" smtClean="0">
                <a:solidFill>
                  <a:srgbClr val="00B050"/>
                </a:solidFill>
              </a:rPr>
              <a:t>Employing </a:t>
            </a:r>
            <a:r>
              <a:rPr lang="en-GB" sz="2000" i="1" dirty="0">
                <a:solidFill>
                  <a:srgbClr val="00B050"/>
                </a:solidFill>
              </a:rPr>
              <a:t>think-pair-share changed the overall climate of the classroom. Improved overall student classroom engagement and supported students understanding of the material.  Increased confidence of students with course material. Increased engagement of students has a direct impact on learning outcomes.</a:t>
            </a:r>
          </a:p>
        </p:txBody>
      </p:sp>
      <p:sp>
        <p:nvSpPr>
          <p:cNvPr id="3" name="Title 2"/>
          <p:cNvSpPr>
            <a:spLocks noGrp="1"/>
          </p:cNvSpPr>
          <p:nvPr>
            <p:ph type="title"/>
          </p:nvPr>
        </p:nvSpPr>
        <p:spPr/>
        <p:txBody>
          <a:bodyPr/>
          <a:lstStyle/>
          <a:p>
            <a:r>
              <a:rPr lang="en-GB" dirty="0" smtClean="0"/>
              <a:t>Benefits</a:t>
            </a:r>
            <a:endParaRPr lang="en-GB" dirty="0"/>
          </a:p>
        </p:txBody>
      </p:sp>
    </p:spTree>
    <p:extLst>
      <p:ext uri="{BB962C8B-B14F-4D97-AF65-F5344CB8AC3E}">
        <p14:creationId xmlns:p14="http://schemas.microsoft.com/office/powerpoint/2010/main" val="270991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0432" y="1647174"/>
            <a:ext cx="3707704" cy="3301528"/>
            <a:chOff x="7665929" y="2180647"/>
            <a:chExt cx="2705622" cy="2389515"/>
          </a:xfrm>
        </p:grpSpPr>
        <p:pic>
          <p:nvPicPr>
            <p:cNvPr id="4" name="Picture 3"/>
            <p:cNvPicPr>
              <a:picLocks noChangeAspect="1"/>
            </p:cNvPicPr>
            <p:nvPr/>
          </p:nvPicPr>
          <p:blipFill>
            <a:blip r:embed="rId2"/>
            <a:stretch>
              <a:fillRect/>
            </a:stretch>
          </p:blipFill>
          <p:spPr>
            <a:xfrm rot="5400000">
              <a:off x="7968054" y="3182193"/>
              <a:ext cx="2101372" cy="674565"/>
            </a:xfrm>
            <a:prstGeom prst="rect">
              <a:avLst/>
            </a:prstGeom>
          </p:spPr>
        </p:pic>
        <p:sp>
          <p:nvSpPr>
            <p:cNvPr id="5" name="TextBox 4"/>
            <p:cNvSpPr txBox="1"/>
            <p:nvPr/>
          </p:nvSpPr>
          <p:spPr>
            <a:xfrm>
              <a:off x="7665929" y="2180647"/>
              <a:ext cx="2705622" cy="2338943"/>
            </a:xfrm>
            <a:prstGeom prst="rect">
              <a:avLst/>
            </a:prstGeom>
            <a:noFill/>
          </p:spPr>
          <p:txBody>
            <a:bodyPr wrap="square" rtlCol="0">
              <a:spAutoFit/>
            </a:bodyPr>
            <a:lstStyle/>
            <a:p>
              <a:pPr algn="ctr"/>
              <a:r>
                <a:rPr lang="en-US" sz="4000" b="1" dirty="0" smtClean="0">
                  <a:solidFill>
                    <a:srgbClr val="00B0F0"/>
                  </a:solidFill>
                </a:rPr>
                <a:t>Activities</a:t>
              </a:r>
            </a:p>
            <a:p>
              <a:pPr algn="ctr"/>
              <a:endParaRPr lang="en-US" sz="2800" b="1" dirty="0" smtClean="0"/>
            </a:p>
            <a:p>
              <a:pPr algn="ctr"/>
              <a:endParaRPr lang="en-US" sz="2800" b="1" dirty="0"/>
            </a:p>
            <a:p>
              <a:pPr algn="ctr"/>
              <a:endParaRPr lang="en-US" sz="2800" b="1" dirty="0"/>
            </a:p>
            <a:p>
              <a:pPr algn="ctr"/>
              <a:r>
                <a:rPr lang="en-US" sz="4000" b="1" dirty="0" smtClean="0">
                  <a:solidFill>
                    <a:srgbClr val="00B0F0"/>
                  </a:solidFill>
                </a:rPr>
                <a:t>Learning Outcomes</a:t>
              </a:r>
              <a:endParaRPr lang="en-GB" sz="4000" b="1" dirty="0">
                <a:solidFill>
                  <a:srgbClr val="00B0F0"/>
                </a:solidFill>
              </a:endParaRPr>
            </a:p>
          </p:txBody>
        </p:sp>
      </p:grpSp>
      <p:sp>
        <p:nvSpPr>
          <p:cNvPr id="6" name="TextBox 5"/>
          <p:cNvSpPr txBox="1"/>
          <p:nvPr/>
        </p:nvSpPr>
        <p:spPr>
          <a:xfrm>
            <a:off x="359508" y="177882"/>
            <a:ext cx="7002584" cy="584775"/>
          </a:xfrm>
          <a:prstGeom prst="rect">
            <a:avLst/>
          </a:prstGeom>
          <a:noFill/>
        </p:spPr>
        <p:txBody>
          <a:bodyPr wrap="square" rtlCol="0">
            <a:spAutoFit/>
          </a:bodyPr>
          <a:lstStyle/>
          <a:p>
            <a:r>
              <a:rPr lang="en-GB" sz="3200" dirty="0" smtClean="0"/>
              <a:t>Constructive Alignment</a:t>
            </a:r>
            <a:endParaRPr lang="en-GB" sz="3200" dirty="0"/>
          </a:p>
        </p:txBody>
      </p:sp>
      <p:sp>
        <p:nvSpPr>
          <p:cNvPr id="2" name="Rectangle 1"/>
          <p:cNvSpPr/>
          <p:nvPr/>
        </p:nvSpPr>
        <p:spPr>
          <a:xfrm>
            <a:off x="4199057" y="1267210"/>
            <a:ext cx="6096000" cy="1631216"/>
          </a:xfrm>
          <a:prstGeom prst="rect">
            <a:avLst/>
          </a:prstGeom>
        </p:spPr>
        <p:txBody>
          <a:bodyPr>
            <a:spAutoFit/>
          </a:bodyPr>
          <a:lstStyle/>
          <a:p>
            <a:r>
              <a:rPr lang="en-GB" sz="2000" dirty="0"/>
              <a:t>Constructive alignment is the underpinning concept behind the current requirements for programme specification, declarations of Learning Outcomes (LOs) and assessment criteria, and the use of criterion based assessment.</a:t>
            </a:r>
          </a:p>
        </p:txBody>
      </p:sp>
      <p:sp>
        <p:nvSpPr>
          <p:cNvPr id="7" name="Rectangle 6"/>
          <p:cNvSpPr/>
          <p:nvPr/>
        </p:nvSpPr>
        <p:spPr>
          <a:xfrm>
            <a:off x="3048000" y="2967335"/>
            <a:ext cx="6096000" cy="1323439"/>
          </a:xfrm>
          <a:prstGeom prst="rect">
            <a:avLst/>
          </a:prstGeom>
        </p:spPr>
        <p:txBody>
          <a:bodyPr>
            <a:spAutoFit/>
          </a:bodyPr>
          <a:lstStyle/>
          <a:p>
            <a:r>
              <a:rPr lang="en-GB" sz="2000" dirty="0"/>
              <a:t>The 'constructive' aspect refers to the idea that students construct meaning through relevant learning activities rather than from the teacher imparting knowledge to the learner.</a:t>
            </a:r>
          </a:p>
        </p:txBody>
      </p:sp>
      <p:sp>
        <p:nvSpPr>
          <p:cNvPr id="8" name="Rectangle 7"/>
          <p:cNvSpPr/>
          <p:nvPr/>
        </p:nvSpPr>
        <p:spPr>
          <a:xfrm>
            <a:off x="4259384" y="4201505"/>
            <a:ext cx="7151078" cy="1938992"/>
          </a:xfrm>
          <a:prstGeom prst="rect">
            <a:avLst/>
          </a:prstGeom>
        </p:spPr>
        <p:txBody>
          <a:bodyPr wrap="square">
            <a:spAutoFit/>
          </a:bodyPr>
          <a:lstStyle/>
          <a:p>
            <a:r>
              <a:rPr lang="en-GB" sz="2000" dirty="0"/>
              <a:t>The 'alignment' aspect refers to what the teacher does, which is to set up a learning environment that supports the learning activities appropriate to achieving the desired learning outcomes. The key is that the components in the teaching system, especially the teaching methods used and the assessment tasks, are aligned with the learning activities assumed in the intended outcomes.</a:t>
            </a:r>
          </a:p>
        </p:txBody>
      </p:sp>
    </p:spTree>
    <p:extLst>
      <p:ext uri="{BB962C8B-B14F-4D97-AF65-F5344CB8AC3E}">
        <p14:creationId xmlns:p14="http://schemas.microsoft.com/office/powerpoint/2010/main" val="206951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7424" y="6563370"/>
            <a:ext cx="792163"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5" name="Rectangle 4"/>
          <p:cNvSpPr>
            <a:spLocks noGrp="1" noChangeArrowheads="1"/>
          </p:cNvSpPr>
          <p:nvPr/>
        </p:nvSpPr>
        <p:spPr>
          <a:xfrm>
            <a:off x="1524000" y="181918"/>
            <a:ext cx="9144000" cy="624681"/>
          </a:xfrm>
          <a:prstGeom prst="rect">
            <a:avLst/>
          </a:prstGeom>
          <a:ln/>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ctr"/>
            <a:r>
              <a:rPr lang="en-US" sz="2800" b="1" dirty="0">
                <a:solidFill>
                  <a:srgbClr val="C00000"/>
                </a:solidFill>
              </a:rPr>
              <a:t>Constructive </a:t>
            </a:r>
            <a:r>
              <a:rPr lang="en-US" sz="2800" b="1" dirty="0" smtClean="0">
                <a:solidFill>
                  <a:srgbClr val="C00000"/>
                </a:solidFill>
              </a:rPr>
              <a:t>Alignment (Biggs </a:t>
            </a:r>
            <a:r>
              <a:rPr lang="en-US" sz="2800" b="1" dirty="0">
                <a:solidFill>
                  <a:srgbClr val="C00000"/>
                </a:solidFill>
              </a:rPr>
              <a:t>and </a:t>
            </a:r>
            <a:r>
              <a:rPr lang="en-US" sz="2800" b="1" dirty="0" smtClean="0">
                <a:solidFill>
                  <a:srgbClr val="C00000"/>
                </a:solidFill>
              </a:rPr>
              <a:t>Tang, 2011</a:t>
            </a:r>
            <a:r>
              <a:rPr lang="en-US" sz="2800" b="1" dirty="0">
                <a:solidFill>
                  <a:srgbClr val="C00000"/>
                </a:solidFill>
              </a:rPr>
              <a:t>)</a:t>
            </a:r>
          </a:p>
        </p:txBody>
      </p:sp>
      <p:sp>
        <p:nvSpPr>
          <p:cNvPr id="6" name="Rectangle 5"/>
          <p:cNvSpPr>
            <a:spLocks noGrp="1" noChangeArrowheads="1"/>
          </p:cNvSpPr>
          <p:nvPr/>
        </p:nvSpPr>
        <p:spPr>
          <a:xfrm>
            <a:off x="1822744" y="3926334"/>
            <a:ext cx="8749604" cy="2304256"/>
          </a:xfrm>
          <a:prstGeom prst="rect">
            <a:avLst/>
          </a:prstGeom>
          <a:ln/>
        </p:spPr>
        <p:txBody>
          <a:bodyPr vert="horz">
            <a:normAutofit fontScale="92500" lnSpcReduction="10000"/>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lnSpc>
                <a:spcPct val="90000"/>
              </a:lnSpc>
              <a:spcBef>
                <a:spcPts val="300"/>
              </a:spcBef>
            </a:pPr>
            <a:endParaRPr lang="en-US" sz="2000" dirty="0"/>
          </a:p>
          <a:p>
            <a:pPr marL="457200" indent="-457200">
              <a:lnSpc>
                <a:spcPct val="90000"/>
              </a:lnSpc>
              <a:spcBef>
                <a:spcPts val="400"/>
              </a:spcBef>
              <a:buClr>
                <a:srgbClr val="000000"/>
              </a:buClr>
              <a:buFont typeface="+mj-lt"/>
              <a:buAutoNum type="arabicPeriod"/>
            </a:pPr>
            <a:r>
              <a:rPr lang="en-US" sz="2000" dirty="0"/>
              <a:t>Define the learning </a:t>
            </a:r>
            <a:r>
              <a:rPr lang="en-US" sz="2000" dirty="0" smtClean="0"/>
              <a:t>outcomes (LOs)</a:t>
            </a:r>
          </a:p>
          <a:p>
            <a:pPr marL="457200" indent="-457200">
              <a:lnSpc>
                <a:spcPct val="90000"/>
              </a:lnSpc>
              <a:spcBef>
                <a:spcPts val="400"/>
              </a:spcBef>
              <a:buClr>
                <a:srgbClr val="000000"/>
              </a:buClr>
              <a:buFont typeface="+mj-lt"/>
              <a:buAutoNum type="arabicPeriod"/>
            </a:pPr>
            <a:r>
              <a:rPr lang="en-US" sz="2000" dirty="0" smtClean="0"/>
              <a:t>Design assessment methods/criteria to assess the LOs</a:t>
            </a:r>
            <a:endParaRPr lang="en-US" sz="2000" dirty="0"/>
          </a:p>
          <a:p>
            <a:pPr marL="457200" indent="-457200">
              <a:lnSpc>
                <a:spcPct val="90000"/>
              </a:lnSpc>
              <a:spcBef>
                <a:spcPts val="400"/>
              </a:spcBef>
              <a:buClr>
                <a:srgbClr val="000000"/>
              </a:buClr>
              <a:buFont typeface="+mj-lt"/>
              <a:buAutoNum type="arabicPeriod"/>
            </a:pPr>
            <a:r>
              <a:rPr lang="en-US" sz="2000" dirty="0"/>
              <a:t>Select </a:t>
            </a:r>
            <a:r>
              <a:rPr lang="en-US" sz="2000" dirty="0" smtClean="0"/>
              <a:t>learning/teaching </a:t>
            </a:r>
            <a:r>
              <a:rPr lang="en-US" sz="2000" dirty="0"/>
              <a:t>activities </a:t>
            </a:r>
            <a:r>
              <a:rPr lang="en-US" sz="2000" dirty="0" smtClean="0"/>
              <a:t>that will </a:t>
            </a:r>
            <a:r>
              <a:rPr lang="en-US" sz="2000" dirty="0"/>
              <a:t>enable </a:t>
            </a:r>
            <a:r>
              <a:rPr lang="en-US" sz="2000" dirty="0" smtClean="0"/>
              <a:t>students </a:t>
            </a:r>
            <a:r>
              <a:rPr lang="en-US" sz="2000" dirty="0"/>
              <a:t>to attain the </a:t>
            </a:r>
            <a:r>
              <a:rPr lang="en-US" sz="2000" dirty="0" smtClean="0"/>
              <a:t>LOs</a:t>
            </a:r>
            <a:endParaRPr lang="en-US" sz="2000" dirty="0"/>
          </a:p>
          <a:p>
            <a:pPr marL="457200" indent="-457200">
              <a:lnSpc>
                <a:spcPct val="90000"/>
              </a:lnSpc>
              <a:spcBef>
                <a:spcPts val="400"/>
              </a:spcBef>
              <a:buClr>
                <a:srgbClr val="000000"/>
              </a:buClr>
              <a:buFont typeface="+mj-lt"/>
              <a:buAutoNum type="arabicPeriod"/>
            </a:pPr>
            <a:r>
              <a:rPr lang="en-US" sz="2000" dirty="0" smtClean="0"/>
              <a:t>Assess how well students have met the LOs according to the assessment criteria already devised</a:t>
            </a:r>
          </a:p>
          <a:p>
            <a:pPr marL="457200" indent="-457200">
              <a:lnSpc>
                <a:spcPct val="90000"/>
              </a:lnSpc>
              <a:spcBef>
                <a:spcPts val="400"/>
              </a:spcBef>
              <a:buClr>
                <a:srgbClr val="000000"/>
              </a:buClr>
              <a:buFont typeface="+mj-lt"/>
              <a:buAutoNum type="arabicPeriod"/>
            </a:pPr>
            <a:endParaRPr lang="en-US" sz="2000" dirty="0"/>
          </a:p>
          <a:p>
            <a:pPr marL="0" indent="0">
              <a:lnSpc>
                <a:spcPct val="90000"/>
              </a:lnSpc>
              <a:spcBef>
                <a:spcPts val="400"/>
              </a:spcBef>
              <a:buClr>
                <a:srgbClr val="000000"/>
              </a:buClr>
              <a:buNone/>
            </a:pPr>
            <a:r>
              <a:rPr lang="en-US" sz="2000" dirty="0" smtClean="0"/>
              <a:t>Note: 3 can come before 2 (is actually what Biggs intended)</a:t>
            </a:r>
            <a:endParaRPr lang="en-US" sz="2000" dirty="0"/>
          </a:p>
        </p:txBody>
      </p:sp>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1326" y="2126134"/>
            <a:ext cx="9036496" cy="175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822744" y="1335078"/>
            <a:ext cx="8712968" cy="3588162"/>
          </a:xfrm>
          <a:prstGeom prst="rect">
            <a:avLst/>
          </a:prstGeom>
        </p:spPr>
        <p:txBody>
          <a:bodyPr wrap="square">
            <a:spAutoFit/>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9pPr>
          </a:lstStyle>
          <a:p>
            <a:pPr>
              <a:lnSpc>
                <a:spcPct val="90000"/>
              </a:lnSpc>
            </a:pPr>
            <a:r>
              <a:rPr lang="en-US" sz="2000" dirty="0"/>
              <a:t>Assessing students’ actual learning outcomes to see how well they match what was </a:t>
            </a:r>
            <a:r>
              <a:rPr lang="en-US" sz="2000" dirty="0" smtClean="0"/>
              <a:t>intended</a:t>
            </a:r>
          </a:p>
          <a:p>
            <a:pPr>
              <a:lnSpc>
                <a:spcPct val="90000"/>
              </a:lnSpc>
            </a:pPr>
            <a:endParaRPr lang="en-US" dirty="0"/>
          </a:p>
          <a:p>
            <a:pPr>
              <a:lnSpc>
                <a:spcPct val="90000"/>
              </a:lnSpc>
            </a:pPr>
            <a:endParaRPr lang="en-US" dirty="0"/>
          </a:p>
          <a:p>
            <a:pPr>
              <a:lnSpc>
                <a:spcPct val="90000"/>
              </a:lnSpc>
            </a:pPr>
            <a:endParaRPr lang="en-US" dirty="0"/>
          </a:p>
          <a:p>
            <a:pPr>
              <a:lnSpc>
                <a:spcPct val="90000"/>
              </a:lnSpc>
              <a:spcBef>
                <a:spcPts val="500"/>
              </a:spcBef>
            </a:pPr>
            <a:endParaRPr lang="en-US" dirty="0"/>
          </a:p>
          <a:p>
            <a:pPr>
              <a:lnSpc>
                <a:spcPct val="90000"/>
              </a:lnSpc>
              <a:spcBef>
                <a:spcPts val="500"/>
              </a:spcBef>
            </a:pPr>
            <a:endParaRPr lang="en-US" dirty="0"/>
          </a:p>
          <a:p>
            <a:pPr>
              <a:lnSpc>
                <a:spcPct val="90000"/>
              </a:lnSpc>
              <a:spcBef>
                <a:spcPts val="500"/>
              </a:spcBef>
            </a:pPr>
            <a:endParaRPr lang="en-US" dirty="0"/>
          </a:p>
          <a:p>
            <a:pPr>
              <a:lnSpc>
                <a:spcPct val="90000"/>
              </a:lnSpc>
              <a:spcBef>
                <a:spcPts val="500"/>
              </a:spcBef>
            </a:pPr>
            <a:endParaRPr lang="en-US" dirty="0"/>
          </a:p>
          <a:p>
            <a:pPr>
              <a:lnSpc>
                <a:spcPct val="90000"/>
              </a:lnSpc>
              <a:spcBef>
                <a:spcPts val="500"/>
              </a:spcBef>
            </a:pPr>
            <a:endParaRPr lang="en-US" dirty="0"/>
          </a:p>
          <a:p>
            <a:pPr>
              <a:lnSpc>
                <a:spcPct val="90000"/>
              </a:lnSpc>
              <a:spcBef>
                <a:spcPts val="500"/>
              </a:spcBef>
            </a:pPr>
            <a:endParaRPr lang="en-US" dirty="0" smtClean="0"/>
          </a:p>
          <a:p>
            <a:pPr>
              <a:lnSpc>
                <a:spcPct val="90000"/>
              </a:lnSpc>
              <a:spcBef>
                <a:spcPts val="500"/>
              </a:spcBef>
            </a:pPr>
            <a:endParaRPr lang="en-US" dirty="0"/>
          </a:p>
        </p:txBody>
      </p:sp>
      <p:sp>
        <p:nvSpPr>
          <p:cNvPr id="9" name="Slide Number Placeholder 6"/>
          <p:cNvSpPr>
            <a:spLocks noGrp="1"/>
          </p:cNvSpPr>
          <p:nvPr/>
        </p:nvSpPr>
        <p:spPr>
          <a:xfrm>
            <a:off x="5932912" y="947642"/>
            <a:ext cx="457200" cy="441325"/>
          </a:xfrm>
          <a:prstGeom prst="rect">
            <a:avLst/>
          </a:prstGeom>
        </p:spPr>
        <p:txBody>
          <a:bodyPr vert="horz" lIns="45720" rIns="45720" anchor="ctr">
            <a:normAutofit/>
          </a:bodyPr>
          <a:lstStyle>
            <a:defPPr>
              <a:defRPr lang="en-US"/>
            </a:defPPr>
            <a:lvl1pPr algn="ctr" rtl="0" eaLnBrk="1" fontAlgn="base" latinLnBrk="0" hangingPunct="1">
              <a:spcBef>
                <a:spcPct val="0"/>
              </a:spcBef>
              <a:spcAft>
                <a:spcPct val="0"/>
              </a:spcAft>
              <a:defRPr kumimoji="0" sz="1600" kern="1200">
                <a:solidFill>
                  <a:schemeClr val="accent3">
                    <a:shade val="75000"/>
                  </a:schemeClr>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9pPr>
          </a:lstStyle>
          <a:p>
            <a:fld id="{2C6B1FF6-39B9-40F5-8B67-33C6354A3D4F}" type="slidenum">
              <a:rPr kumimoji="0" lang="en-US" smtClean="0"/>
              <a:pPr/>
              <a:t>21</a:t>
            </a:fld>
            <a:endParaRPr kumimoji="0" lang="en-US" dirty="0"/>
          </a:p>
        </p:txBody>
      </p:sp>
    </p:spTree>
    <p:extLst>
      <p:ext uri="{BB962C8B-B14F-4D97-AF65-F5344CB8AC3E}">
        <p14:creationId xmlns:p14="http://schemas.microsoft.com/office/powerpoint/2010/main" val="3720955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1" y="6642101"/>
            <a:ext cx="792163"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18436" name="Rectangle 4"/>
          <p:cNvSpPr>
            <a:spLocks noGrp="1" noChangeArrowheads="1"/>
          </p:cNvSpPr>
          <p:nvPr>
            <p:ph type="title"/>
          </p:nvPr>
        </p:nvSpPr>
        <p:spPr>
          <a:xfrm>
            <a:off x="471365" y="287493"/>
            <a:ext cx="7620000" cy="697830"/>
          </a:xfrm>
          <a:ln/>
        </p:spPr>
        <p:txBody>
          <a:bodyPr/>
          <a:lstStyle/>
          <a:p>
            <a:r>
              <a:rPr lang="en-US" sz="3600" dirty="0">
                <a:solidFill>
                  <a:srgbClr val="C00000"/>
                </a:solidFill>
              </a:rPr>
              <a:t>Constructive Alignment in Practice</a:t>
            </a:r>
          </a:p>
        </p:txBody>
      </p:sp>
      <p:sp>
        <p:nvSpPr>
          <p:cNvPr id="18437" name="Rectangle 5"/>
          <p:cNvSpPr>
            <a:spLocks noGrp="1" noChangeArrowheads="1"/>
          </p:cNvSpPr>
          <p:nvPr>
            <p:ph sz="quarter" idx="1"/>
          </p:nvPr>
        </p:nvSpPr>
        <p:spPr>
          <a:xfrm>
            <a:off x="609600" y="1484784"/>
            <a:ext cx="9601200" cy="4752528"/>
          </a:xfrm>
          <a:ln/>
        </p:spPr>
        <p:txBody>
          <a:bodyPr>
            <a:noAutofit/>
          </a:bodyPr>
          <a:lstStyle/>
          <a:p>
            <a:pPr marL="0" indent="0">
              <a:lnSpc>
                <a:spcPct val="100000"/>
              </a:lnSpc>
              <a:spcBef>
                <a:spcPct val="0"/>
              </a:spcBef>
              <a:buClr>
                <a:srgbClr val="000000"/>
              </a:buClr>
              <a:buNone/>
            </a:pPr>
            <a:r>
              <a:rPr lang="en-US" dirty="0">
                <a:sym typeface="Times New Roman" charset="0"/>
              </a:rPr>
              <a:t>Consider </a:t>
            </a:r>
            <a:r>
              <a:rPr lang="en-US" dirty="0" smtClean="0">
                <a:sym typeface="Times New Roman" charset="0"/>
              </a:rPr>
              <a:t>the module </a:t>
            </a:r>
            <a:r>
              <a:rPr lang="en-US" dirty="0">
                <a:sym typeface="Times New Roman" charset="0"/>
              </a:rPr>
              <a:t>descriptions </a:t>
            </a:r>
            <a:r>
              <a:rPr lang="en-US" dirty="0" smtClean="0">
                <a:sym typeface="Times New Roman" charset="0"/>
              </a:rPr>
              <a:t>you teach on in </a:t>
            </a:r>
            <a:r>
              <a:rPr lang="en-US" dirty="0">
                <a:sym typeface="Times New Roman" charset="0"/>
              </a:rPr>
              <a:t>relation to how constructively aligned they are</a:t>
            </a:r>
          </a:p>
          <a:p>
            <a:pPr>
              <a:lnSpc>
                <a:spcPct val="100000"/>
              </a:lnSpc>
              <a:spcBef>
                <a:spcPct val="0"/>
              </a:spcBef>
              <a:buClr>
                <a:srgbClr val="000000"/>
              </a:buClr>
              <a:buFontTx/>
              <a:buChar char="•"/>
            </a:pPr>
            <a:endParaRPr lang="en-US" dirty="0"/>
          </a:p>
          <a:p>
            <a:pPr marL="0" indent="0">
              <a:lnSpc>
                <a:spcPct val="100000"/>
              </a:lnSpc>
              <a:spcBef>
                <a:spcPct val="0"/>
              </a:spcBef>
              <a:buClr>
                <a:srgbClr val="000000"/>
              </a:buClr>
              <a:buNone/>
            </a:pPr>
            <a:r>
              <a:rPr lang="en-US" dirty="0"/>
              <a:t>Evaluate if the learning outcomes are </a:t>
            </a:r>
            <a:r>
              <a:rPr lang="en-US" dirty="0">
                <a:sym typeface="Arial Italic" charset="0"/>
              </a:rPr>
              <a:t>aligned </a:t>
            </a:r>
            <a:r>
              <a:rPr lang="en-US" dirty="0"/>
              <a:t>with the assessment:</a:t>
            </a:r>
          </a:p>
          <a:p>
            <a:pPr>
              <a:lnSpc>
                <a:spcPct val="100000"/>
              </a:lnSpc>
              <a:spcBef>
                <a:spcPct val="0"/>
              </a:spcBef>
            </a:pPr>
            <a:endParaRPr lang="en-US" dirty="0"/>
          </a:p>
          <a:p>
            <a:pPr>
              <a:spcBef>
                <a:spcPct val="0"/>
              </a:spcBef>
            </a:pPr>
            <a:r>
              <a:rPr lang="en-US" sz="2400" dirty="0"/>
              <a:t>If they are, how and why are they?  </a:t>
            </a:r>
          </a:p>
          <a:p>
            <a:pPr>
              <a:spcBef>
                <a:spcPct val="0"/>
              </a:spcBef>
            </a:pPr>
            <a:endParaRPr lang="en-US" sz="2400" dirty="0"/>
          </a:p>
          <a:p>
            <a:pPr>
              <a:spcBef>
                <a:spcPct val="0"/>
              </a:spcBef>
            </a:pPr>
            <a:r>
              <a:rPr lang="en-US" sz="2400" dirty="0"/>
              <a:t>If they are not, why not and how might better alignment be achieved?</a:t>
            </a:r>
          </a:p>
        </p:txBody>
      </p:sp>
      <p:sp>
        <p:nvSpPr>
          <p:cNvPr id="5" name="Slide Number Placeholder 4"/>
          <p:cNvSpPr>
            <a:spLocks noGrp="1"/>
          </p:cNvSpPr>
          <p:nvPr>
            <p:ph type="sldNum" sz="quarter" idx="12"/>
          </p:nvPr>
        </p:nvSpPr>
        <p:spPr/>
        <p:txBody>
          <a:bodyPr/>
          <a:lstStyle/>
          <a:p>
            <a:fld id="{2C6B1FF6-39B9-40F5-8B67-33C6354A3D4F}" type="slidenum">
              <a:rPr kumimoji="0" lang="en-US" smtClean="0"/>
              <a:pPr/>
              <a:t>22</a:t>
            </a:fld>
            <a:endParaRPr kumimoji="0" lang="en-US" dirty="0"/>
          </a:p>
        </p:txBody>
      </p:sp>
    </p:spTree>
    <p:extLst>
      <p:ext uri="{BB962C8B-B14F-4D97-AF65-F5344CB8AC3E}">
        <p14:creationId xmlns:p14="http://schemas.microsoft.com/office/powerpoint/2010/main" val="2478988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22804" y="1784958"/>
            <a:ext cx="3904084" cy="3818090"/>
          </a:xfrm>
          <a:prstGeom prst="rect">
            <a:avLst/>
          </a:prstGeom>
        </p:spPr>
      </p:pic>
      <p:pic>
        <p:nvPicPr>
          <p:cNvPr id="3" name="Picture 2" descr="Image result for mental healt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5482" y="2243626"/>
            <a:ext cx="3570919" cy="272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18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2173" y="299676"/>
            <a:ext cx="4572638" cy="3429479"/>
          </a:xfrm>
          <a:prstGeom prst="rect">
            <a:avLst/>
          </a:prstGeom>
        </p:spPr>
      </p:pic>
      <p:pic>
        <p:nvPicPr>
          <p:cNvPr id="3" name="Picture 2"/>
          <p:cNvPicPr>
            <a:picLocks noChangeAspect="1"/>
          </p:cNvPicPr>
          <p:nvPr/>
        </p:nvPicPr>
        <p:blipFill>
          <a:blip r:embed="rId3"/>
          <a:stretch>
            <a:fillRect/>
          </a:stretch>
        </p:blipFill>
        <p:spPr>
          <a:xfrm>
            <a:off x="3348574" y="1518876"/>
            <a:ext cx="4572638" cy="3429479"/>
          </a:xfrm>
          <a:prstGeom prst="rect">
            <a:avLst/>
          </a:prstGeom>
        </p:spPr>
      </p:pic>
      <p:pic>
        <p:nvPicPr>
          <p:cNvPr id="4" name="Picture 3"/>
          <p:cNvPicPr>
            <a:picLocks noChangeAspect="1"/>
          </p:cNvPicPr>
          <p:nvPr/>
        </p:nvPicPr>
        <p:blipFill>
          <a:blip r:embed="rId4"/>
          <a:stretch>
            <a:fillRect/>
          </a:stretch>
        </p:blipFill>
        <p:spPr>
          <a:xfrm>
            <a:off x="6638850" y="3058506"/>
            <a:ext cx="4572638" cy="3429479"/>
          </a:xfrm>
          <a:prstGeom prst="rect">
            <a:avLst/>
          </a:prstGeom>
        </p:spPr>
      </p:pic>
    </p:spTree>
    <p:extLst>
      <p:ext uri="{BB962C8B-B14F-4D97-AF65-F5344CB8AC3E}">
        <p14:creationId xmlns:p14="http://schemas.microsoft.com/office/powerpoint/2010/main" val="2355733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26388" y="679939"/>
            <a:ext cx="2854193" cy="2285627"/>
          </a:xfrm>
          <a:prstGeom prst="rect">
            <a:avLst/>
          </a:prstGeom>
        </p:spPr>
      </p:pic>
      <p:sp>
        <p:nvSpPr>
          <p:cNvPr id="3" name="TextBox 2"/>
          <p:cNvSpPr txBox="1"/>
          <p:nvPr/>
        </p:nvSpPr>
        <p:spPr>
          <a:xfrm>
            <a:off x="4611077" y="2696307"/>
            <a:ext cx="5970954" cy="1384995"/>
          </a:xfrm>
          <a:prstGeom prst="rect">
            <a:avLst/>
          </a:prstGeom>
          <a:noFill/>
        </p:spPr>
        <p:txBody>
          <a:bodyPr wrap="square" rtlCol="0">
            <a:spAutoFit/>
          </a:bodyPr>
          <a:lstStyle/>
          <a:p>
            <a:pPr marL="285750" indent="-285750">
              <a:buFont typeface="Arial" panose="020B0604020202020204" pitchFamily="34" charset="0"/>
              <a:buChar char="•"/>
            </a:pPr>
            <a:r>
              <a:rPr lang="en-GB" sz="2800" dirty="0" smtClean="0"/>
              <a:t>In Class Practical's</a:t>
            </a:r>
          </a:p>
          <a:p>
            <a:pPr marL="285750" indent="-285750">
              <a:buFont typeface="Arial" panose="020B0604020202020204" pitchFamily="34" charset="0"/>
              <a:buChar char="•"/>
            </a:pPr>
            <a:r>
              <a:rPr lang="en-GB" sz="2800" dirty="0" smtClean="0"/>
              <a:t>Lecture Progress </a:t>
            </a:r>
            <a:r>
              <a:rPr lang="en-GB" sz="2800" dirty="0" err="1" smtClean="0"/>
              <a:t>Quizs</a:t>
            </a:r>
            <a:r>
              <a:rPr lang="en-GB" sz="2800" dirty="0" smtClean="0"/>
              <a:t> (MCQs)</a:t>
            </a:r>
          </a:p>
          <a:p>
            <a:pPr marL="285750" indent="-285750">
              <a:buFont typeface="Arial" panose="020B0604020202020204" pitchFamily="34" charset="0"/>
              <a:buChar char="•"/>
            </a:pPr>
            <a:r>
              <a:rPr lang="en-GB" sz="2800" dirty="0" smtClean="0"/>
              <a:t>Practical Progress </a:t>
            </a:r>
            <a:r>
              <a:rPr lang="en-GB" sz="2800" dirty="0" err="1" smtClean="0"/>
              <a:t>Quizs</a:t>
            </a:r>
            <a:endParaRPr lang="en-GB" sz="2800" dirty="0"/>
          </a:p>
        </p:txBody>
      </p:sp>
      <p:grpSp>
        <p:nvGrpSpPr>
          <p:cNvPr id="4" name="Group 3"/>
          <p:cNvGrpSpPr/>
          <p:nvPr/>
        </p:nvGrpSpPr>
        <p:grpSpPr>
          <a:xfrm>
            <a:off x="1386293" y="3704492"/>
            <a:ext cx="2520578" cy="2762823"/>
            <a:chOff x="5023517" y="3914383"/>
            <a:chExt cx="2279679" cy="2234430"/>
          </a:xfrm>
        </p:grpSpPr>
        <p:pic>
          <p:nvPicPr>
            <p:cNvPr id="5" name="Picture 4"/>
            <p:cNvPicPr>
              <a:picLocks noChangeAspect="1"/>
            </p:cNvPicPr>
            <p:nvPr/>
          </p:nvPicPr>
          <p:blipFill>
            <a:blip r:embed="rId4"/>
            <a:stretch>
              <a:fillRect/>
            </a:stretch>
          </p:blipFill>
          <p:spPr>
            <a:xfrm>
              <a:off x="5023517" y="3914383"/>
              <a:ext cx="966879" cy="1085459"/>
            </a:xfrm>
            <a:prstGeom prst="rect">
              <a:avLst/>
            </a:prstGeom>
          </p:spPr>
        </p:pic>
        <p:pic>
          <p:nvPicPr>
            <p:cNvPr id="6" name="Picture 5"/>
            <p:cNvPicPr>
              <a:picLocks noChangeAspect="1"/>
            </p:cNvPicPr>
            <p:nvPr/>
          </p:nvPicPr>
          <p:blipFill>
            <a:blip r:embed="rId5"/>
            <a:stretch>
              <a:fillRect/>
            </a:stretch>
          </p:blipFill>
          <p:spPr>
            <a:xfrm>
              <a:off x="5702996" y="5082013"/>
              <a:ext cx="1600200" cy="1066800"/>
            </a:xfrm>
            <a:prstGeom prst="rect">
              <a:avLst/>
            </a:prstGeom>
          </p:spPr>
        </p:pic>
      </p:grpSp>
      <p:pic>
        <p:nvPicPr>
          <p:cNvPr id="7" name="Picture 6"/>
          <p:cNvPicPr>
            <a:picLocks noChangeAspect="1"/>
          </p:cNvPicPr>
          <p:nvPr/>
        </p:nvPicPr>
        <p:blipFill>
          <a:blip r:embed="rId6"/>
          <a:stretch>
            <a:fillRect/>
          </a:stretch>
        </p:blipFill>
        <p:spPr>
          <a:xfrm>
            <a:off x="8832225" y="4714859"/>
            <a:ext cx="2695468" cy="1633998"/>
          </a:xfrm>
          <a:prstGeom prst="rect">
            <a:avLst/>
          </a:prstGeom>
        </p:spPr>
      </p:pic>
    </p:spTree>
    <p:extLst>
      <p:ext uri="{BB962C8B-B14F-4D97-AF65-F5344CB8AC3E}">
        <p14:creationId xmlns:p14="http://schemas.microsoft.com/office/powerpoint/2010/main" val="428601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556105"/>
            <a:ext cx="9601196" cy="857059"/>
          </a:xfrm>
        </p:spPr>
        <p:txBody>
          <a:bodyPr/>
          <a:lstStyle/>
          <a:p>
            <a:r>
              <a:rPr lang="en-GB" dirty="0" smtClean="0"/>
              <a:t>Multiple Choice Questions (MCQs)</a:t>
            </a:r>
            <a:endParaRPr lang="en-GB" dirty="0"/>
          </a:p>
        </p:txBody>
      </p:sp>
      <p:sp>
        <p:nvSpPr>
          <p:cNvPr id="3" name="Content Placeholder 2"/>
          <p:cNvSpPr>
            <a:spLocks noGrp="1"/>
          </p:cNvSpPr>
          <p:nvPr>
            <p:ph idx="1"/>
          </p:nvPr>
        </p:nvSpPr>
        <p:spPr>
          <a:xfrm>
            <a:off x="1295401" y="1537855"/>
            <a:ext cx="9601196" cy="4338013"/>
          </a:xfrm>
        </p:spPr>
        <p:txBody>
          <a:bodyPr>
            <a:normAutofit/>
          </a:bodyPr>
          <a:lstStyle/>
          <a:p>
            <a:r>
              <a:rPr lang="en-GB" b="1" dirty="0"/>
              <a:t>Multiple choice is a form of assessment in which respondents are asked to select the best possible answer (or answers) out of the choices from a list </a:t>
            </a:r>
            <a:endParaRPr lang="en-GB" b="1" dirty="0" smtClean="0"/>
          </a:p>
          <a:p>
            <a:r>
              <a:rPr lang="en-GB" b="1" dirty="0" smtClean="0"/>
              <a:t>Although </a:t>
            </a:r>
            <a:r>
              <a:rPr lang="en-GB" b="1" dirty="0"/>
              <a:t>E. L. Thorndike developed an early multiple choice test, Frederick J. Kelly was the first to use such items as part of a large scale assessment</a:t>
            </a:r>
            <a:r>
              <a:rPr lang="en-GB" b="1" dirty="0" smtClean="0"/>
              <a:t>.</a:t>
            </a:r>
          </a:p>
          <a:p>
            <a:r>
              <a:rPr lang="en-GB" b="1" dirty="0"/>
              <a:t> If guessing an answer, there's usually a 25 percent chance of getting it correct on a 4 answer choice question. </a:t>
            </a:r>
            <a:endParaRPr lang="en-GB" b="1" dirty="0" smtClean="0"/>
          </a:p>
          <a:p>
            <a:r>
              <a:rPr lang="en-GB" b="1" dirty="0" smtClean="0"/>
              <a:t>Finding </a:t>
            </a:r>
            <a:r>
              <a:rPr lang="en-GB" b="1" dirty="0"/>
              <a:t>the right answer from multiple choices can be automated using multiple choice question answering </a:t>
            </a:r>
            <a:r>
              <a:rPr lang="en-GB" b="1" dirty="0" smtClean="0"/>
              <a:t>systems.</a:t>
            </a:r>
          </a:p>
        </p:txBody>
      </p:sp>
    </p:spTree>
    <p:extLst>
      <p:ext uri="{BB962C8B-B14F-4D97-AF65-F5344CB8AC3E}">
        <p14:creationId xmlns:p14="http://schemas.microsoft.com/office/powerpoint/2010/main" val="10411245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04730"/>
            <a:ext cx="9601196" cy="617539"/>
          </a:xfrm>
        </p:spPr>
        <p:txBody>
          <a:bodyPr>
            <a:noAutofit/>
          </a:bodyPr>
          <a:lstStyle/>
          <a:p>
            <a:r>
              <a:rPr lang="en-GB" sz="3200" b="1" dirty="0"/>
              <a:t>Considerations when creating </a:t>
            </a:r>
            <a:r>
              <a:rPr lang="en-GB" sz="3200" b="1" dirty="0" smtClean="0"/>
              <a:t>MCQs Pedagogical</a:t>
            </a:r>
            <a:endParaRPr lang="en-GB" sz="3200" b="1" dirty="0"/>
          </a:p>
        </p:txBody>
      </p:sp>
      <p:sp>
        <p:nvSpPr>
          <p:cNvPr id="3" name="Text Placeholder 2"/>
          <p:cNvSpPr>
            <a:spLocks noGrp="1"/>
          </p:cNvSpPr>
          <p:nvPr>
            <p:ph type="body" idx="1"/>
          </p:nvPr>
        </p:nvSpPr>
        <p:spPr>
          <a:xfrm>
            <a:off x="1295400" y="1506928"/>
            <a:ext cx="4718304" cy="924545"/>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GB" u="sng" dirty="0" smtClean="0">
                <a:solidFill>
                  <a:schemeClr val="bg1"/>
                </a:solidFill>
              </a:rPr>
              <a:t>Assessment </a:t>
            </a:r>
            <a:r>
              <a:rPr lang="en-GB" u="sng" dirty="0">
                <a:solidFill>
                  <a:schemeClr val="bg1"/>
                </a:solidFill>
              </a:rPr>
              <a:t>for Learning </a:t>
            </a:r>
            <a:r>
              <a:rPr lang="en-GB" u="sng" dirty="0" smtClean="0">
                <a:solidFill>
                  <a:schemeClr val="bg1"/>
                </a:solidFill>
              </a:rPr>
              <a:t>Principles</a:t>
            </a:r>
            <a:endParaRPr lang="en-GB" u="sng" dirty="0">
              <a:solidFill>
                <a:schemeClr val="bg1"/>
              </a:solidFill>
            </a:endParaRPr>
          </a:p>
        </p:txBody>
      </p:sp>
      <p:sp>
        <p:nvSpPr>
          <p:cNvPr id="4" name="Content Placeholder 3"/>
          <p:cNvSpPr>
            <a:spLocks noGrp="1"/>
          </p:cNvSpPr>
          <p:nvPr>
            <p:ph sz="half" idx="2"/>
          </p:nvPr>
        </p:nvSpPr>
        <p:spPr>
          <a:xfrm>
            <a:off x="1295400" y="2431474"/>
            <a:ext cx="4718304" cy="3719944"/>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r>
              <a:rPr lang="en-GB" dirty="0"/>
              <a:t>Engages students with the assessment criteria</a:t>
            </a:r>
          </a:p>
          <a:p>
            <a:r>
              <a:rPr lang="en-GB" dirty="0"/>
              <a:t>Supports personalised learning</a:t>
            </a:r>
          </a:p>
          <a:p>
            <a:r>
              <a:rPr lang="en-GB" dirty="0"/>
              <a:t>Ensures feedback leads to improvement</a:t>
            </a:r>
          </a:p>
          <a:p>
            <a:r>
              <a:rPr lang="en-GB" dirty="0"/>
              <a:t>Focuses on student development</a:t>
            </a:r>
          </a:p>
          <a:p>
            <a:r>
              <a:rPr lang="en-GB" dirty="0"/>
              <a:t>Stimulates dialogue</a:t>
            </a:r>
          </a:p>
          <a:p>
            <a:r>
              <a:rPr lang="en-GB" dirty="0"/>
              <a:t>Considers student and staff effort</a:t>
            </a:r>
          </a:p>
          <a:p>
            <a:endParaRPr lang="en-GB" dirty="0"/>
          </a:p>
        </p:txBody>
      </p:sp>
      <p:sp>
        <p:nvSpPr>
          <p:cNvPr id="5" name="Text Placeholder 4"/>
          <p:cNvSpPr>
            <a:spLocks noGrp="1"/>
          </p:cNvSpPr>
          <p:nvPr>
            <p:ph type="body" sz="quarter" idx="3"/>
          </p:nvPr>
        </p:nvSpPr>
        <p:spPr>
          <a:xfrm>
            <a:off x="6180670" y="1506928"/>
            <a:ext cx="4718304" cy="92454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GB" u="sng" dirty="0">
                <a:solidFill>
                  <a:schemeClr val="bg1"/>
                </a:solidFill>
              </a:rPr>
              <a:t>Good </a:t>
            </a:r>
            <a:r>
              <a:rPr lang="en-GB" u="sng" dirty="0" smtClean="0">
                <a:solidFill>
                  <a:schemeClr val="bg1"/>
                </a:solidFill>
              </a:rPr>
              <a:t>practice</a:t>
            </a:r>
            <a:endParaRPr lang="en-GB" u="sng" dirty="0">
              <a:solidFill>
                <a:schemeClr val="bg1"/>
              </a:solidFill>
            </a:endParaRPr>
          </a:p>
        </p:txBody>
      </p:sp>
      <p:sp>
        <p:nvSpPr>
          <p:cNvPr id="6" name="Content Placeholder 5"/>
          <p:cNvSpPr>
            <a:spLocks noGrp="1"/>
          </p:cNvSpPr>
          <p:nvPr>
            <p:ph sz="quarter" idx="4"/>
          </p:nvPr>
        </p:nvSpPr>
        <p:spPr>
          <a:xfrm>
            <a:off x="6180670" y="2431474"/>
            <a:ext cx="4718304" cy="3719944"/>
          </a:xfrm>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r>
              <a:rPr lang="en-GB" sz="3300" dirty="0"/>
              <a:t>encourages contact between students and lecturers</a:t>
            </a:r>
          </a:p>
          <a:p>
            <a:r>
              <a:rPr lang="en-GB" sz="3300" dirty="0"/>
              <a:t>develops reciprocity and cooperation among students</a:t>
            </a:r>
          </a:p>
          <a:p>
            <a:r>
              <a:rPr lang="en-GB" sz="3300" dirty="0"/>
              <a:t>encourages active learning </a:t>
            </a:r>
          </a:p>
          <a:p>
            <a:r>
              <a:rPr lang="en-GB" sz="3300" dirty="0"/>
              <a:t>gives prompt feedback </a:t>
            </a:r>
          </a:p>
          <a:p>
            <a:r>
              <a:rPr lang="en-GB" sz="3300" dirty="0"/>
              <a:t>emphasises time on task </a:t>
            </a:r>
          </a:p>
          <a:p>
            <a:r>
              <a:rPr lang="en-GB" sz="3300" dirty="0"/>
              <a:t>communicates high expectations </a:t>
            </a:r>
          </a:p>
          <a:p>
            <a:r>
              <a:rPr lang="en-GB" sz="3300" dirty="0"/>
              <a:t>respects diverse talents </a:t>
            </a:r>
            <a:endParaRPr lang="en-GB" sz="3300" dirty="0" smtClean="0"/>
          </a:p>
          <a:p>
            <a:endParaRPr lang="en-GB" sz="3300" dirty="0" smtClean="0"/>
          </a:p>
          <a:p>
            <a:pPr marL="0" indent="0" algn="r">
              <a:buNone/>
            </a:pPr>
            <a:r>
              <a:rPr lang="en-GB" sz="2500" dirty="0"/>
              <a:t>(</a:t>
            </a:r>
            <a:r>
              <a:rPr lang="en-GB" sz="2500" dirty="0" err="1"/>
              <a:t>Chickering</a:t>
            </a:r>
            <a:r>
              <a:rPr lang="en-GB" sz="2500" dirty="0"/>
              <a:t> and Gamson,1987)</a:t>
            </a:r>
          </a:p>
          <a:p>
            <a:endParaRPr lang="en-GB" dirty="0" smtClean="0"/>
          </a:p>
          <a:p>
            <a:endParaRPr lang="en-GB" dirty="0"/>
          </a:p>
        </p:txBody>
      </p:sp>
      <p:sp>
        <p:nvSpPr>
          <p:cNvPr id="7" name="Slide Number Placeholder 6"/>
          <p:cNvSpPr>
            <a:spLocks noGrp="1"/>
          </p:cNvSpPr>
          <p:nvPr>
            <p:ph type="sldNum" sz="quarter" idx="12"/>
          </p:nvPr>
        </p:nvSpPr>
        <p:spPr/>
        <p:txBody>
          <a:bodyPr/>
          <a:lstStyle/>
          <a:p>
            <a:fld id="{CC2D7D76-7D2E-4718-901E-840369519104}" type="slidenum">
              <a:rPr lang="en-GB" smtClean="0"/>
              <a:t>27</a:t>
            </a:fld>
            <a:endParaRPr lang="en-GB"/>
          </a:p>
        </p:txBody>
      </p:sp>
    </p:spTree>
    <p:custDataLst>
      <p:tags r:id="rId1"/>
    </p:custDataLst>
    <p:extLst>
      <p:ext uri="{BB962C8B-B14F-4D97-AF65-F5344CB8AC3E}">
        <p14:creationId xmlns:p14="http://schemas.microsoft.com/office/powerpoint/2010/main" val="3408333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20688"/>
            <a:ext cx="8229600" cy="1368152"/>
          </a:xfrm>
        </p:spPr>
        <p:txBody>
          <a:bodyPr>
            <a:normAutofit fontScale="90000"/>
          </a:bodyPr>
          <a:lstStyle/>
          <a:p>
            <a:r>
              <a:rPr lang="en-US" b="1" dirty="0">
                <a:solidFill>
                  <a:prstClr val="black"/>
                </a:solidFill>
              </a:rPr>
              <a:t>Considerations when creating MCQs</a:t>
            </a:r>
            <a:r>
              <a:rPr lang="en-US" sz="1100" b="1" dirty="0">
                <a:solidFill>
                  <a:prstClr val="black"/>
                </a:solidFill>
              </a:rPr>
              <a:t/>
            </a:r>
            <a:br>
              <a:rPr lang="en-US" sz="1100" b="1" dirty="0">
                <a:solidFill>
                  <a:prstClr val="black"/>
                </a:solidFill>
              </a:rPr>
            </a:br>
            <a:r>
              <a:rPr lang="en-US" sz="3200" b="1" dirty="0">
                <a:solidFill>
                  <a:prstClr val="black"/>
                </a:solidFill>
              </a:rPr>
              <a:t>Bloom’s most quoted domain – the cognitive</a:t>
            </a:r>
            <a:r>
              <a:rPr lang="en-US" sz="1100" dirty="0">
                <a:solidFill>
                  <a:prstClr val="black"/>
                </a:solidFill>
              </a:rPr>
              <a:t/>
            </a:r>
            <a:br>
              <a:rPr lang="en-US" sz="1100" dirty="0">
                <a:solidFill>
                  <a:prstClr val="black"/>
                </a:solidFill>
              </a:rPr>
            </a:br>
            <a:endParaRPr lang="en-GB" dirty="0"/>
          </a:p>
        </p:txBody>
      </p:sp>
      <p:sp>
        <p:nvSpPr>
          <p:cNvPr id="4" name="Slide Number Placeholder 3"/>
          <p:cNvSpPr>
            <a:spLocks noGrp="1"/>
          </p:cNvSpPr>
          <p:nvPr>
            <p:ph type="sldNum" sz="quarter" idx="12"/>
          </p:nvPr>
        </p:nvSpPr>
        <p:spPr/>
        <p:txBody>
          <a:bodyPr/>
          <a:lstStyle/>
          <a:p>
            <a:fld id="{CC2D7D76-7D2E-4718-901E-840369519104}" type="slidenum">
              <a:rPr lang="en-GB" smtClean="0"/>
              <a:t>28</a:t>
            </a:fld>
            <a:endParaRPr lang="en-GB"/>
          </a:p>
        </p:txBody>
      </p:sp>
      <p:pic>
        <p:nvPicPr>
          <p:cNvPr id="819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50601" b="8699"/>
          <a:stretch/>
        </p:blipFill>
        <p:spPr bwMode="auto">
          <a:xfrm>
            <a:off x="4223793" y="2204865"/>
            <a:ext cx="4065373" cy="3479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28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xfrm>
            <a:off x="1881188" y="357188"/>
            <a:ext cx="8229600" cy="1143000"/>
          </a:xfrm>
          <a:ln>
            <a:miter lim="800000"/>
            <a:headEnd/>
            <a:tailEnd/>
          </a:ln>
        </p:spPr>
        <p:txBody>
          <a:bodyPr vert="horz" wrap="square" lIns="91440" tIns="45720" rIns="91440" bIns="45720" numCol="1" rtlCol="0" anchor="t" anchorCtr="0" compatLnSpc="1">
            <a:prstTxWarp prst="textNoShape">
              <a:avLst/>
            </a:prstTxWarp>
            <a:normAutofit/>
          </a:bodyPr>
          <a:lstStyle/>
          <a:p>
            <a:pPr eaLnBrk="1" hangingPunct="1">
              <a:defRPr/>
            </a:pPr>
            <a:r>
              <a:rPr lang="en-US" dirty="0" smtClean="0"/>
              <a:t>Revised by Anderson in the 1990’s</a:t>
            </a:r>
            <a:br>
              <a:rPr lang="en-US" dirty="0" smtClean="0"/>
            </a:br>
            <a:r>
              <a:rPr lang="en-US" sz="3100" dirty="0"/>
              <a:t>Nouns to verbs and the top two reversed</a:t>
            </a:r>
            <a:endParaRPr lang="en-GB" sz="3100" dirty="0"/>
          </a:p>
        </p:txBody>
      </p:sp>
      <p:pic>
        <p:nvPicPr>
          <p:cNvPr id="11268" name="Picture 7" descr="UH Endor logo D Bl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6246814"/>
            <a:ext cx="129540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a:hlinkClick r:id="rId5"/>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979614" y="1772816"/>
            <a:ext cx="8493125" cy="3929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Untitled-1.jpg"/>
          <p:cNvPicPr>
            <a:picLocks noChangeAspect="1"/>
          </p:cNvPicPr>
          <p:nvPr/>
        </p:nvPicPr>
        <p:blipFill>
          <a:blip r:embed="rId7" cstate="print"/>
          <a:stretch>
            <a:fillRect/>
          </a:stretch>
        </p:blipFill>
        <p:spPr>
          <a:xfrm>
            <a:off x="1551658" y="5978485"/>
            <a:ext cx="1781603" cy="864095"/>
          </a:xfrm>
          <a:prstGeom prst="rect">
            <a:avLst/>
          </a:prstGeom>
        </p:spPr>
      </p:pic>
      <p:sp>
        <p:nvSpPr>
          <p:cNvPr id="3" name="Slide Number Placeholder 2"/>
          <p:cNvSpPr>
            <a:spLocks noGrp="1"/>
          </p:cNvSpPr>
          <p:nvPr>
            <p:ph type="sldNum" sz="quarter" idx="12"/>
          </p:nvPr>
        </p:nvSpPr>
        <p:spPr/>
        <p:txBody>
          <a:bodyPr/>
          <a:lstStyle/>
          <a:p>
            <a:fld id="{CC2D7D76-7D2E-4718-901E-840369519104}" type="slidenum">
              <a:rPr lang="en-GB" smtClean="0"/>
              <a:t>29</a:t>
            </a:fld>
            <a:endParaRPr lang="en-GB"/>
          </a:p>
        </p:txBody>
      </p:sp>
    </p:spTree>
    <p:custDataLst>
      <p:tags r:id="rId1"/>
    </p:custDataLst>
    <p:extLst>
      <p:ext uri="{BB962C8B-B14F-4D97-AF65-F5344CB8AC3E}">
        <p14:creationId xmlns:p14="http://schemas.microsoft.com/office/powerpoint/2010/main" val="33559436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Reflection and Goal Building</a:t>
            </a:r>
            <a:endParaRPr lang="en-GB" dirty="0"/>
          </a:p>
        </p:txBody>
      </p:sp>
      <p:sp>
        <p:nvSpPr>
          <p:cNvPr id="3" name="Content Placeholder 2"/>
          <p:cNvSpPr>
            <a:spLocks noGrp="1"/>
          </p:cNvSpPr>
          <p:nvPr>
            <p:ph idx="1"/>
          </p:nvPr>
        </p:nvSpPr>
        <p:spPr/>
        <p:txBody>
          <a:bodyPr/>
          <a:lstStyle/>
          <a:p>
            <a:pPr marL="0" indent="0">
              <a:buNone/>
            </a:pPr>
            <a:r>
              <a:rPr lang="en-GB" dirty="0" smtClean="0"/>
              <a:t>How </a:t>
            </a:r>
            <a:r>
              <a:rPr lang="en-GB" dirty="0"/>
              <a:t>challenging did you find the progress quiz</a:t>
            </a:r>
            <a:r>
              <a:rPr lang="en-GB" dirty="0" smtClean="0"/>
              <a:t>?</a:t>
            </a:r>
          </a:p>
          <a:p>
            <a:pPr marL="0" indent="0">
              <a:buNone/>
            </a:pPr>
            <a:r>
              <a:rPr lang="en-GB" dirty="0"/>
              <a:t>What did you learn from the Reading Activity</a:t>
            </a:r>
            <a:r>
              <a:rPr lang="en-GB" dirty="0" smtClean="0"/>
              <a:t>?</a:t>
            </a:r>
          </a:p>
          <a:p>
            <a:pPr marL="0" indent="0">
              <a:buNone/>
            </a:pPr>
            <a:r>
              <a:rPr lang="en-GB" dirty="0"/>
              <a:t>What did you learn from the Progress Quiz</a:t>
            </a:r>
            <a:r>
              <a:rPr lang="en-GB" dirty="0" smtClean="0"/>
              <a:t>?</a:t>
            </a:r>
          </a:p>
          <a:p>
            <a:pPr marL="0" indent="0">
              <a:buNone/>
            </a:pPr>
            <a:r>
              <a:rPr lang="en-GB" dirty="0"/>
              <a:t>How much time did you spend Thinking, looking back at your notes/practical,  using SPSS, documenting your findings</a:t>
            </a:r>
            <a:r>
              <a:rPr lang="en-GB" dirty="0" smtClean="0"/>
              <a:t>?</a:t>
            </a:r>
          </a:p>
          <a:p>
            <a:pPr marL="0" indent="0">
              <a:buNone/>
            </a:pPr>
            <a:r>
              <a:rPr lang="en-GB" dirty="0"/>
              <a:t>What do you wish you knew before starting the progress quiz</a:t>
            </a:r>
            <a:r>
              <a:rPr lang="en-GB" dirty="0" smtClean="0"/>
              <a:t>?</a:t>
            </a:r>
          </a:p>
          <a:p>
            <a:pPr marL="0" indent="0">
              <a:buNone/>
            </a:pPr>
            <a:r>
              <a:rPr lang="en-GB" dirty="0"/>
              <a:t>What would you like to explore further</a:t>
            </a:r>
            <a:r>
              <a:rPr lang="en-GB" dirty="0" smtClean="0"/>
              <a:t>?</a:t>
            </a:r>
          </a:p>
          <a:p>
            <a:pPr marL="0" indent="0">
              <a:buNone/>
            </a:pPr>
            <a:r>
              <a:rPr lang="en-GB" dirty="0"/>
              <a:t>Identify one learning goal you hope to achieve before next week</a:t>
            </a:r>
            <a:endParaRPr lang="en-GB" dirty="0" smtClean="0"/>
          </a:p>
          <a:p>
            <a:pPr marL="0" indent="0">
              <a:buNone/>
            </a:pPr>
            <a:endParaRPr lang="en-GB" dirty="0"/>
          </a:p>
        </p:txBody>
      </p:sp>
    </p:spTree>
    <p:extLst>
      <p:ext uri="{BB962C8B-B14F-4D97-AF65-F5344CB8AC3E}">
        <p14:creationId xmlns:p14="http://schemas.microsoft.com/office/powerpoint/2010/main" val="21470731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Bringing ‘You’ to Teaching</a:t>
            </a:r>
            <a:endParaRPr lang="en-GB" dirty="0"/>
          </a:p>
        </p:txBody>
      </p:sp>
      <p:pic>
        <p:nvPicPr>
          <p:cNvPr id="4" name="Picture 3"/>
          <p:cNvPicPr>
            <a:picLocks noChangeAspect="1"/>
          </p:cNvPicPr>
          <p:nvPr/>
        </p:nvPicPr>
        <p:blipFill>
          <a:blip r:embed="rId3"/>
          <a:stretch>
            <a:fillRect/>
          </a:stretch>
        </p:blipFill>
        <p:spPr>
          <a:xfrm>
            <a:off x="668223" y="2182492"/>
            <a:ext cx="2619375" cy="1743075"/>
          </a:xfrm>
          <a:prstGeom prst="rect">
            <a:avLst/>
          </a:prstGeom>
        </p:spPr>
      </p:pic>
      <p:pic>
        <p:nvPicPr>
          <p:cNvPr id="5" name="Picture 4"/>
          <p:cNvPicPr>
            <a:picLocks noChangeAspect="1"/>
          </p:cNvPicPr>
          <p:nvPr/>
        </p:nvPicPr>
        <p:blipFill>
          <a:blip r:embed="rId4"/>
          <a:stretch>
            <a:fillRect/>
          </a:stretch>
        </p:blipFill>
        <p:spPr>
          <a:xfrm>
            <a:off x="8022482" y="4492854"/>
            <a:ext cx="2962275" cy="1543050"/>
          </a:xfrm>
          <a:prstGeom prst="rect">
            <a:avLst/>
          </a:prstGeom>
        </p:spPr>
      </p:pic>
      <p:pic>
        <p:nvPicPr>
          <p:cNvPr id="6" name="Picture 5"/>
          <p:cNvPicPr>
            <a:picLocks noChangeAspect="1"/>
          </p:cNvPicPr>
          <p:nvPr/>
        </p:nvPicPr>
        <p:blipFill>
          <a:blip r:embed="rId5"/>
          <a:stretch>
            <a:fillRect/>
          </a:stretch>
        </p:blipFill>
        <p:spPr>
          <a:xfrm>
            <a:off x="8022482" y="1921822"/>
            <a:ext cx="2857500" cy="1600200"/>
          </a:xfrm>
          <a:prstGeom prst="rect">
            <a:avLst/>
          </a:prstGeom>
        </p:spPr>
      </p:pic>
      <p:pic>
        <p:nvPicPr>
          <p:cNvPr id="7" name="Picture 6"/>
          <p:cNvPicPr>
            <a:picLocks noChangeAspect="1"/>
          </p:cNvPicPr>
          <p:nvPr/>
        </p:nvPicPr>
        <p:blipFill>
          <a:blip r:embed="rId6"/>
          <a:stretch>
            <a:fillRect/>
          </a:stretch>
        </p:blipFill>
        <p:spPr>
          <a:xfrm>
            <a:off x="5393924" y="1811207"/>
            <a:ext cx="2152650" cy="2124075"/>
          </a:xfrm>
          <a:prstGeom prst="rect">
            <a:avLst/>
          </a:prstGeom>
        </p:spPr>
      </p:pic>
      <p:pic>
        <p:nvPicPr>
          <p:cNvPr id="8" name="Picture 7"/>
          <p:cNvPicPr>
            <a:picLocks noChangeAspect="1"/>
          </p:cNvPicPr>
          <p:nvPr/>
        </p:nvPicPr>
        <p:blipFill>
          <a:blip r:embed="rId7"/>
          <a:stretch>
            <a:fillRect/>
          </a:stretch>
        </p:blipFill>
        <p:spPr>
          <a:xfrm>
            <a:off x="3490845" y="1585399"/>
            <a:ext cx="1583591" cy="2470402"/>
          </a:xfrm>
          <a:prstGeom prst="rect">
            <a:avLst/>
          </a:prstGeom>
        </p:spPr>
      </p:pic>
      <p:pic>
        <p:nvPicPr>
          <p:cNvPr id="9" name="Picture 8"/>
          <p:cNvPicPr>
            <a:picLocks noChangeAspect="1"/>
          </p:cNvPicPr>
          <p:nvPr/>
        </p:nvPicPr>
        <p:blipFill>
          <a:blip r:embed="rId8"/>
          <a:stretch>
            <a:fillRect/>
          </a:stretch>
        </p:blipFill>
        <p:spPr>
          <a:xfrm>
            <a:off x="1607120" y="4547605"/>
            <a:ext cx="2609850" cy="1752600"/>
          </a:xfrm>
          <a:prstGeom prst="rect">
            <a:avLst/>
          </a:prstGeom>
        </p:spPr>
      </p:pic>
      <p:pic>
        <p:nvPicPr>
          <p:cNvPr id="10" name="Picture 9"/>
          <p:cNvPicPr>
            <a:picLocks noChangeAspect="1"/>
          </p:cNvPicPr>
          <p:nvPr/>
        </p:nvPicPr>
        <p:blipFill>
          <a:blip r:embed="rId9"/>
          <a:stretch>
            <a:fillRect/>
          </a:stretch>
        </p:blipFill>
        <p:spPr>
          <a:xfrm>
            <a:off x="5020393" y="4492854"/>
            <a:ext cx="2466975" cy="1847850"/>
          </a:xfrm>
          <a:prstGeom prst="rect">
            <a:avLst/>
          </a:prstGeom>
        </p:spPr>
      </p:pic>
    </p:spTree>
    <p:extLst>
      <p:ext uri="{BB962C8B-B14F-4D97-AF65-F5344CB8AC3E}">
        <p14:creationId xmlns:p14="http://schemas.microsoft.com/office/powerpoint/2010/main" val="74092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48576" y="217088"/>
            <a:ext cx="2756356" cy="1835456"/>
            <a:chOff x="1348576" y="217088"/>
            <a:chExt cx="3315522" cy="2078780"/>
          </a:xfrm>
        </p:grpSpPr>
        <p:sp>
          <p:nvSpPr>
            <p:cNvPr id="2" name="Oval Callout 1"/>
            <p:cNvSpPr/>
            <p:nvPr/>
          </p:nvSpPr>
          <p:spPr>
            <a:xfrm>
              <a:off x="1348576" y="217088"/>
              <a:ext cx="3315522" cy="2078780"/>
            </a:xfrm>
            <a:prstGeom prst="wedgeEllipseCallou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1690653" y="677577"/>
              <a:ext cx="2782671" cy="1150308"/>
            </a:xfrm>
            <a:prstGeom prst="rect">
              <a:avLst/>
            </a:prstGeom>
            <a:noFill/>
            <a:ln>
              <a:noFill/>
            </a:ln>
          </p:spPr>
          <p:txBody>
            <a:bodyPr wrap="square" rtlCol="0">
              <a:spAutoFit/>
            </a:bodyPr>
            <a:lstStyle/>
            <a:p>
              <a:pPr algn="ctr"/>
              <a:r>
                <a:rPr lang="en-GB" sz="2000" dirty="0" smtClean="0"/>
                <a:t>Amazed </a:t>
              </a:r>
              <a:r>
                <a:rPr lang="en-GB" sz="2000" dirty="0"/>
                <a:t>to admit it, but I've enjoyed learning statistics! </a:t>
              </a:r>
            </a:p>
          </p:txBody>
        </p:sp>
      </p:grpSp>
      <p:grpSp>
        <p:nvGrpSpPr>
          <p:cNvPr id="5" name="Group 4"/>
          <p:cNvGrpSpPr/>
          <p:nvPr/>
        </p:nvGrpSpPr>
        <p:grpSpPr>
          <a:xfrm>
            <a:off x="8362264" y="4082094"/>
            <a:ext cx="3393368" cy="2160547"/>
            <a:chOff x="1348576" y="217088"/>
            <a:chExt cx="3315522" cy="2078780"/>
          </a:xfrm>
        </p:grpSpPr>
        <p:sp>
          <p:nvSpPr>
            <p:cNvPr id="6" name="Oval Callout 5"/>
            <p:cNvSpPr/>
            <p:nvPr/>
          </p:nvSpPr>
          <p:spPr>
            <a:xfrm>
              <a:off x="1348576" y="217088"/>
              <a:ext cx="3315522" cy="2078780"/>
            </a:xfrm>
            <a:prstGeom prst="wedgeEllipseCallout">
              <a:avLst>
                <a:gd name="adj1" fmla="val 36938"/>
                <a:gd name="adj2" fmla="val 67372"/>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575032" y="585981"/>
              <a:ext cx="2782671" cy="1631216"/>
            </a:xfrm>
            <a:prstGeom prst="rect">
              <a:avLst/>
            </a:prstGeom>
            <a:noFill/>
            <a:ln>
              <a:noFill/>
            </a:ln>
          </p:spPr>
          <p:txBody>
            <a:bodyPr wrap="square" rtlCol="0">
              <a:spAutoFit/>
            </a:bodyPr>
            <a:lstStyle/>
            <a:p>
              <a:pPr algn="ctr"/>
              <a:r>
                <a:rPr lang="en-GB" sz="2000" dirty="0" smtClean="0"/>
                <a:t>All the support helped </a:t>
              </a:r>
              <a:r>
                <a:rPr lang="en-GB" sz="2000" dirty="0"/>
                <a:t>calm my stats anxiety because I never felt completely out of my depth.</a:t>
              </a:r>
            </a:p>
          </p:txBody>
        </p:sp>
      </p:grpSp>
      <p:grpSp>
        <p:nvGrpSpPr>
          <p:cNvPr id="8" name="Group 7"/>
          <p:cNvGrpSpPr/>
          <p:nvPr/>
        </p:nvGrpSpPr>
        <p:grpSpPr>
          <a:xfrm>
            <a:off x="6481933" y="576392"/>
            <a:ext cx="2576548" cy="1699740"/>
            <a:chOff x="1348576" y="217088"/>
            <a:chExt cx="3315522" cy="2078780"/>
          </a:xfrm>
        </p:grpSpPr>
        <p:sp>
          <p:nvSpPr>
            <p:cNvPr id="9" name="Oval Callout 8"/>
            <p:cNvSpPr/>
            <p:nvPr/>
          </p:nvSpPr>
          <p:spPr>
            <a:xfrm>
              <a:off x="1348576" y="217088"/>
              <a:ext cx="3315522" cy="2078780"/>
            </a:xfrm>
            <a:prstGeom prst="wedgeEllipseCallou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690653" y="677577"/>
              <a:ext cx="2782671" cy="1015663"/>
            </a:xfrm>
            <a:prstGeom prst="rect">
              <a:avLst/>
            </a:prstGeom>
            <a:noFill/>
            <a:ln>
              <a:noFill/>
            </a:ln>
          </p:spPr>
          <p:txBody>
            <a:bodyPr wrap="square" rtlCol="0">
              <a:spAutoFit/>
            </a:bodyPr>
            <a:lstStyle/>
            <a:p>
              <a:pPr algn="ctr"/>
              <a:r>
                <a:rPr lang="en-GB" sz="2000" dirty="0"/>
                <a:t>I think I got stats for the first time in my entire life</a:t>
              </a:r>
            </a:p>
          </p:txBody>
        </p:sp>
      </p:grpSp>
      <p:grpSp>
        <p:nvGrpSpPr>
          <p:cNvPr id="12" name="Group 11"/>
          <p:cNvGrpSpPr/>
          <p:nvPr/>
        </p:nvGrpSpPr>
        <p:grpSpPr>
          <a:xfrm>
            <a:off x="1185213" y="3375897"/>
            <a:ext cx="2919719" cy="1956098"/>
            <a:chOff x="1348576" y="217088"/>
            <a:chExt cx="3315522" cy="2078780"/>
          </a:xfrm>
        </p:grpSpPr>
        <p:sp>
          <p:nvSpPr>
            <p:cNvPr id="13" name="Oval Callout 12"/>
            <p:cNvSpPr/>
            <p:nvPr/>
          </p:nvSpPr>
          <p:spPr>
            <a:xfrm>
              <a:off x="1348576" y="217088"/>
              <a:ext cx="3315522" cy="2078780"/>
            </a:xfrm>
            <a:prstGeom prst="wedgeEllipseCallou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1690653" y="677577"/>
              <a:ext cx="2782671" cy="920947"/>
            </a:xfrm>
            <a:prstGeom prst="rect">
              <a:avLst/>
            </a:prstGeom>
            <a:noFill/>
            <a:ln>
              <a:noFill/>
            </a:ln>
          </p:spPr>
          <p:txBody>
            <a:bodyPr wrap="square" rtlCol="0">
              <a:spAutoFit/>
            </a:bodyPr>
            <a:lstStyle/>
            <a:p>
              <a:pPr algn="ctr"/>
              <a:r>
                <a:rPr lang="en-GB" sz="2000" dirty="0"/>
                <a:t>It was good being able to go over and practice what you had learnt </a:t>
              </a:r>
            </a:p>
          </p:txBody>
        </p:sp>
      </p:grpSp>
      <p:grpSp>
        <p:nvGrpSpPr>
          <p:cNvPr id="15" name="Group 14"/>
          <p:cNvGrpSpPr/>
          <p:nvPr/>
        </p:nvGrpSpPr>
        <p:grpSpPr>
          <a:xfrm>
            <a:off x="3059396" y="5193531"/>
            <a:ext cx="2554617" cy="1143554"/>
            <a:chOff x="1348576" y="217088"/>
            <a:chExt cx="3315522" cy="2078780"/>
          </a:xfrm>
        </p:grpSpPr>
        <p:sp>
          <p:nvSpPr>
            <p:cNvPr id="16" name="Oval Callout 15"/>
            <p:cNvSpPr/>
            <p:nvPr/>
          </p:nvSpPr>
          <p:spPr>
            <a:xfrm>
              <a:off x="1348576" y="217088"/>
              <a:ext cx="3315522" cy="2078780"/>
            </a:xfrm>
            <a:prstGeom prst="wedgeEllipseCallout">
              <a:avLst>
                <a:gd name="adj1" fmla="val 8523"/>
                <a:gd name="adj2" fmla="val 70554"/>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1690653" y="677577"/>
              <a:ext cx="2782671" cy="727330"/>
            </a:xfrm>
            <a:prstGeom prst="rect">
              <a:avLst/>
            </a:prstGeom>
            <a:noFill/>
            <a:ln>
              <a:noFill/>
            </a:ln>
          </p:spPr>
          <p:txBody>
            <a:bodyPr wrap="square" rtlCol="0">
              <a:spAutoFit/>
            </a:bodyPr>
            <a:lstStyle/>
            <a:p>
              <a:pPr algn="ctr"/>
              <a:r>
                <a:rPr lang="en-US" sz="2000" dirty="0" smtClean="0"/>
                <a:t>Very Interactive</a:t>
              </a:r>
              <a:endParaRPr lang="en-GB" sz="2000" dirty="0"/>
            </a:p>
          </p:txBody>
        </p:sp>
      </p:grpSp>
      <p:grpSp>
        <p:nvGrpSpPr>
          <p:cNvPr id="18" name="Group 17"/>
          <p:cNvGrpSpPr/>
          <p:nvPr/>
        </p:nvGrpSpPr>
        <p:grpSpPr>
          <a:xfrm>
            <a:off x="3879249" y="1541237"/>
            <a:ext cx="2602684" cy="1889240"/>
            <a:chOff x="1348576" y="217088"/>
            <a:chExt cx="3315522" cy="2078780"/>
          </a:xfrm>
        </p:grpSpPr>
        <p:sp>
          <p:nvSpPr>
            <p:cNvPr id="19" name="Oval Callout 18"/>
            <p:cNvSpPr/>
            <p:nvPr/>
          </p:nvSpPr>
          <p:spPr>
            <a:xfrm>
              <a:off x="1348576" y="217088"/>
              <a:ext cx="3315522" cy="2078780"/>
            </a:xfrm>
            <a:prstGeom prst="wedgeEllipseCallout">
              <a:avLst>
                <a:gd name="adj1" fmla="val 15564"/>
                <a:gd name="adj2" fmla="val 66330"/>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1569531" y="460885"/>
              <a:ext cx="2903794" cy="1794870"/>
            </a:xfrm>
            <a:prstGeom prst="rect">
              <a:avLst/>
            </a:prstGeom>
            <a:noFill/>
          </p:spPr>
          <p:txBody>
            <a:bodyPr wrap="square" rtlCol="0">
              <a:spAutoFit/>
            </a:bodyPr>
            <a:lstStyle/>
            <a:p>
              <a:pPr algn="ctr"/>
              <a:r>
                <a:rPr lang="en-GB" sz="2000" dirty="0"/>
                <a:t>Loved the interactive approach, didn't feel overly </a:t>
              </a:r>
              <a:r>
                <a:rPr lang="en-GB" sz="2000" dirty="0" smtClean="0"/>
                <a:t>pressuring</a:t>
              </a:r>
              <a:endParaRPr lang="en-GB" sz="2000" dirty="0"/>
            </a:p>
          </p:txBody>
        </p:sp>
      </p:grpSp>
      <p:grpSp>
        <p:nvGrpSpPr>
          <p:cNvPr id="21" name="Group 20"/>
          <p:cNvGrpSpPr/>
          <p:nvPr/>
        </p:nvGrpSpPr>
        <p:grpSpPr>
          <a:xfrm>
            <a:off x="7831187" y="2363839"/>
            <a:ext cx="2635075" cy="1241134"/>
            <a:chOff x="1348576" y="217088"/>
            <a:chExt cx="3315522" cy="2078780"/>
          </a:xfrm>
        </p:grpSpPr>
        <p:sp>
          <p:nvSpPr>
            <p:cNvPr id="22" name="Oval Callout 21"/>
            <p:cNvSpPr/>
            <p:nvPr/>
          </p:nvSpPr>
          <p:spPr>
            <a:xfrm>
              <a:off x="1348576" y="217088"/>
              <a:ext cx="3315522" cy="2078780"/>
            </a:xfrm>
            <a:prstGeom prst="wedgeEllipseCallout">
              <a:avLst>
                <a:gd name="adj1" fmla="val -14092"/>
                <a:gd name="adj2" fmla="val 73101"/>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1650907" y="414386"/>
              <a:ext cx="2782671" cy="1846297"/>
            </a:xfrm>
            <a:prstGeom prst="rect">
              <a:avLst/>
            </a:prstGeom>
            <a:noFill/>
            <a:ln>
              <a:noFill/>
            </a:ln>
          </p:spPr>
          <p:txBody>
            <a:bodyPr wrap="square" rtlCol="0">
              <a:spAutoFit/>
            </a:bodyPr>
            <a:lstStyle/>
            <a:p>
              <a:pPr algn="ctr"/>
              <a:r>
                <a:rPr lang="en-GB" sz="2000" dirty="0"/>
                <a:t>The teacher in very nice and enthusiastic! </a:t>
              </a:r>
            </a:p>
          </p:txBody>
        </p:sp>
      </p:grpSp>
      <p:grpSp>
        <p:nvGrpSpPr>
          <p:cNvPr id="24" name="Group 23"/>
          <p:cNvGrpSpPr/>
          <p:nvPr/>
        </p:nvGrpSpPr>
        <p:grpSpPr>
          <a:xfrm>
            <a:off x="5158574" y="4113698"/>
            <a:ext cx="2554617" cy="1143554"/>
            <a:chOff x="1348576" y="217088"/>
            <a:chExt cx="3315522" cy="2078780"/>
          </a:xfrm>
        </p:grpSpPr>
        <p:sp>
          <p:nvSpPr>
            <p:cNvPr id="25" name="Oval Callout 24"/>
            <p:cNvSpPr/>
            <p:nvPr/>
          </p:nvSpPr>
          <p:spPr>
            <a:xfrm>
              <a:off x="1348576" y="217088"/>
              <a:ext cx="3315522" cy="2078780"/>
            </a:xfrm>
            <a:prstGeom prst="wedgeEllipseCallou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1690653" y="677577"/>
              <a:ext cx="2782671" cy="707886"/>
            </a:xfrm>
            <a:prstGeom prst="rect">
              <a:avLst/>
            </a:prstGeom>
            <a:noFill/>
            <a:ln>
              <a:solidFill>
                <a:srgbClr val="FFC000"/>
              </a:solidFill>
            </a:ln>
          </p:spPr>
          <p:txBody>
            <a:bodyPr wrap="square" rtlCol="0">
              <a:spAutoFit/>
            </a:bodyPr>
            <a:lstStyle/>
            <a:p>
              <a:pPr algn="ctr"/>
              <a:r>
                <a:rPr lang="en-US" sz="2000" dirty="0" smtClean="0"/>
                <a:t>The TA’s were very helpful</a:t>
              </a:r>
              <a:endParaRPr lang="en-GB" sz="2000" dirty="0"/>
            </a:p>
          </p:txBody>
        </p:sp>
      </p:grpSp>
    </p:spTree>
    <p:extLst>
      <p:ext uri="{BB962C8B-B14F-4D97-AF65-F5344CB8AC3E}">
        <p14:creationId xmlns:p14="http://schemas.microsoft.com/office/powerpoint/2010/main" val="37596047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861" y="804062"/>
            <a:ext cx="10515600" cy="4351338"/>
          </a:xfrm>
        </p:spPr>
        <p:txBody>
          <a:bodyPr>
            <a:normAutofit/>
          </a:bodyPr>
          <a:lstStyle/>
          <a:p>
            <a:pPr marL="0" indent="0" algn="ctr">
              <a:buNone/>
            </a:pPr>
            <a:r>
              <a:rPr lang="en-US" sz="5400" b="1" dirty="0" smtClean="0"/>
              <a:t>Thank you for listening.</a:t>
            </a:r>
          </a:p>
          <a:p>
            <a:pPr marL="0" indent="0" algn="ctr">
              <a:buNone/>
            </a:pPr>
            <a:r>
              <a:rPr lang="en-US" sz="5400" b="1" dirty="0" smtClean="0"/>
              <a:t>Any questions?</a:t>
            </a:r>
          </a:p>
          <a:p>
            <a:pPr marL="0" indent="0" algn="ctr">
              <a:buNone/>
            </a:pPr>
            <a:r>
              <a:rPr lang="en-US" sz="3600" b="1" dirty="0" smtClean="0">
                <a:hlinkClick r:id="rId2"/>
              </a:rPr>
              <a:t>Zahra.Abdulla@kcl.ac.uk</a:t>
            </a:r>
            <a:endParaRPr lang="en-US" sz="3600" b="1" dirty="0" smtClean="0"/>
          </a:p>
          <a:p>
            <a:pPr marL="0" indent="0" algn="ctr">
              <a:buNone/>
            </a:pPr>
            <a:r>
              <a:rPr lang="en-US" sz="3600" dirty="0">
                <a:solidFill>
                  <a:srgbClr val="00B0F0"/>
                </a:solidFill>
              </a:rPr>
              <a:t>@z_abdulla01</a:t>
            </a:r>
            <a:endParaRPr lang="en-GB" sz="3600" dirty="0">
              <a:solidFill>
                <a:srgbClr val="00B0F0"/>
              </a:solidFill>
            </a:endParaRPr>
          </a:p>
          <a:p>
            <a:pPr marL="0" indent="0" algn="ctr">
              <a:buNone/>
            </a:pPr>
            <a:endParaRPr lang="en-US" sz="3600" b="1" dirty="0" smtClean="0"/>
          </a:p>
          <a:p>
            <a:pPr marL="0" indent="0" algn="ctr">
              <a:buNone/>
            </a:pPr>
            <a:endParaRPr lang="en-GB" sz="5400" b="1" dirty="0"/>
          </a:p>
        </p:txBody>
      </p:sp>
      <p:grpSp>
        <p:nvGrpSpPr>
          <p:cNvPr id="6" name="Group 5"/>
          <p:cNvGrpSpPr/>
          <p:nvPr/>
        </p:nvGrpSpPr>
        <p:grpSpPr>
          <a:xfrm>
            <a:off x="5124587" y="3947284"/>
            <a:ext cx="2072201" cy="2616817"/>
            <a:chOff x="5124587" y="4164367"/>
            <a:chExt cx="2072201" cy="2616817"/>
          </a:xfrm>
        </p:grpSpPr>
        <p:pic>
          <p:nvPicPr>
            <p:cNvPr id="4" name="Picture 3"/>
            <p:cNvPicPr>
              <a:picLocks noChangeAspect="1"/>
            </p:cNvPicPr>
            <p:nvPr/>
          </p:nvPicPr>
          <p:blipFill>
            <a:blip r:embed="rId3"/>
            <a:stretch>
              <a:fillRect/>
            </a:stretch>
          </p:blipFill>
          <p:spPr>
            <a:xfrm>
              <a:off x="5243753" y="4247534"/>
              <a:ext cx="1809750" cy="2533650"/>
            </a:xfrm>
            <a:prstGeom prst="rect">
              <a:avLst/>
            </a:prstGeom>
          </p:spPr>
        </p:pic>
        <p:sp>
          <p:nvSpPr>
            <p:cNvPr id="5" name="Rectangle 4"/>
            <p:cNvSpPr/>
            <p:nvPr/>
          </p:nvSpPr>
          <p:spPr>
            <a:xfrm>
              <a:off x="5124587" y="4164367"/>
              <a:ext cx="2072201" cy="262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104892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9784</TotalTime>
  <Words>1980</Words>
  <Application>Microsoft Office PowerPoint</Application>
  <PresentationFormat>Custom</PresentationFormat>
  <Paragraphs>232</Paragraphs>
  <Slides>33</Slides>
  <Notes>18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Bringing the fun back to Statistics Teaching</vt:lpstr>
      <vt:lpstr>PowerPoint Presentation</vt:lpstr>
      <vt:lpstr>PowerPoint Presentation</vt:lpstr>
      <vt:lpstr>PowerPoint Presentation</vt:lpstr>
      <vt:lpstr>The Goal</vt:lpstr>
      <vt:lpstr>Six Factors of Statistical Anxiety</vt:lpstr>
      <vt:lpstr>Six Factors of Statistical Anxiety</vt:lpstr>
      <vt:lpstr>PowerPoint Presentation</vt:lpstr>
      <vt:lpstr>Overcoming Anxiety with Inclusiveness</vt:lpstr>
      <vt:lpstr>Benefits</vt:lpstr>
      <vt:lpstr>PowerPoint Presentation</vt:lpstr>
      <vt:lpstr>PowerPoint Presentation</vt:lpstr>
      <vt:lpstr>Creating a safe course Climate</vt:lpstr>
      <vt:lpstr>PowerPoint Presentation</vt:lpstr>
      <vt:lpstr>PowerPoint Presentation</vt:lpstr>
      <vt:lpstr>History and context</vt:lpstr>
      <vt:lpstr>PowerPoint Presentation</vt:lpstr>
      <vt:lpstr>PowerPoint Presentation</vt:lpstr>
      <vt:lpstr>Benefits</vt:lpstr>
      <vt:lpstr>PowerPoint Presentation</vt:lpstr>
      <vt:lpstr>PowerPoint Presentation</vt:lpstr>
      <vt:lpstr>Constructive Alignment in Practice</vt:lpstr>
      <vt:lpstr>PowerPoint Presentation</vt:lpstr>
      <vt:lpstr>PowerPoint Presentation</vt:lpstr>
      <vt:lpstr>PowerPoint Presentation</vt:lpstr>
      <vt:lpstr>Multiple Choice Questions (MCQs)</vt:lpstr>
      <vt:lpstr>Considerations when creating MCQs Pedagogical</vt:lpstr>
      <vt:lpstr>Considerations when creating MCQs Bloom’s most quoted domain – the cognitive </vt:lpstr>
      <vt:lpstr>Revised by Anderson in the 1990’s Nouns to verbs and the top two reversed</vt:lpstr>
      <vt:lpstr>Reflection and Goal Building</vt:lpstr>
      <vt:lpstr>Bringing ‘You’ to Teaching</vt:lpstr>
      <vt:lpstr>PowerPoint Presentation</vt:lpstr>
      <vt:lpstr>PowerPoint Presentation</vt:lpstr>
    </vt:vector>
  </TitlesOfParts>
  <Company>King's college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Bringing the fun back to Statistics Teaching</dc:title>
  <dc:creator>Abdulla, Zahra</dc:creator>
  <cp:lastModifiedBy>YorkSJ</cp:lastModifiedBy>
  <cp:revision>63</cp:revision>
  <dcterms:created xsi:type="dcterms:W3CDTF">2017-06-13T13:37:45Z</dcterms:created>
  <dcterms:modified xsi:type="dcterms:W3CDTF">2018-02-07T13:48:11Z</dcterms:modified>
</cp:coreProperties>
</file>