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3"/>
  </p:notesMasterIdLst>
  <p:sldIdLst>
    <p:sldId id="256" r:id="rId5"/>
    <p:sldId id="257" r:id="rId6"/>
    <p:sldId id="258" r:id="rId7"/>
    <p:sldId id="260" r:id="rId8"/>
    <p:sldId id="261" r:id="rId9"/>
    <p:sldId id="259" r:id="rId10"/>
    <p:sldId id="262" r:id="rId11"/>
    <p:sldId id="263" r:id="rId12"/>
    <p:sldId id="264" r:id="rId13"/>
    <p:sldId id="265" r:id="rId14"/>
    <p:sldId id="278" r:id="rId15"/>
    <p:sldId id="267" r:id="rId16"/>
    <p:sldId id="268" r:id="rId17"/>
    <p:sldId id="280" r:id="rId18"/>
    <p:sldId id="281" r:id="rId19"/>
    <p:sldId id="285" r:id="rId20"/>
    <p:sldId id="282" r:id="rId21"/>
    <p:sldId id="283" r:id="rId22"/>
    <p:sldId id="270" r:id="rId23"/>
    <p:sldId id="271" r:id="rId24"/>
    <p:sldId id="272" r:id="rId25"/>
    <p:sldId id="279" r:id="rId26"/>
    <p:sldId id="273" r:id="rId27"/>
    <p:sldId id="274" r:id="rId28"/>
    <p:sldId id="287" r:id="rId29"/>
    <p:sldId id="275" r:id="rId30"/>
    <p:sldId id="276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245" autoAdjust="0"/>
  </p:normalViewPr>
  <p:slideViewPr>
    <p:cSldViewPr>
      <p:cViewPr>
        <p:scale>
          <a:sx n="73" d="100"/>
          <a:sy n="73" d="100"/>
        </p:scale>
        <p:origin x="-1063" y="-1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219C47-52D3-4124-B67B-56BE40C25ADF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F5BD2254-9949-4B67-A54B-13CBD685DD90}">
      <dgm:prSet phldrT="[Text]"/>
      <dgm:spPr/>
      <dgm:t>
        <a:bodyPr/>
        <a:lstStyle/>
        <a:p>
          <a:r>
            <a:rPr lang="en-GB" dirty="0" smtClean="0"/>
            <a:t>Inclusive provision</a:t>
          </a:r>
          <a:endParaRPr lang="en-GB" dirty="0"/>
        </a:p>
      </dgm:t>
    </dgm:pt>
    <dgm:pt modelId="{97D9DC0E-C95B-40B9-BDAF-E7E3496BE064}" type="parTrans" cxnId="{D400D8BB-FE89-4136-A96E-15D2FA1E1BD9}">
      <dgm:prSet/>
      <dgm:spPr/>
      <dgm:t>
        <a:bodyPr/>
        <a:lstStyle/>
        <a:p>
          <a:endParaRPr lang="en-GB"/>
        </a:p>
      </dgm:t>
    </dgm:pt>
    <dgm:pt modelId="{B99479E4-E363-4461-B4CD-EAA625495429}" type="sibTrans" cxnId="{D400D8BB-FE89-4136-A96E-15D2FA1E1BD9}">
      <dgm:prSet/>
      <dgm:spPr/>
      <dgm:t>
        <a:bodyPr/>
        <a:lstStyle/>
        <a:p>
          <a:endParaRPr lang="en-GB"/>
        </a:p>
      </dgm:t>
    </dgm:pt>
    <dgm:pt modelId="{10AB97A5-7589-4C2D-8CBB-5B2AD5EF458D}">
      <dgm:prSet phldrT="[Text]"/>
      <dgm:spPr/>
      <dgm:t>
        <a:bodyPr/>
        <a:lstStyle/>
        <a:p>
          <a:r>
            <a:rPr lang="en-GB" dirty="0" smtClean="0"/>
            <a:t>Support services</a:t>
          </a:r>
          <a:endParaRPr lang="en-GB" dirty="0"/>
        </a:p>
      </dgm:t>
    </dgm:pt>
    <dgm:pt modelId="{E9C2E695-9DF0-4E00-935A-487D08334518}" type="parTrans" cxnId="{DE30CEEF-09FE-4C9C-A979-D01B6BB3DDF7}">
      <dgm:prSet/>
      <dgm:spPr/>
      <dgm:t>
        <a:bodyPr/>
        <a:lstStyle/>
        <a:p>
          <a:endParaRPr lang="en-GB"/>
        </a:p>
      </dgm:t>
    </dgm:pt>
    <dgm:pt modelId="{24D4E9F7-CB5B-4AA9-8CEF-B199522F5BF1}" type="sibTrans" cxnId="{DE30CEEF-09FE-4C9C-A979-D01B6BB3DDF7}">
      <dgm:prSet/>
      <dgm:spPr/>
      <dgm:t>
        <a:bodyPr/>
        <a:lstStyle/>
        <a:p>
          <a:endParaRPr lang="en-GB"/>
        </a:p>
      </dgm:t>
    </dgm:pt>
    <dgm:pt modelId="{61200442-D884-4BBD-8932-24A832756628}">
      <dgm:prSet phldrT="[Text]"/>
      <dgm:spPr/>
      <dgm:t>
        <a:bodyPr/>
        <a:lstStyle/>
        <a:p>
          <a:r>
            <a:rPr lang="en-GB" dirty="0" smtClean="0"/>
            <a:t>DSA</a:t>
          </a:r>
          <a:endParaRPr lang="en-GB" dirty="0"/>
        </a:p>
      </dgm:t>
    </dgm:pt>
    <dgm:pt modelId="{D752237C-D822-4339-85D3-94BED7D14555}" type="parTrans" cxnId="{B7D55019-E3B7-4E43-BA4F-DE0C06FAE5F1}">
      <dgm:prSet/>
      <dgm:spPr/>
      <dgm:t>
        <a:bodyPr/>
        <a:lstStyle/>
        <a:p>
          <a:endParaRPr lang="en-GB"/>
        </a:p>
      </dgm:t>
    </dgm:pt>
    <dgm:pt modelId="{66C91B1D-95A7-41CE-866A-6428DC6AC1B2}" type="sibTrans" cxnId="{B7D55019-E3B7-4E43-BA4F-DE0C06FAE5F1}">
      <dgm:prSet/>
      <dgm:spPr/>
      <dgm:t>
        <a:bodyPr/>
        <a:lstStyle/>
        <a:p>
          <a:endParaRPr lang="en-GB"/>
        </a:p>
      </dgm:t>
    </dgm:pt>
    <dgm:pt modelId="{5D3612A8-12C5-4E93-BB23-A1BB4AE15174}" type="pres">
      <dgm:prSet presAssocID="{9E219C47-52D3-4124-B67B-56BE40C25ADF}" presName="Name0" presStyleCnt="0">
        <dgm:presLayoutVars>
          <dgm:dir/>
          <dgm:animLvl val="lvl"/>
          <dgm:resizeHandles val="exact"/>
        </dgm:presLayoutVars>
      </dgm:prSet>
      <dgm:spPr/>
    </dgm:pt>
    <dgm:pt modelId="{54E3CAA0-2880-47BE-8FC3-11FA6BD6A4C5}" type="pres">
      <dgm:prSet presAssocID="{F5BD2254-9949-4B67-A54B-13CBD685DD90}" presName="Name8" presStyleCnt="0"/>
      <dgm:spPr/>
    </dgm:pt>
    <dgm:pt modelId="{05929BFD-5E61-4C45-8936-E0240303A2DB}" type="pres">
      <dgm:prSet presAssocID="{F5BD2254-9949-4B67-A54B-13CBD685DD90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1117B9-7E46-41E8-853D-35FEECC5459C}" type="pres">
      <dgm:prSet presAssocID="{F5BD2254-9949-4B67-A54B-13CBD685DD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35E645-9B58-48BD-83AC-9EF7792CC277}" type="pres">
      <dgm:prSet presAssocID="{10AB97A5-7589-4C2D-8CBB-5B2AD5EF458D}" presName="Name8" presStyleCnt="0"/>
      <dgm:spPr/>
    </dgm:pt>
    <dgm:pt modelId="{4265E21C-D82D-4584-8474-2FF60F4225B2}" type="pres">
      <dgm:prSet presAssocID="{10AB97A5-7589-4C2D-8CBB-5B2AD5EF458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8E40B2-84B7-4683-A44F-29FDE7F8AAB8}" type="pres">
      <dgm:prSet presAssocID="{10AB97A5-7589-4C2D-8CBB-5B2AD5EF45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9407C0-9E6E-4301-8AFF-9B2F4DC5CCF7}" type="pres">
      <dgm:prSet presAssocID="{61200442-D884-4BBD-8932-24A832756628}" presName="Name8" presStyleCnt="0"/>
      <dgm:spPr/>
    </dgm:pt>
    <dgm:pt modelId="{BE445880-1B92-46BC-9949-514F0E021696}" type="pres">
      <dgm:prSet presAssocID="{61200442-D884-4BBD-8932-24A83275662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CC84D5-E9A1-4260-89AA-EEA142A7C0D3}" type="pres">
      <dgm:prSet presAssocID="{61200442-D884-4BBD-8932-24A83275662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008E014-5EE2-44F6-A0ED-A37A2F652079}" type="presOf" srcId="{9E219C47-52D3-4124-B67B-56BE40C25ADF}" destId="{5D3612A8-12C5-4E93-BB23-A1BB4AE15174}" srcOrd="0" destOrd="0" presId="urn:microsoft.com/office/officeart/2005/8/layout/pyramid1"/>
    <dgm:cxn modelId="{DE30CEEF-09FE-4C9C-A979-D01B6BB3DDF7}" srcId="{9E219C47-52D3-4124-B67B-56BE40C25ADF}" destId="{10AB97A5-7589-4C2D-8CBB-5B2AD5EF458D}" srcOrd="1" destOrd="0" parTransId="{E9C2E695-9DF0-4E00-935A-487D08334518}" sibTransId="{24D4E9F7-CB5B-4AA9-8CEF-B199522F5BF1}"/>
    <dgm:cxn modelId="{2272AD26-30FC-42C4-A9A5-D28D53D1B7C5}" type="presOf" srcId="{61200442-D884-4BBD-8932-24A832756628}" destId="{BE445880-1B92-46BC-9949-514F0E021696}" srcOrd="0" destOrd="0" presId="urn:microsoft.com/office/officeart/2005/8/layout/pyramid1"/>
    <dgm:cxn modelId="{B66C6FE2-CB1E-410E-9242-AC8AD53C908E}" type="presOf" srcId="{10AB97A5-7589-4C2D-8CBB-5B2AD5EF458D}" destId="{728E40B2-84B7-4683-A44F-29FDE7F8AAB8}" srcOrd="1" destOrd="0" presId="urn:microsoft.com/office/officeart/2005/8/layout/pyramid1"/>
    <dgm:cxn modelId="{90F05FF6-081C-46B4-AC08-6BAE22AD4515}" type="presOf" srcId="{10AB97A5-7589-4C2D-8CBB-5B2AD5EF458D}" destId="{4265E21C-D82D-4584-8474-2FF60F4225B2}" srcOrd="0" destOrd="0" presId="urn:microsoft.com/office/officeart/2005/8/layout/pyramid1"/>
    <dgm:cxn modelId="{106CBDE3-96B3-4EB4-BB23-1792AAED2F57}" type="presOf" srcId="{F5BD2254-9949-4B67-A54B-13CBD685DD90}" destId="{A51117B9-7E46-41E8-853D-35FEECC5459C}" srcOrd="1" destOrd="0" presId="urn:microsoft.com/office/officeart/2005/8/layout/pyramid1"/>
    <dgm:cxn modelId="{D400D8BB-FE89-4136-A96E-15D2FA1E1BD9}" srcId="{9E219C47-52D3-4124-B67B-56BE40C25ADF}" destId="{F5BD2254-9949-4B67-A54B-13CBD685DD90}" srcOrd="0" destOrd="0" parTransId="{97D9DC0E-C95B-40B9-BDAF-E7E3496BE064}" sibTransId="{B99479E4-E363-4461-B4CD-EAA625495429}"/>
    <dgm:cxn modelId="{7FBEA06C-14F0-4FFA-BEC3-80E4B5E126BA}" type="presOf" srcId="{F5BD2254-9949-4B67-A54B-13CBD685DD90}" destId="{05929BFD-5E61-4C45-8936-E0240303A2DB}" srcOrd="0" destOrd="0" presId="urn:microsoft.com/office/officeart/2005/8/layout/pyramid1"/>
    <dgm:cxn modelId="{F44A1302-0F2B-401A-8CBF-53C3373E3C17}" type="presOf" srcId="{61200442-D884-4BBD-8932-24A832756628}" destId="{B1CC84D5-E9A1-4260-89AA-EEA142A7C0D3}" srcOrd="1" destOrd="0" presId="urn:microsoft.com/office/officeart/2005/8/layout/pyramid1"/>
    <dgm:cxn modelId="{B7D55019-E3B7-4E43-BA4F-DE0C06FAE5F1}" srcId="{9E219C47-52D3-4124-B67B-56BE40C25ADF}" destId="{61200442-D884-4BBD-8932-24A832756628}" srcOrd="2" destOrd="0" parTransId="{D752237C-D822-4339-85D3-94BED7D14555}" sibTransId="{66C91B1D-95A7-41CE-866A-6428DC6AC1B2}"/>
    <dgm:cxn modelId="{18DF9537-9F56-4D3E-A594-27F2C480A9F8}" type="presParOf" srcId="{5D3612A8-12C5-4E93-BB23-A1BB4AE15174}" destId="{54E3CAA0-2880-47BE-8FC3-11FA6BD6A4C5}" srcOrd="0" destOrd="0" presId="urn:microsoft.com/office/officeart/2005/8/layout/pyramid1"/>
    <dgm:cxn modelId="{EF4EDB08-4A50-4A9A-9D5C-3AB5C374DF3A}" type="presParOf" srcId="{54E3CAA0-2880-47BE-8FC3-11FA6BD6A4C5}" destId="{05929BFD-5E61-4C45-8936-E0240303A2DB}" srcOrd="0" destOrd="0" presId="urn:microsoft.com/office/officeart/2005/8/layout/pyramid1"/>
    <dgm:cxn modelId="{CFDCD6FF-45EE-4196-9730-3F4EA838424E}" type="presParOf" srcId="{54E3CAA0-2880-47BE-8FC3-11FA6BD6A4C5}" destId="{A51117B9-7E46-41E8-853D-35FEECC5459C}" srcOrd="1" destOrd="0" presId="urn:microsoft.com/office/officeart/2005/8/layout/pyramid1"/>
    <dgm:cxn modelId="{3FBDA037-DB9E-4AF4-87B8-8A5F8B955E1E}" type="presParOf" srcId="{5D3612A8-12C5-4E93-BB23-A1BB4AE15174}" destId="{D335E645-9B58-48BD-83AC-9EF7792CC277}" srcOrd="1" destOrd="0" presId="urn:microsoft.com/office/officeart/2005/8/layout/pyramid1"/>
    <dgm:cxn modelId="{41EBE84F-E4EE-40D2-84E4-8827CA8ACD25}" type="presParOf" srcId="{D335E645-9B58-48BD-83AC-9EF7792CC277}" destId="{4265E21C-D82D-4584-8474-2FF60F4225B2}" srcOrd="0" destOrd="0" presId="urn:microsoft.com/office/officeart/2005/8/layout/pyramid1"/>
    <dgm:cxn modelId="{FF7595FF-F17D-4AFB-A994-D4B7063B4EF6}" type="presParOf" srcId="{D335E645-9B58-48BD-83AC-9EF7792CC277}" destId="{728E40B2-84B7-4683-A44F-29FDE7F8AAB8}" srcOrd="1" destOrd="0" presId="urn:microsoft.com/office/officeart/2005/8/layout/pyramid1"/>
    <dgm:cxn modelId="{162D286A-CF6D-44D6-806E-15EA0A0E03C0}" type="presParOf" srcId="{5D3612A8-12C5-4E93-BB23-A1BB4AE15174}" destId="{1F9407C0-9E6E-4301-8AFF-9B2F4DC5CCF7}" srcOrd="2" destOrd="0" presId="urn:microsoft.com/office/officeart/2005/8/layout/pyramid1"/>
    <dgm:cxn modelId="{8369254C-F7EE-45D5-AE90-D7D49966AD55}" type="presParOf" srcId="{1F9407C0-9E6E-4301-8AFF-9B2F4DC5CCF7}" destId="{BE445880-1B92-46BC-9949-514F0E021696}" srcOrd="0" destOrd="0" presId="urn:microsoft.com/office/officeart/2005/8/layout/pyramid1"/>
    <dgm:cxn modelId="{C9958E88-1E60-40D3-9F46-4E3A881CFA92}" type="presParOf" srcId="{1F9407C0-9E6E-4301-8AFF-9B2F4DC5CCF7}" destId="{B1CC84D5-E9A1-4260-89AA-EEA142A7C0D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E3BEC-E31C-4C1C-A64F-0D8E15FB0F69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799A7E86-0A05-416D-B96E-E3A5AE96A0E5}">
      <dgm:prSet phldrT="[Text]"/>
      <dgm:spPr/>
      <dgm:t>
        <a:bodyPr/>
        <a:lstStyle/>
        <a:p>
          <a:r>
            <a:rPr lang="en-GB" dirty="0" smtClean="0"/>
            <a:t>DSA</a:t>
          </a:r>
          <a:endParaRPr lang="en-GB" dirty="0"/>
        </a:p>
      </dgm:t>
    </dgm:pt>
    <dgm:pt modelId="{89C9203F-FC03-422C-90F4-B9B60355C438}" type="parTrans" cxnId="{FFFCF633-A6B2-4814-BCC4-CF11B82C7559}">
      <dgm:prSet/>
      <dgm:spPr/>
      <dgm:t>
        <a:bodyPr/>
        <a:lstStyle/>
        <a:p>
          <a:endParaRPr lang="en-GB"/>
        </a:p>
      </dgm:t>
    </dgm:pt>
    <dgm:pt modelId="{FC0F6A37-7F69-4C0F-807B-F312E0036F48}" type="sibTrans" cxnId="{FFFCF633-A6B2-4814-BCC4-CF11B82C7559}">
      <dgm:prSet/>
      <dgm:spPr/>
      <dgm:t>
        <a:bodyPr/>
        <a:lstStyle/>
        <a:p>
          <a:endParaRPr lang="en-GB"/>
        </a:p>
      </dgm:t>
    </dgm:pt>
    <dgm:pt modelId="{C8B97E54-470C-4E01-93EA-593DD1B608FC}">
      <dgm:prSet phldrT="[Text]"/>
      <dgm:spPr/>
      <dgm:t>
        <a:bodyPr/>
        <a:lstStyle/>
        <a:p>
          <a:r>
            <a:rPr lang="en-GB" dirty="0" smtClean="0"/>
            <a:t>Support services</a:t>
          </a:r>
          <a:endParaRPr lang="en-GB" dirty="0"/>
        </a:p>
      </dgm:t>
    </dgm:pt>
    <dgm:pt modelId="{069BC977-FD37-46A9-957A-CCD6B102C891}" type="parTrans" cxnId="{EADB4239-4B50-4C9D-BADA-3D0B65159AE8}">
      <dgm:prSet/>
      <dgm:spPr/>
      <dgm:t>
        <a:bodyPr/>
        <a:lstStyle/>
        <a:p>
          <a:endParaRPr lang="en-GB"/>
        </a:p>
      </dgm:t>
    </dgm:pt>
    <dgm:pt modelId="{EFADB530-1E3C-4D69-B166-2553B8796B8E}" type="sibTrans" cxnId="{EADB4239-4B50-4C9D-BADA-3D0B65159AE8}">
      <dgm:prSet/>
      <dgm:spPr/>
      <dgm:t>
        <a:bodyPr/>
        <a:lstStyle/>
        <a:p>
          <a:endParaRPr lang="en-GB"/>
        </a:p>
      </dgm:t>
    </dgm:pt>
    <dgm:pt modelId="{99F07152-2F8A-4214-860D-D094C528FFEB}">
      <dgm:prSet phldrT="[Text]"/>
      <dgm:spPr/>
      <dgm:t>
        <a:bodyPr/>
        <a:lstStyle/>
        <a:p>
          <a:r>
            <a:rPr lang="en-GB" dirty="0" smtClean="0"/>
            <a:t>Inclusive provision</a:t>
          </a:r>
          <a:endParaRPr lang="en-GB" dirty="0"/>
        </a:p>
      </dgm:t>
    </dgm:pt>
    <dgm:pt modelId="{1BC4F9E1-DD1C-488A-BF3B-964005F4505E}" type="parTrans" cxnId="{F6A3083D-4027-490C-98EF-5C344D69C493}">
      <dgm:prSet/>
      <dgm:spPr/>
      <dgm:t>
        <a:bodyPr/>
        <a:lstStyle/>
        <a:p>
          <a:endParaRPr lang="en-GB"/>
        </a:p>
      </dgm:t>
    </dgm:pt>
    <dgm:pt modelId="{4E55A703-C597-45AB-A18A-439EDC4C2D87}" type="sibTrans" cxnId="{F6A3083D-4027-490C-98EF-5C344D69C493}">
      <dgm:prSet/>
      <dgm:spPr/>
      <dgm:t>
        <a:bodyPr/>
        <a:lstStyle/>
        <a:p>
          <a:endParaRPr lang="en-GB"/>
        </a:p>
      </dgm:t>
    </dgm:pt>
    <dgm:pt modelId="{68FAC162-4489-43C7-9F88-786EA0D925D5}" type="pres">
      <dgm:prSet presAssocID="{015E3BEC-E31C-4C1C-A64F-0D8E15FB0F69}" presName="Name0" presStyleCnt="0">
        <dgm:presLayoutVars>
          <dgm:dir/>
          <dgm:animLvl val="lvl"/>
          <dgm:resizeHandles val="exact"/>
        </dgm:presLayoutVars>
      </dgm:prSet>
      <dgm:spPr/>
    </dgm:pt>
    <dgm:pt modelId="{581F50B5-6B54-42BE-9D98-6BC11DA50712}" type="pres">
      <dgm:prSet presAssocID="{799A7E86-0A05-416D-B96E-E3A5AE96A0E5}" presName="Name8" presStyleCnt="0"/>
      <dgm:spPr/>
    </dgm:pt>
    <dgm:pt modelId="{30B334D1-5AB9-4D34-B778-522140218A11}" type="pres">
      <dgm:prSet presAssocID="{799A7E86-0A05-416D-B96E-E3A5AE96A0E5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045458-C914-4795-8DD2-EB23E6F7D287}" type="pres">
      <dgm:prSet presAssocID="{799A7E86-0A05-416D-B96E-E3A5AE96A0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A268C4-EC31-4652-A723-1724F5725968}" type="pres">
      <dgm:prSet presAssocID="{C8B97E54-470C-4E01-93EA-593DD1B608FC}" presName="Name8" presStyleCnt="0"/>
      <dgm:spPr/>
    </dgm:pt>
    <dgm:pt modelId="{77ABF855-F716-4C3D-AD59-98E845CB6C59}" type="pres">
      <dgm:prSet presAssocID="{C8B97E54-470C-4E01-93EA-593DD1B608FC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F38418-F263-4875-85AC-80F20FE18721}" type="pres">
      <dgm:prSet presAssocID="{C8B97E54-470C-4E01-93EA-593DD1B608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569079-C6A9-420D-BE51-182DA78123FF}" type="pres">
      <dgm:prSet presAssocID="{99F07152-2F8A-4214-860D-D094C528FFEB}" presName="Name8" presStyleCnt="0"/>
      <dgm:spPr/>
    </dgm:pt>
    <dgm:pt modelId="{0FDF63D6-D437-40B3-9710-890B8D02B0E3}" type="pres">
      <dgm:prSet presAssocID="{99F07152-2F8A-4214-860D-D094C528FFEB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43DE95-0149-461F-999B-EDC987845E68}" type="pres">
      <dgm:prSet presAssocID="{99F07152-2F8A-4214-860D-D094C528FFE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ADB4239-4B50-4C9D-BADA-3D0B65159AE8}" srcId="{015E3BEC-E31C-4C1C-A64F-0D8E15FB0F69}" destId="{C8B97E54-470C-4E01-93EA-593DD1B608FC}" srcOrd="1" destOrd="0" parTransId="{069BC977-FD37-46A9-957A-CCD6B102C891}" sibTransId="{EFADB530-1E3C-4D69-B166-2553B8796B8E}"/>
    <dgm:cxn modelId="{7D30D5A5-59E6-4CA4-94F8-F3C7749A677E}" type="presOf" srcId="{99F07152-2F8A-4214-860D-D094C528FFEB}" destId="{8E43DE95-0149-461F-999B-EDC987845E68}" srcOrd="1" destOrd="0" presId="urn:microsoft.com/office/officeart/2005/8/layout/pyramid1"/>
    <dgm:cxn modelId="{C252090C-6949-4AEC-837D-7B2AFD6F8CD4}" type="presOf" srcId="{C8B97E54-470C-4E01-93EA-593DD1B608FC}" destId="{53F38418-F263-4875-85AC-80F20FE18721}" srcOrd="1" destOrd="0" presId="urn:microsoft.com/office/officeart/2005/8/layout/pyramid1"/>
    <dgm:cxn modelId="{3D0F0E2C-A861-499F-81FF-3BAA10201FA0}" type="presOf" srcId="{015E3BEC-E31C-4C1C-A64F-0D8E15FB0F69}" destId="{68FAC162-4489-43C7-9F88-786EA0D925D5}" srcOrd="0" destOrd="0" presId="urn:microsoft.com/office/officeart/2005/8/layout/pyramid1"/>
    <dgm:cxn modelId="{F6A3083D-4027-490C-98EF-5C344D69C493}" srcId="{015E3BEC-E31C-4C1C-A64F-0D8E15FB0F69}" destId="{99F07152-2F8A-4214-860D-D094C528FFEB}" srcOrd="2" destOrd="0" parTransId="{1BC4F9E1-DD1C-488A-BF3B-964005F4505E}" sibTransId="{4E55A703-C597-45AB-A18A-439EDC4C2D87}"/>
    <dgm:cxn modelId="{8D3221C6-841A-4AB9-B31B-EBFD913AA44E}" type="presOf" srcId="{799A7E86-0A05-416D-B96E-E3A5AE96A0E5}" destId="{A5045458-C914-4795-8DD2-EB23E6F7D287}" srcOrd="1" destOrd="0" presId="urn:microsoft.com/office/officeart/2005/8/layout/pyramid1"/>
    <dgm:cxn modelId="{106768A7-2DA9-4537-AF8C-1C4313A49532}" type="presOf" srcId="{799A7E86-0A05-416D-B96E-E3A5AE96A0E5}" destId="{30B334D1-5AB9-4D34-B778-522140218A11}" srcOrd="0" destOrd="0" presId="urn:microsoft.com/office/officeart/2005/8/layout/pyramid1"/>
    <dgm:cxn modelId="{CBE9DB56-6A85-4215-B27B-1C3D4B3D551C}" type="presOf" srcId="{99F07152-2F8A-4214-860D-D094C528FFEB}" destId="{0FDF63D6-D437-40B3-9710-890B8D02B0E3}" srcOrd="0" destOrd="0" presId="urn:microsoft.com/office/officeart/2005/8/layout/pyramid1"/>
    <dgm:cxn modelId="{FFFCF633-A6B2-4814-BCC4-CF11B82C7559}" srcId="{015E3BEC-E31C-4C1C-A64F-0D8E15FB0F69}" destId="{799A7E86-0A05-416D-B96E-E3A5AE96A0E5}" srcOrd="0" destOrd="0" parTransId="{89C9203F-FC03-422C-90F4-B9B60355C438}" sibTransId="{FC0F6A37-7F69-4C0F-807B-F312E0036F48}"/>
    <dgm:cxn modelId="{10F625F7-5360-4858-9C15-A7FA00AB473A}" type="presOf" srcId="{C8B97E54-470C-4E01-93EA-593DD1B608FC}" destId="{77ABF855-F716-4C3D-AD59-98E845CB6C59}" srcOrd="0" destOrd="0" presId="urn:microsoft.com/office/officeart/2005/8/layout/pyramid1"/>
    <dgm:cxn modelId="{D828717F-A25C-48C7-8AD3-6EBF005595B4}" type="presParOf" srcId="{68FAC162-4489-43C7-9F88-786EA0D925D5}" destId="{581F50B5-6B54-42BE-9D98-6BC11DA50712}" srcOrd="0" destOrd="0" presId="urn:microsoft.com/office/officeart/2005/8/layout/pyramid1"/>
    <dgm:cxn modelId="{25B2EF82-E3D2-4E90-8161-B72E52B10296}" type="presParOf" srcId="{581F50B5-6B54-42BE-9D98-6BC11DA50712}" destId="{30B334D1-5AB9-4D34-B778-522140218A11}" srcOrd="0" destOrd="0" presId="urn:microsoft.com/office/officeart/2005/8/layout/pyramid1"/>
    <dgm:cxn modelId="{E9714CF6-9515-4BC2-B4A9-9DF38D9C307B}" type="presParOf" srcId="{581F50B5-6B54-42BE-9D98-6BC11DA50712}" destId="{A5045458-C914-4795-8DD2-EB23E6F7D287}" srcOrd="1" destOrd="0" presId="urn:microsoft.com/office/officeart/2005/8/layout/pyramid1"/>
    <dgm:cxn modelId="{B43E3AD4-29DA-4B3F-809C-2AD00A1DC360}" type="presParOf" srcId="{68FAC162-4489-43C7-9F88-786EA0D925D5}" destId="{4CA268C4-EC31-4652-A723-1724F5725968}" srcOrd="1" destOrd="0" presId="urn:microsoft.com/office/officeart/2005/8/layout/pyramid1"/>
    <dgm:cxn modelId="{3ADE9B1D-DF3A-488B-8034-CE97E80B3C9D}" type="presParOf" srcId="{4CA268C4-EC31-4652-A723-1724F5725968}" destId="{77ABF855-F716-4C3D-AD59-98E845CB6C59}" srcOrd="0" destOrd="0" presId="urn:microsoft.com/office/officeart/2005/8/layout/pyramid1"/>
    <dgm:cxn modelId="{635F08E3-AA0E-4661-861E-68C404B7B2AD}" type="presParOf" srcId="{4CA268C4-EC31-4652-A723-1724F5725968}" destId="{53F38418-F263-4875-85AC-80F20FE18721}" srcOrd="1" destOrd="0" presId="urn:microsoft.com/office/officeart/2005/8/layout/pyramid1"/>
    <dgm:cxn modelId="{ABEEA340-2BC3-49B8-9CBD-B8FEA2980090}" type="presParOf" srcId="{68FAC162-4489-43C7-9F88-786EA0D925D5}" destId="{04569079-C6A9-420D-BE51-182DA78123FF}" srcOrd="2" destOrd="0" presId="urn:microsoft.com/office/officeart/2005/8/layout/pyramid1"/>
    <dgm:cxn modelId="{D4D476DC-AC99-4A44-A4F4-44FAA80A026F}" type="presParOf" srcId="{04569079-C6A9-420D-BE51-182DA78123FF}" destId="{0FDF63D6-D437-40B3-9710-890B8D02B0E3}" srcOrd="0" destOrd="0" presId="urn:microsoft.com/office/officeart/2005/8/layout/pyramid1"/>
    <dgm:cxn modelId="{EE9D41CD-9525-4A70-818B-A9E5277A9194}" type="presParOf" srcId="{04569079-C6A9-420D-BE51-182DA78123FF}" destId="{8E43DE95-0149-461F-999B-EDC987845E6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A5CE94-3F61-4CC0-BFB2-952FA9130D34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278145F-9258-4150-86B5-19AE8F413B47}">
      <dgm:prSet phldrT="[Text]" custT="1"/>
      <dgm:spPr/>
      <dgm:t>
        <a:bodyPr/>
        <a:lstStyle/>
        <a:p>
          <a:r>
            <a:rPr lang="en-GB" sz="1600" b="1" baseline="0" dirty="0" smtClean="0"/>
            <a:t>Excellence in teaching, learning and assessment practice</a:t>
          </a:r>
          <a:endParaRPr lang="en-GB" sz="1600" b="1" baseline="0" dirty="0"/>
        </a:p>
      </dgm:t>
    </dgm:pt>
    <dgm:pt modelId="{74B550B8-CF57-4B03-9E22-40C4986CB9DB}" type="parTrans" cxnId="{F6BB2C33-FAC6-4924-A76C-25A0AC0B2901}">
      <dgm:prSet/>
      <dgm:spPr/>
      <dgm:t>
        <a:bodyPr/>
        <a:lstStyle/>
        <a:p>
          <a:endParaRPr lang="en-GB"/>
        </a:p>
      </dgm:t>
    </dgm:pt>
    <dgm:pt modelId="{0061C6E5-E356-4591-80A2-67C94CAC5E21}" type="sibTrans" cxnId="{F6BB2C33-FAC6-4924-A76C-25A0AC0B2901}">
      <dgm:prSet/>
      <dgm:spPr/>
      <dgm:t>
        <a:bodyPr/>
        <a:lstStyle/>
        <a:p>
          <a:endParaRPr lang="en-GB"/>
        </a:p>
      </dgm:t>
    </dgm:pt>
    <dgm:pt modelId="{0E0AAA4D-4F7C-44B0-8E4A-C9BC56A6B84D}">
      <dgm:prSet phldrT="[Text]" custT="1"/>
      <dgm:spPr/>
      <dgm:t>
        <a:bodyPr/>
        <a:lstStyle/>
        <a:p>
          <a:r>
            <a:rPr lang="en-GB" sz="1600" b="1" dirty="0" smtClean="0"/>
            <a:t>Support Services</a:t>
          </a:r>
          <a:endParaRPr lang="en-GB" sz="1600" b="1" dirty="0"/>
        </a:p>
      </dgm:t>
    </dgm:pt>
    <dgm:pt modelId="{5B1C1BDD-3A2A-4DDC-8EA8-DF140D40A21C}" type="parTrans" cxnId="{DFBAA63D-DA86-46F2-834D-E3487D67B4A6}">
      <dgm:prSet/>
      <dgm:spPr/>
      <dgm:t>
        <a:bodyPr/>
        <a:lstStyle/>
        <a:p>
          <a:endParaRPr lang="en-GB"/>
        </a:p>
      </dgm:t>
    </dgm:pt>
    <dgm:pt modelId="{CB2E8B79-69A7-4369-9996-221B89B0225E}" type="sibTrans" cxnId="{DFBAA63D-DA86-46F2-834D-E3487D67B4A6}">
      <dgm:prSet/>
      <dgm:spPr/>
      <dgm:t>
        <a:bodyPr/>
        <a:lstStyle/>
        <a:p>
          <a:endParaRPr lang="en-GB"/>
        </a:p>
      </dgm:t>
    </dgm:pt>
    <dgm:pt modelId="{AA9DFB90-F7FB-45F3-9DC0-EEEC57112D93}">
      <dgm:prSet phldrT="[Text]"/>
      <dgm:spPr/>
      <dgm:t>
        <a:bodyPr/>
        <a:lstStyle/>
        <a:p>
          <a:r>
            <a:rPr lang="en-GB" dirty="0" smtClean="0"/>
            <a:t>DSA</a:t>
          </a:r>
          <a:endParaRPr lang="en-GB" dirty="0"/>
        </a:p>
      </dgm:t>
    </dgm:pt>
    <dgm:pt modelId="{CFF6D7A1-161D-456C-BB0C-CD1A865C96F6}" type="parTrans" cxnId="{5D54D280-0EE4-4205-B644-F510C8359B9C}">
      <dgm:prSet/>
      <dgm:spPr/>
      <dgm:t>
        <a:bodyPr/>
        <a:lstStyle/>
        <a:p>
          <a:endParaRPr lang="en-GB"/>
        </a:p>
      </dgm:t>
    </dgm:pt>
    <dgm:pt modelId="{18A95004-FC5F-402E-9C24-516154A4AFA8}" type="sibTrans" cxnId="{5D54D280-0EE4-4205-B644-F510C8359B9C}">
      <dgm:prSet/>
      <dgm:spPr/>
      <dgm:t>
        <a:bodyPr/>
        <a:lstStyle/>
        <a:p>
          <a:endParaRPr lang="en-GB"/>
        </a:p>
      </dgm:t>
    </dgm:pt>
    <dgm:pt modelId="{983FBDE2-A7B7-4CEA-9C65-B8DE0A13285C}" type="pres">
      <dgm:prSet presAssocID="{24A5CE94-3F61-4CC0-BFB2-952FA9130D34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EBCF26E-84B0-4318-A6BD-07206B4B570D}" type="pres">
      <dgm:prSet presAssocID="{24A5CE94-3F61-4CC0-BFB2-952FA9130D34}" presName="comp1" presStyleCnt="0"/>
      <dgm:spPr/>
      <dgm:t>
        <a:bodyPr/>
        <a:lstStyle/>
        <a:p>
          <a:endParaRPr lang="en-GB"/>
        </a:p>
      </dgm:t>
    </dgm:pt>
    <dgm:pt modelId="{66357064-F7E1-49C2-B964-7A614E0124AA}" type="pres">
      <dgm:prSet presAssocID="{24A5CE94-3F61-4CC0-BFB2-952FA9130D34}" presName="circle1" presStyleLbl="node1" presStyleIdx="0" presStyleCnt="3"/>
      <dgm:spPr/>
      <dgm:t>
        <a:bodyPr/>
        <a:lstStyle/>
        <a:p>
          <a:endParaRPr lang="en-GB"/>
        </a:p>
      </dgm:t>
    </dgm:pt>
    <dgm:pt modelId="{CA0413CD-4558-450F-AA69-28733AE84ABB}" type="pres">
      <dgm:prSet presAssocID="{24A5CE94-3F61-4CC0-BFB2-952FA9130D34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9C45A1-55CC-4365-9C58-20C31689E51D}" type="pres">
      <dgm:prSet presAssocID="{24A5CE94-3F61-4CC0-BFB2-952FA9130D34}" presName="comp2" presStyleCnt="0"/>
      <dgm:spPr/>
      <dgm:t>
        <a:bodyPr/>
        <a:lstStyle/>
        <a:p>
          <a:endParaRPr lang="en-GB"/>
        </a:p>
      </dgm:t>
    </dgm:pt>
    <dgm:pt modelId="{F59541B8-B8DC-4F93-AA38-114673AD9AF6}" type="pres">
      <dgm:prSet presAssocID="{24A5CE94-3F61-4CC0-BFB2-952FA9130D34}" presName="circle2" presStyleLbl="node1" presStyleIdx="1" presStyleCnt="3" custScaleX="84853" custScaleY="88614"/>
      <dgm:spPr/>
      <dgm:t>
        <a:bodyPr/>
        <a:lstStyle/>
        <a:p>
          <a:endParaRPr lang="en-GB"/>
        </a:p>
      </dgm:t>
    </dgm:pt>
    <dgm:pt modelId="{8BD7A840-C00F-4B5C-B388-02847460320A}" type="pres">
      <dgm:prSet presAssocID="{24A5CE94-3F61-4CC0-BFB2-952FA9130D34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91946B-0E20-4F5C-B87A-4A8AD9262997}" type="pres">
      <dgm:prSet presAssocID="{24A5CE94-3F61-4CC0-BFB2-952FA9130D34}" presName="comp3" presStyleCnt="0"/>
      <dgm:spPr/>
      <dgm:t>
        <a:bodyPr/>
        <a:lstStyle/>
        <a:p>
          <a:endParaRPr lang="en-GB"/>
        </a:p>
      </dgm:t>
    </dgm:pt>
    <dgm:pt modelId="{A4BC8B5E-73BC-48CB-9D2C-0C3356FBEF73}" type="pres">
      <dgm:prSet presAssocID="{24A5CE94-3F61-4CC0-BFB2-952FA9130D34}" presName="circle3" presStyleLbl="node1" presStyleIdx="2" presStyleCnt="3" custScaleX="76368" custScaleY="74638"/>
      <dgm:spPr/>
      <dgm:t>
        <a:bodyPr/>
        <a:lstStyle/>
        <a:p>
          <a:endParaRPr lang="en-GB"/>
        </a:p>
      </dgm:t>
    </dgm:pt>
    <dgm:pt modelId="{376FD706-9606-43D2-9041-6DFA3D3E94E8}" type="pres">
      <dgm:prSet presAssocID="{24A5CE94-3F61-4CC0-BFB2-952FA9130D34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8330CA2-FC43-41EA-BA61-E906AAACC3DC}" type="presOf" srcId="{AA9DFB90-F7FB-45F3-9DC0-EEEC57112D93}" destId="{376FD706-9606-43D2-9041-6DFA3D3E94E8}" srcOrd="1" destOrd="0" presId="urn:microsoft.com/office/officeart/2005/8/layout/venn2"/>
    <dgm:cxn modelId="{F6BB2C33-FAC6-4924-A76C-25A0AC0B2901}" srcId="{24A5CE94-3F61-4CC0-BFB2-952FA9130D34}" destId="{E278145F-9258-4150-86B5-19AE8F413B47}" srcOrd="0" destOrd="0" parTransId="{74B550B8-CF57-4B03-9E22-40C4986CB9DB}" sibTransId="{0061C6E5-E356-4591-80A2-67C94CAC5E21}"/>
    <dgm:cxn modelId="{7589E206-42F5-4A72-95A4-B9BAF7B40360}" type="presOf" srcId="{E278145F-9258-4150-86B5-19AE8F413B47}" destId="{CA0413CD-4558-450F-AA69-28733AE84ABB}" srcOrd="1" destOrd="0" presId="urn:microsoft.com/office/officeart/2005/8/layout/venn2"/>
    <dgm:cxn modelId="{96D16243-9121-49CA-945C-18A9B1D24FEF}" type="presOf" srcId="{24A5CE94-3F61-4CC0-BFB2-952FA9130D34}" destId="{983FBDE2-A7B7-4CEA-9C65-B8DE0A13285C}" srcOrd="0" destOrd="0" presId="urn:microsoft.com/office/officeart/2005/8/layout/venn2"/>
    <dgm:cxn modelId="{300F820E-E43B-4E8A-A486-2E2F7D67B72D}" type="presOf" srcId="{AA9DFB90-F7FB-45F3-9DC0-EEEC57112D93}" destId="{A4BC8B5E-73BC-48CB-9D2C-0C3356FBEF73}" srcOrd="0" destOrd="0" presId="urn:microsoft.com/office/officeart/2005/8/layout/venn2"/>
    <dgm:cxn modelId="{91E313A8-312F-43A2-8BAD-5FFA69321A7B}" type="presOf" srcId="{0E0AAA4D-4F7C-44B0-8E4A-C9BC56A6B84D}" destId="{F59541B8-B8DC-4F93-AA38-114673AD9AF6}" srcOrd="0" destOrd="0" presId="urn:microsoft.com/office/officeart/2005/8/layout/venn2"/>
    <dgm:cxn modelId="{DFBAA63D-DA86-46F2-834D-E3487D67B4A6}" srcId="{24A5CE94-3F61-4CC0-BFB2-952FA9130D34}" destId="{0E0AAA4D-4F7C-44B0-8E4A-C9BC56A6B84D}" srcOrd="1" destOrd="0" parTransId="{5B1C1BDD-3A2A-4DDC-8EA8-DF140D40A21C}" sibTransId="{CB2E8B79-69A7-4369-9996-221B89B0225E}"/>
    <dgm:cxn modelId="{7F6FF139-4360-47DD-B6E6-99E61E1E538D}" type="presOf" srcId="{E278145F-9258-4150-86B5-19AE8F413B47}" destId="{66357064-F7E1-49C2-B964-7A614E0124AA}" srcOrd="0" destOrd="0" presId="urn:microsoft.com/office/officeart/2005/8/layout/venn2"/>
    <dgm:cxn modelId="{5D54D280-0EE4-4205-B644-F510C8359B9C}" srcId="{24A5CE94-3F61-4CC0-BFB2-952FA9130D34}" destId="{AA9DFB90-F7FB-45F3-9DC0-EEEC57112D93}" srcOrd="2" destOrd="0" parTransId="{CFF6D7A1-161D-456C-BB0C-CD1A865C96F6}" sibTransId="{18A95004-FC5F-402E-9C24-516154A4AFA8}"/>
    <dgm:cxn modelId="{BD03D1C9-AE5B-45FA-BFE7-53DDC1B4348E}" type="presOf" srcId="{0E0AAA4D-4F7C-44B0-8E4A-C9BC56A6B84D}" destId="{8BD7A840-C00F-4B5C-B388-02847460320A}" srcOrd="1" destOrd="0" presId="urn:microsoft.com/office/officeart/2005/8/layout/venn2"/>
    <dgm:cxn modelId="{A0183A9F-B6C2-4A06-B79A-22EB8797CAE4}" type="presParOf" srcId="{983FBDE2-A7B7-4CEA-9C65-B8DE0A13285C}" destId="{4EBCF26E-84B0-4318-A6BD-07206B4B570D}" srcOrd="0" destOrd="0" presId="urn:microsoft.com/office/officeart/2005/8/layout/venn2"/>
    <dgm:cxn modelId="{1014CB6B-6477-47FA-A5D5-E75CA8C39BD8}" type="presParOf" srcId="{4EBCF26E-84B0-4318-A6BD-07206B4B570D}" destId="{66357064-F7E1-49C2-B964-7A614E0124AA}" srcOrd="0" destOrd="0" presId="urn:microsoft.com/office/officeart/2005/8/layout/venn2"/>
    <dgm:cxn modelId="{962D912B-955C-423B-94FB-FEFD1176BEAB}" type="presParOf" srcId="{4EBCF26E-84B0-4318-A6BD-07206B4B570D}" destId="{CA0413CD-4558-450F-AA69-28733AE84ABB}" srcOrd="1" destOrd="0" presId="urn:microsoft.com/office/officeart/2005/8/layout/venn2"/>
    <dgm:cxn modelId="{2912D639-86B0-487D-AC8A-36EBA8F4C76A}" type="presParOf" srcId="{983FBDE2-A7B7-4CEA-9C65-B8DE0A13285C}" destId="{069C45A1-55CC-4365-9C58-20C31689E51D}" srcOrd="1" destOrd="0" presId="urn:microsoft.com/office/officeart/2005/8/layout/venn2"/>
    <dgm:cxn modelId="{01EDFEFE-634C-43E5-A9A7-4F8A96808753}" type="presParOf" srcId="{069C45A1-55CC-4365-9C58-20C31689E51D}" destId="{F59541B8-B8DC-4F93-AA38-114673AD9AF6}" srcOrd="0" destOrd="0" presId="urn:microsoft.com/office/officeart/2005/8/layout/venn2"/>
    <dgm:cxn modelId="{AF325C9D-7AFA-48D7-8F44-D0AC490B9B1B}" type="presParOf" srcId="{069C45A1-55CC-4365-9C58-20C31689E51D}" destId="{8BD7A840-C00F-4B5C-B388-02847460320A}" srcOrd="1" destOrd="0" presId="urn:microsoft.com/office/officeart/2005/8/layout/venn2"/>
    <dgm:cxn modelId="{B94276C1-1B86-4C03-96E2-9B1DB8F36282}" type="presParOf" srcId="{983FBDE2-A7B7-4CEA-9C65-B8DE0A13285C}" destId="{B291946B-0E20-4F5C-B87A-4A8AD9262997}" srcOrd="2" destOrd="0" presId="urn:microsoft.com/office/officeart/2005/8/layout/venn2"/>
    <dgm:cxn modelId="{FF881B00-3F13-4E07-89E3-584C4040D325}" type="presParOf" srcId="{B291946B-0E20-4F5C-B87A-4A8AD9262997}" destId="{A4BC8B5E-73BC-48CB-9D2C-0C3356FBEF73}" srcOrd="0" destOrd="0" presId="urn:microsoft.com/office/officeart/2005/8/layout/venn2"/>
    <dgm:cxn modelId="{2E1F6A8A-DE1B-4E9A-85A2-C387DCD84213}" type="presParOf" srcId="{B291946B-0E20-4F5C-B87A-4A8AD9262997}" destId="{376FD706-9606-43D2-9041-6DFA3D3E94E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29BFD-5E61-4C45-8936-E0240303A2DB}">
      <dsp:nvSpPr>
        <dsp:cNvPr id="0" name=""/>
        <dsp:cNvSpPr/>
      </dsp:nvSpPr>
      <dsp:spPr>
        <a:xfrm>
          <a:off x="1208021" y="0"/>
          <a:ext cx="1208021" cy="994626"/>
        </a:xfrm>
        <a:prstGeom prst="trapezoid">
          <a:avLst>
            <a:gd name="adj" fmla="val 6072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Inclusive provision</a:t>
          </a:r>
          <a:endParaRPr lang="en-GB" sz="2400" kern="1200" dirty="0"/>
        </a:p>
      </dsp:txBody>
      <dsp:txXfrm>
        <a:off x="1208021" y="0"/>
        <a:ext cx="1208021" cy="994626"/>
      </dsp:txXfrm>
    </dsp:sp>
    <dsp:sp modelId="{4265E21C-D82D-4584-8474-2FF60F4225B2}">
      <dsp:nvSpPr>
        <dsp:cNvPr id="0" name=""/>
        <dsp:cNvSpPr/>
      </dsp:nvSpPr>
      <dsp:spPr>
        <a:xfrm>
          <a:off x="604010" y="994626"/>
          <a:ext cx="2416042" cy="994626"/>
        </a:xfrm>
        <a:prstGeom prst="trapezoid">
          <a:avLst>
            <a:gd name="adj" fmla="val 60727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Support services</a:t>
          </a:r>
          <a:endParaRPr lang="en-GB" sz="2400" kern="1200" dirty="0"/>
        </a:p>
      </dsp:txBody>
      <dsp:txXfrm>
        <a:off x="1026818" y="994626"/>
        <a:ext cx="1570427" cy="994626"/>
      </dsp:txXfrm>
    </dsp:sp>
    <dsp:sp modelId="{BE445880-1B92-46BC-9949-514F0E021696}">
      <dsp:nvSpPr>
        <dsp:cNvPr id="0" name=""/>
        <dsp:cNvSpPr/>
      </dsp:nvSpPr>
      <dsp:spPr>
        <a:xfrm>
          <a:off x="0" y="1989253"/>
          <a:ext cx="3624064" cy="994626"/>
        </a:xfrm>
        <a:prstGeom prst="trapezoid">
          <a:avLst>
            <a:gd name="adj" fmla="val 60727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DSA</a:t>
          </a:r>
          <a:endParaRPr lang="en-GB" sz="2400" kern="1200" dirty="0"/>
        </a:p>
      </dsp:txBody>
      <dsp:txXfrm>
        <a:off x="634211" y="1989253"/>
        <a:ext cx="2355641" cy="994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334D1-5AB9-4D34-B778-522140218A11}">
      <dsp:nvSpPr>
        <dsp:cNvPr id="0" name=""/>
        <dsp:cNvSpPr/>
      </dsp:nvSpPr>
      <dsp:spPr>
        <a:xfrm>
          <a:off x="1130176" y="0"/>
          <a:ext cx="1130175" cy="1008112"/>
        </a:xfrm>
        <a:prstGeom prst="trapezoid">
          <a:avLst>
            <a:gd name="adj" fmla="val 5605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DSA</a:t>
          </a:r>
          <a:endParaRPr lang="en-GB" sz="3300" kern="1200" dirty="0"/>
        </a:p>
      </dsp:txBody>
      <dsp:txXfrm>
        <a:off x="1130176" y="0"/>
        <a:ext cx="1130175" cy="1008112"/>
      </dsp:txXfrm>
    </dsp:sp>
    <dsp:sp modelId="{77ABF855-F716-4C3D-AD59-98E845CB6C59}">
      <dsp:nvSpPr>
        <dsp:cNvPr id="0" name=""/>
        <dsp:cNvSpPr/>
      </dsp:nvSpPr>
      <dsp:spPr>
        <a:xfrm>
          <a:off x="565088" y="1008112"/>
          <a:ext cx="2260351" cy="1008112"/>
        </a:xfrm>
        <a:prstGeom prst="trapezoid">
          <a:avLst>
            <a:gd name="adj" fmla="val 56054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Support services</a:t>
          </a:r>
          <a:endParaRPr lang="en-GB" sz="3300" kern="1200" dirty="0"/>
        </a:p>
      </dsp:txBody>
      <dsp:txXfrm>
        <a:off x="960649" y="1008112"/>
        <a:ext cx="1469228" cy="1008112"/>
      </dsp:txXfrm>
    </dsp:sp>
    <dsp:sp modelId="{0FDF63D6-D437-40B3-9710-890B8D02B0E3}">
      <dsp:nvSpPr>
        <dsp:cNvPr id="0" name=""/>
        <dsp:cNvSpPr/>
      </dsp:nvSpPr>
      <dsp:spPr>
        <a:xfrm>
          <a:off x="0" y="2016224"/>
          <a:ext cx="3390528" cy="1008112"/>
        </a:xfrm>
        <a:prstGeom prst="trapezoid">
          <a:avLst>
            <a:gd name="adj" fmla="val 56054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Inclusive provision</a:t>
          </a:r>
          <a:endParaRPr lang="en-GB" sz="3300" kern="1200" dirty="0"/>
        </a:p>
      </dsp:txBody>
      <dsp:txXfrm>
        <a:off x="593342" y="2016224"/>
        <a:ext cx="2203843" cy="1008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57064-F7E1-49C2-B964-7A614E0124AA}">
      <dsp:nvSpPr>
        <dsp:cNvPr id="0" name=""/>
        <dsp:cNvSpPr/>
      </dsp:nvSpPr>
      <dsp:spPr>
        <a:xfrm>
          <a:off x="1851818" y="0"/>
          <a:ext cx="4525963" cy="45259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baseline="0" dirty="0" smtClean="0"/>
            <a:t>Excellence in teaching, learning and assessment practice</a:t>
          </a:r>
          <a:endParaRPr lang="en-GB" sz="1600" b="1" kern="1200" baseline="0" dirty="0"/>
        </a:p>
      </dsp:txBody>
      <dsp:txXfrm>
        <a:off x="3323887" y="226298"/>
        <a:ext cx="1581824" cy="678894"/>
      </dsp:txXfrm>
    </dsp:sp>
    <dsp:sp modelId="{F59541B8-B8DC-4F93-AA38-114673AD9AF6}">
      <dsp:nvSpPr>
        <dsp:cNvPr id="0" name=""/>
        <dsp:cNvSpPr/>
      </dsp:nvSpPr>
      <dsp:spPr>
        <a:xfrm>
          <a:off x="2674644" y="1324738"/>
          <a:ext cx="2880311" cy="3007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Support Services</a:t>
          </a:r>
          <a:endParaRPr lang="en-GB" sz="1600" b="1" kern="1200" dirty="0"/>
        </a:p>
      </dsp:txBody>
      <dsp:txXfrm>
        <a:off x="3443687" y="1512736"/>
        <a:ext cx="1342225" cy="563995"/>
      </dsp:txXfrm>
    </dsp:sp>
    <dsp:sp modelId="{A4BC8B5E-73BC-48CB-9D2C-0C3356FBEF73}">
      <dsp:nvSpPr>
        <dsp:cNvPr id="0" name=""/>
        <dsp:cNvSpPr/>
      </dsp:nvSpPr>
      <dsp:spPr>
        <a:xfrm>
          <a:off x="3250703" y="2549950"/>
          <a:ext cx="1728193" cy="16890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DSA</a:t>
          </a:r>
          <a:endParaRPr lang="en-GB" sz="2900" kern="1200" dirty="0"/>
        </a:p>
      </dsp:txBody>
      <dsp:txXfrm>
        <a:off x="3503791" y="2972211"/>
        <a:ext cx="1222017" cy="844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7FA4A-05C7-407E-9E32-AFCCEDC3CB8A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3BAD9-83BE-41DB-9C6E-05AF6DFD18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730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07174-59D7-40B4-930D-07FA777798F6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81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D973B-53F4-4435-BADD-94A1A0F7C985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254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D973B-53F4-4435-BADD-94A1A0F7C985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48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2A51D-1A1C-4CD7-ADB9-B68085E417BC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Talking about Teaching 2015, York St John University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Mike Wray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15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2A51D-1A1C-4CD7-ADB9-B68085E417BC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Talking about Teaching 2015, York St John University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Mike Wray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15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2A51D-1A1C-4CD7-ADB9-B68085E417BC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Talking about Teaching 2015, York St John University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/>
                </a:solidFill>
              </a:rPr>
              <a:t>Mike Wray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9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07174-59D7-40B4-930D-07FA777798F6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30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35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60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6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3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2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5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97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67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253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79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75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167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543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6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723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28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75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99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52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36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61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051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06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342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73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5507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087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7162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38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18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404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804E-6CBE-4F82-AC8F-E2639ED1EC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477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1F08E-F1D6-4AEF-AD8C-B9DFA5AF28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067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FC99-7600-4EE0-B6AC-ACEC793610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4584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EB59-4493-4E20-B66D-1C120800CF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957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B5E6-0D19-4996-9728-2B2EDD070A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37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994F-BF13-4C3E-B4CF-8EC448CD31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907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77CC0-4E03-4F9F-8812-E6536BA86E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08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8BF3-945B-478E-9F5B-B05E5D3EB2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5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6B34-0285-4707-9FA4-B638EFF892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3001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D806-BF60-42C7-8B00-98C2210A3C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514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B008-F882-4C94-A72F-E0468A8067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13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002A-199D-4952-B026-8A6A03686C19}" type="datetimeFigureOut">
              <a:rPr lang="en-GB" smtClean="0"/>
              <a:t>07/02/2018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F6A6-E83C-488F-8B0C-8E272C851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90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26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88643-C334-400F-AD35-B53949D03E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07/02/2018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B624-5BEF-473D-8572-696F89E247B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2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BE24A4A-D565-44A4-8DD4-5F2E766CA2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2/7/2018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Social science research     Learning Support Team, York St John University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945C45A-E267-FF4F-8F33-A1177B46D0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96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yorksj.ac.uk/add/learning-and-teaching/continuing-professional-development/learning-and-teaching-conference-2017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mike@petequinnconsulting.co.uk" TargetMode="External"/><Relationship Id="rId2" Type="http://schemas.openxmlformats.org/officeDocument/2006/relationships/hyperlink" Target="mailto:hello@petequinnconsulting.co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Inclusive Teaching &amp; Learning: </a:t>
            </a:r>
            <a:br>
              <a:rPr lang="en-GB" dirty="0" smtClean="0"/>
            </a:br>
            <a:r>
              <a:rPr lang="en-GB" dirty="0" smtClean="0"/>
              <a:t>What’s your ‘why’?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UKIPN Network Event </a:t>
            </a:r>
          </a:p>
          <a:p>
            <a:r>
              <a:rPr lang="en-GB" dirty="0" smtClean="0"/>
              <a:t>13 December 2017</a:t>
            </a:r>
          </a:p>
          <a:p>
            <a:r>
              <a:rPr lang="en-GB" dirty="0" smtClean="0"/>
              <a:t>University of Wolverhampton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20688"/>
            <a:ext cx="4302820" cy="15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3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What is Inclusive Teaching?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3845024"/>
          </a:xfrm>
        </p:spPr>
        <p:txBody>
          <a:bodyPr/>
          <a:lstStyle/>
          <a:p>
            <a:pPr marL="0" indent="0" algn="ctr">
              <a:buNone/>
            </a:pP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‘inclusive learning and teaching recognises all student’s entitlement to a learning experience that respects diversity, enables participation, removes barriers and anticipates and considers a variety of learning needs and preferences’.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4"/>
            <a:ext cx="3024336" cy="88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4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Why inclusive, why now?</a:t>
            </a:r>
            <a:endParaRPr lang="en-GB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38641"/>
            <a:ext cx="3816424" cy="38164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58" y="1628800"/>
            <a:ext cx="3096344" cy="35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1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Key global challenges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256584"/>
          </a:xfrm>
        </p:spPr>
        <p:txBody>
          <a:bodyPr>
            <a:noAutofit/>
          </a:bodyPr>
          <a:lstStyle/>
          <a:p>
            <a:r>
              <a:rPr lang="en-GB" sz="2800" dirty="0" smtClean="0"/>
              <a:t>Globalization and technology are accelerating job </a:t>
            </a:r>
            <a:r>
              <a:rPr lang="en-GB" sz="2800" b="1" dirty="0" smtClean="0"/>
              <a:t>creation</a:t>
            </a:r>
            <a:r>
              <a:rPr lang="en-GB" sz="2800" dirty="0" smtClean="0"/>
              <a:t> </a:t>
            </a:r>
            <a:r>
              <a:rPr lang="en-GB" sz="2800" u="sng" dirty="0" smtClean="0"/>
              <a:t>and</a:t>
            </a:r>
            <a:r>
              <a:rPr lang="en-GB" sz="2800" dirty="0" smtClean="0"/>
              <a:t> job </a:t>
            </a:r>
            <a:r>
              <a:rPr lang="en-GB" sz="2800" b="1" i="1" dirty="0" smtClean="0"/>
              <a:t>destruction</a:t>
            </a:r>
          </a:p>
          <a:p>
            <a:pPr marL="0" indent="0">
              <a:buNone/>
            </a:pPr>
            <a:endParaRPr lang="en-GB" sz="1400" dirty="0" smtClean="0"/>
          </a:p>
          <a:p>
            <a:r>
              <a:rPr lang="en-GB" sz="2800" dirty="0" smtClean="0"/>
              <a:t>Studies </a:t>
            </a:r>
            <a:r>
              <a:rPr lang="en-GB" sz="2800" dirty="0"/>
              <a:t>suggest </a:t>
            </a:r>
            <a:r>
              <a:rPr lang="en-GB" sz="2800" dirty="0" smtClean="0"/>
              <a:t>65</a:t>
            </a:r>
            <a:r>
              <a:rPr lang="en-GB" sz="2800" dirty="0"/>
              <a:t>% of children currently entering primary school will have jobs that do not yet exist </a:t>
            </a:r>
            <a:r>
              <a:rPr lang="en-GB" sz="2800" dirty="0" smtClean="0"/>
              <a:t>…</a:t>
            </a:r>
            <a:r>
              <a:rPr lang="en-GB" sz="2800" b="1" dirty="0" smtClean="0"/>
              <a:t>their </a:t>
            </a:r>
            <a:r>
              <a:rPr lang="en-GB" sz="2800" b="1" dirty="0"/>
              <a:t>education will fail to prepare </a:t>
            </a:r>
            <a:r>
              <a:rPr lang="en-GB" sz="2800" b="1" dirty="0" smtClean="0"/>
              <a:t>them</a:t>
            </a:r>
            <a:r>
              <a:rPr lang="en-GB" sz="2800" dirty="0" smtClean="0"/>
              <a:t>, exacerbating </a:t>
            </a:r>
            <a:r>
              <a:rPr lang="en-GB" sz="2800" b="1" dirty="0"/>
              <a:t>skills gaps </a:t>
            </a:r>
            <a:r>
              <a:rPr lang="en-GB" sz="2800" dirty="0"/>
              <a:t>and unemployment in the future. </a:t>
            </a:r>
            <a:endParaRPr lang="en-GB" sz="2800" dirty="0" smtClean="0"/>
          </a:p>
          <a:p>
            <a:endParaRPr lang="en-GB" sz="1400" dirty="0" smtClean="0"/>
          </a:p>
          <a:p>
            <a:r>
              <a:rPr lang="en-GB" sz="2800" b="1" dirty="0"/>
              <a:t>U</a:t>
            </a:r>
            <a:r>
              <a:rPr lang="en-GB" sz="2800" b="1" dirty="0" smtClean="0"/>
              <a:t>nderdeveloped </a:t>
            </a:r>
            <a:r>
              <a:rPr lang="en-GB" sz="2800" b="1" dirty="0"/>
              <a:t>adult training</a:t>
            </a:r>
            <a:r>
              <a:rPr lang="en-GB" sz="2800" dirty="0"/>
              <a:t> and skilling systems </a:t>
            </a:r>
            <a:r>
              <a:rPr lang="en-GB" sz="2800" b="1" dirty="0" smtClean="0"/>
              <a:t>unable </a:t>
            </a:r>
            <a:r>
              <a:rPr lang="en-GB" sz="2800" b="1" dirty="0"/>
              <a:t>to support learning for </a:t>
            </a:r>
            <a:r>
              <a:rPr lang="en-GB" sz="2800" b="1" dirty="0" smtClean="0"/>
              <a:t>currently </a:t>
            </a:r>
            <a:r>
              <a:rPr lang="en-GB" sz="2800" b="1" dirty="0"/>
              <a:t>active workforce</a:t>
            </a:r>
            <a:r>
              <a:rPr lang="en-GB" sz="2800" dirty="0"/>
              <a:t> of nearly </a:t>
            </a:r>
            <a:r>
              <a:rPr lang="en-GB" sz="2800" dirty="0">
                <a:solidFill>
                  <a:srgbClr val="FF0000"/>
                </a:solidFill>
              </a:rPr>
              <a:t>3 billion people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31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Global Challenges </a:t>
            </a:r>
            <a:r>
              <a:rPr lang="en-GB" sz="30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190331"/>
          </a:xfrm>
        </p:spPr>
        <p:txBody>
          <a:bodyPr/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Despite women’s leap forward in education, their participation in the paid workforce remains low; 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forecasts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 for economic 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parity [current progress]  = c. 170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93" y="3356992"/>
            <a:ext cx="7992887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0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New skills needed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40768"/>
            <a:ext cx="5821281" cy="5104167"/>
          </a:xfrm>
        </p:spPr>
      </p:pic>
    </p:spTree>
    <p:extLst>
      <p:ext uri="{BB962C8B-B14F-4D97-AF65-F5344CB8AC3E}">
        <p14:creationId xmlns:p14="http://schemas.microsoft.com/office/powerpoint/2010/main" val="33442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UK context for Inclusive L&amp;T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Cost of Disabled Students Allowances </a:t>
            </a:r>
          </a:p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Equality Act 2010</a:t>
            </a:r>
          </a:p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progress on #inclusion </a:t>
            </a:r>
          </a:p>
          <a:p>
            <a:pPr marL="0" indent="0">
              <a:buNone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 (previous initiatives ad infinitum)</a:t>
            </a:r>
          </a:p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Continued degree attainment gap (disabled vs non-disabled)</a:t>
            </a:r>
          </a:p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Underemployment of </a:t>
            </a:r>
          </a:p>
          <a:p>
            <a:pPr marL="0" indent="0">
              <a:buNone/>
            </a:pPr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   Disabled graduates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124744"/>
            <a:ext cx="1627761" cy="236765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37112"/>
            <a:ext cx="3528392" cy="210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0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UUK SMAG / DSSLG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SMAG (2015) ‘practical ways to address </a:t>
            </a: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inequality in Higher Education’.</a:t>
            </a:r>
          </a:p>
          <a:p>
            <a:pPr marL="0" indent="0"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DSSLG published guidance in Jan 2017 citing   </a:t>
            </a: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 key benefits of inclusive practice :</a:t>
            </a:r>
          </a:p>
          <a:p>
            <a:pPr marL="457200" lvl="1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External Scrutiny [TEF, QAA, OFFA~ OFS]</a:t>
            </a:r>
          </a:p>
          <a:p>
            <a:pPr marL="457200" lvl="1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 2010 and ‘modernisation’ of DSA</a:t>
            </a:r>
          </a:p>
          <a:p>
            <a:pPr marL="457200" lvl="1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Cost Saving</a:t>
            </a:r>
          </a:p>
          <a:p>
            <a:pPr marL="457200" lvl="1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Reputational Enhancement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11671"/>
            <a:ext cx="1404168" cy="198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478" y="4365104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92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GB" sz="3000" b="1" u="sng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hys…</a:t>
            </a:r>
            <a:endParaRPr lang="en-GB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 DSA Retention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98477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6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DSA: </a:t>
            </a:r>
            <a:r>
              <a:rPr lang="en-GB" sz="3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RIP?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392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652120" y="1340768"/>
            <a:ext cx="309634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prstClr val="black"/>
                </a:solidFill>
              </a:rPr>
              <a:t>DSA rose to </a:t>
            </a:r>
            <a:r>
              <a:rPr lang="en-GB" sz="3200" b="1" dirty="0">
                <a:solidFill>
                  <a:prstClr val="black"/>
                </a:solidFill>
              </a:rPr>
              <a:t>£125M </a:t>
            </a:r>
            <a:r>
              <a:rPr lang="en-GB" sz="3200" dirty="0">
                <a:solidFill>
                  <a:prstClr val="black"/>
                </a:solidFill>
              </a:rPr>
              <a:t>in 11/12 from  £91.7 08/09</a:t>
            </a:r>
          </a:p>
          <a:p>
            <a:pPr lvl="0"/>
            <a:r>
              <a:rPr lang="en-GB" sz="3200" dirty="0">
                <a:solidFill>
                  <a:prstClr val="black"/>
                </a:solidFill>
              </a:rPr>
              <a:t>HEFCE funding </a:t>
            </a:r>
            <a:r>
              <a:rPr lang="en-GB" sz="3200" dirty="0" smtClean="0">
                <a:solidFill>
                  <a:prstClr val="black"/>
                </a:solidFill>
              </a:rPr>
              <a:t>£</a:t>
            </a:r>
            <a:r>
              <a:rPr lang="en-GB" sz="3200" b="1" dirty="0" smtClean="0">
                <a:solidFill>
                  <a:prstClr val="black"/>
                </a:solidFill>
              </a:rPr>
              <a:t>13.2M</a:t>
            </a:r>
            <a:r>
              <a:rPr lang="en-GB" sz="3200" dirty="0" smtClean="0">
                <a:solidFill>
                  <a:prstClr val="black"/>
                </a:solidFill>
              </a:rPr>
              <a:t> </a:t>
            </a:r>
            <a:r>
              <a:rPr lang="en-GB" sz="3200" dirty="0">
                <a:solidFill>
                  <a:prstClr val="black"/>
                </a:solidFill>
              </a:rPr>
              <a:t>in </a:t>
            </a:r>
            <a:r>
              <a:rPr lang="en-GB" sz="4400" dirty="0">
                <a:solidFill>
                  <a:prstClr val="black"/>
                </a:solidFill>
              </a:rPr>
              <a:t>11/12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4441825" cy="309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8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Grp="1" noChangeArrowheads="1"/>
          </p:cNvSpPr>
          <p:nvPr/>
        </p:nvSpPr>
        <p:spPr>
          <a:xfrm>
            <a:off x="6563568" y="641032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endParaRPr lang="en-GB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93700"/>
            <a:ext cx="7848600" cy="1595438"/>
          </a:xfrm>
        </p:spPr>
        <p:txBody>
          <a:bodyPr>
            <a:normAutofit/>
          </a:bodyPr>
          <a:lstStyle/>
          <a:p>
            <a:r>
              <a:rPr lang="en-GB" altLang="en-US" sz="2400" dirty="0" smtClean="0">
                <a:solidFill>
                  <a:srgbClr val="669900"/>
                </a:solidFill>
              </a:rPr>
              <a:t/>
            </a:r>
            <a:br>
              <a:rPr lang="en-GB" altLang="en-US" sz="2400" dirty="0" smtClean="0">
                <a:solidFill>
                  <a:srgbClr val="669900"/>
                </a:solidFill>
              </a:rPr>
            </a:br>
            <a:endParaRPr lang="en-GB" altLang="en-US" sz="2400" dirty="0" smtClean="0">
              <a:solidFill>
                <a:srgbClr val="669900"/>
              </a:solidFill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51520" y="19291"/>
            <a:ext cx="5184576" cy="468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>
              <a:rot lat="0" lon="21594000" rev="0"/>
            </a:camera>
            <a:lightRig rig="threePt" dir="t">
              <a:rot lat="0" lon="0" rev="5400000"/>
            </a:lightRig>
          </a:scene3d>
          <a:sp3d prstMaterial="matte"/>
        </p:spPr>
        <p:txBody>
          <a:bodyPr/>
          <a:lstStyle>
            <a:lvl1pPr marL="533400" indent="-533400" algn="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2400" dirty="0" smtClean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r>
              <a:rPr lang="en-GB" altLang="en-US" sz="3600" b="1" i="1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3 Social model of disability</a:t>
            </a: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3600" b="1" i="1" dirty="0" smtClean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r>
              <a:rPr lang="en-GB" altLang="en-US" sz="3600" b="1" i="1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capabilities </a:t>
            </a:r>
            <a:r>
              <a:rPr lang="en-GB" altLang="en-US" sz="3600" b="1" i="1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instead of deficits</a:t>
            </a: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3600" b="1" i="1" dirty="0" smtClean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r>
              <a:rPr lang="en-GB" altLang="en-US" sz="3600" b="1" i="1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what </a:t>
            </a:r>
            <a:r>
              <a:rPr lang="en-GB" altLang="en-US" sz="3600" b="1" i="1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works </a:t>
            </a:r>
            <a:r>
              <a:rPr lang="en-GB" altLang="en-US" sz="3600" b="1" i="1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not what’s </a:t>
            </a:r>
            <a:r>
              <a:rPr lang="en-GB" altLang="en-US" sz="3600" b="1" i="1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missing</a:t>
            </a: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3600" b="1" i="1" dirty="0" smtClean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2400" dirty="0">
              <a:solidFill>
                <a:prstClr val="black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 algn="l">
              <a:spcAft>
                <a:spcPct val="25000"/>
              </a:spcAft>
              <a:buClr>
                <a:srgbClr val="0000FF"/>
              </a:buClr>
            </a:pPr>
            <a:endParaRPr lang="en-GB" altLang="en-US" sz="2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285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5"/>
    </mc:Choice>
    <mc:Fallback xmlns="">
      <p:transition spd="slow" advTm="4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Legislative duty</a:t>
            </a:r>
            <a:r>
              <a:rPr lang="en-GB" sz="30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EHRC £50k Legal Support Project </a:t>
            </a:r>
          </a:p>
          <a:p>
            <a:pPr marL="0" indent="0" algn="ctr">
              <a:buNone/>
            </a:pPr>
            <a:r>
              <a:rPr lang="en-GB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for discrimination in education</a:t>
            </a:r>
            <a:endParaRPr lang="en-GB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08920"/>
            <a:ext cx="53435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The Government says so!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3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Inverting the pyramid – reasonable adjustment involves</a:t>
            </a:r>
            <a:endParaRPr lang="en-GB" b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67544" y="1628800"/>
            <a:ext cx="4038600" cy="4525963"/>
          </a:xfrm>
        </p:spPr>
        <p:txBody>
          <a:bodyPr/>
          <a:lstStyle/>
          <a:p>
            <a:r>
              <a:rPr lang="en-GB" dirty="0" smtClean="0"/>
              <a:t>Current position</a:t>
            </a:r>
          </a:p>
          <a:p>
            <a:endParaRPr lang="en-GB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785350159"/>
              </p:ext>
            </p:extLst>
          </p:nvPr>
        </p:nvGraphicFramePr>
        <p:xfrm>
          <a:off x="539552" y="2564904"/>
          <a:ext cx="3624064" cy="2983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Future position</a:t>
            </a:r>
          </a:p>
          <a:p>
            <a:endParaRPr lang="en-GB" dirty="0"/>
          </a:p>
        </p:txBody>
      </p:sp>
      <p:graphicFrame>
        <p:nvGraphicFramePr>
          <p:cNvPr id="14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618161"/>
              </p:ext>
            </p:extLst>
          </p:nvPr>
        </p:nvGraphicFramePr>
        <p:xfrm>
          <a:off x="4860032" y="2492896"/>
          <a:ext cx="3390528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2188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Inclusion involves all these things working hand in hand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0435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1259632" y="6309320"/>
            <a:ext cx="6264696" cy="0"/>
          </a:xfrm>
          <a:prstGeom prst="straightConnector1">
            <a:avLst/>
          </a:prstGeom>
          <a:ln w="22225" cmpd="sng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81570" y="6366559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prstClr val="black"/>
                </a:solidFill>
              </a:rPr>
              <a:t>INCLUSION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7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2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794" y="0"/>
            <a:ext cx="6999202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Research Evidence</a:t>
            </a:r>
            <a:r>
              <a:rPr lang="en-US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622" y="1196752"/>
            <a:ext cx="8431529" cy="353943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2800" dirty="0" smtClean="0">
                <a:solidFill>
                  <a:prstClr val="black"/>
                </a:solidFill>
              </a:rPr>
              <a:t>Disabled students say so:</a:t>
            </a:r>
            <a:endParaRPr lang="en-GB" sz="2800" dirty="0">
              <a:solidFill>
                <a:prstClr val="black"/>
              </a:solidFill>
            </a:endParaRPr>
          </a:p>
          <a:p>
            <a:pPr lvl="2"/>
            <a:endParaRPr lang="en-GB" sz="2800" i="1" dirty="0">
              <a:solidFill>
                <a:prstClr val="black"/>
              </a:solidFill>
            </a:endParaRPr>
          </a:p>
          <a:p>
            <a:pPr lvl="2"/>
            <a:r>
              <a:rPr lang="en-GB" sz="2800" dirty="0">
                <a:solidFill>
                  <a:prstClr val="black"/>
                </a:solidFill>
              </a:rPr>
              <a:t>11% of the disabled learners </a:t>
            </a:r>
            <a:r>
              <a:rPr lang="en-GB" sz="2800" dirty="0" smtClean="0">
                <a:solidFill>
                  <a:prstClr val="black"/>
                </a:solidFill>
              </a:rPr>
              <a:t>surveyed </a:t>
            </a:r>
            <a:r>
              <a:rPr lang="en-GB" sz="2800" dirty="0">
                <a:solidFill>
                  <a:prstClr val="black"/>
                </a:solidFill>
              </a:rPr>
              <a:t>said that academic assessments did not cater for their needs compared to 4% of non-disabled learners</a:t>
            </a:r>
          </a:p>
          <a:p>
            <a:pPr lvl="2"/>
            <a:r>
              <a:rPr lang="en-GB" sz="2800" dirty="0">
                <a:solidFill>
                  <a:prstClr val="black"/>
                </a:solidFill>
              </a:rPr>
              <a:t>(Vickerman &amp; Blundell, 2010)</a:t>
            </a:r>
          </a:p>
          <a:p>
            <a:pPr lvl="2"/>
            <a:endParaRPr lang="en-GB" sz="2800" i="1" dirty="0" smtClean="0">
              <a:solidFill>
                <a:prstClr val="black"/>
              </a:solidFill>
            </a:endParaRPr>
          </a:p>
          <a:p>
            <a:pPr lvl="2"/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9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2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794" y="0"/>
            <a:ext cx="6999202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Research Evidence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US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622" y="1196752"/>
            <a:ext cx="8431529" cy="3970318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2800" dirty="0">
                <a:solidFill>
                  <a:prstClr val="black"/>
                </a:solidFill>
              </a:rPr>
              <a:t>T</a:t>
            </a:r>
            <a:r>
              <a:rPr lang="en-GB" sz="2800" dirty="0" smtClean="0">
                <a:solidFill>
                  <a:prstClr val="black"/>
                </a:solidFill>
              </a:rPr>
              <a:t>eaching staff </a:t>
            </a:r>
            <a:r>
              <a:rPr lang="en-GB" sz="2800" dirty="0">
                <a:solidFill>
                  <a:prstClr val="black"/>
                </a:solidFill>
              </a:rPr>
              <a:t>say</a:t>
            </a:r>
            <a:r>
              <a:rPr lang="en-GB" sz="2800" dirty="0" smtClean="0">
                <a:solidFill>
                  <a:prstClr val="black"/>
                </a:solidFill>
              </a:rPr>
              <a:t>:</a:t>
            </a:r>
            <a:endParaRPr lang="en-GB" sz="2800" dirty="0">
              <a:solidFill>
                <a:prstClr val="black"/>
              </a:solidFill>
            </a:endParaRPr>
          </a:p>
          <a:p>
            <a:pPr lvl="2"/>
            <a:endParaRPr lang="en-GB" sz="2800" i="1" dirty="0">
              <a:solidFill>
                <a:prstClr val="black"/>
              </a:solidFill>
            </a:endParaRPr>
          </a:p>
          <a:p>
            <a:pPr lvl="2"/>
            <a:r>
              <a:rPr lang="en-GB" sz="2800" i="1" dirty="0" smtClean="0">
                <a:solidFill>
                  <a:prstClr val="black"/>
                </a:solidFill>
              </a:rPr>
              <a:t>“I </a:t>
            </a:r>
            <a:r>
              <a:rPr lang="en-GB" sz="2800" i="1" dirty="0">
                <a:solidFill>
                  <a:prstClr val="black"/>
                </a:solidFill>
              </a:rPr>
              <a:t>think there are problems with money and I don’t </a:t>
            </a:r>
            <a:r>
              <a:rPr lang="en-GB" sz="2800" i="1" dirty="0" smtClean="0">
                <a:solidFill>
                  <a:prstClr val="black"/>
                </a:solidFill>
              </a:rPr>
              <a:t>think it’s </a:t>
            </a:r>
            <a:r>
              <a:rPr lang="en-GB" sz="2800" i="1" dirty="0">
                <a:solidFill>
                  <a:prstClr val="black"/>
                </a:solidFill>
              </a:rPr>
              <a:t>the school, I think we need more money, and this </a:t>
            </a:r>
            <a:r>
              <a:rPr lang="en-GB" sz="2800" i="1" dirty="0" smtClean="0">
                <a:solidFill>
                  <a:prstClr val="black"/>
                </a:solidFill>
              </a:rPr>
              <a:t>idea of </a:t>
            </a:r>
            <a:r>
              <a:rPr lang="en-GB" sz="2800" i="1" dirty="0">
                <a:solidFill>
                  <a:prstClr val="black"/>
                </a:solidFill>
              </a:rPr>
              <a:t>inclusion has to be understood to be more </a:t>
            </a:r>
            <a:r>
              <a:rPr lang="en-GB" sz="2800" i="1" dirty="0" smtClean="0">
                <a:solidFill>
                  <a:prstClr val="black"/>
                </a:solidFill>
              </a:rPr>
              <a:t>than window dressing” Paliokosta &amp; Blandford (2010)</a:t>
            </a:r>
          </a:p>
          <a:p>
            <a:pPr lvl="2"/>
            <a:endParaRPr lang="en-GB" sz="2800" i="1" dirty="0" smtClean="0">
              <a:solidFill>
                <a:prstClr val="black"/>
              </a:solidFill>
            </a:endParaRPr>
          </a:p>
          <a:p>
            <a:pPr lvl="2"/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19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2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794" y="0"/>
            <a:ext cx="6999202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 Research Evidence 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3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622" y="1196752"/>
            <a:ext cx="8431529" cy="3970318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2800" dirty="0">
                <a:solidFill>
                  <a:prstClr val="black"/>
                </a:solidFill>
              </a:rPr>
              <a:t>T</a:t>
            </a:r>
            <a:r>
              <a:rPr lang="en-GB" sz="2800" dirty="0" smtClean="0">
                <a:solidFill>
                  <a:prstClr val="black"/>
                </a:solidFill>
              </a:rPr>
              <a:t>eaching staff </a:t>
            </a:r>
            <a:r>
              <a:rPr lang="en-GB" sz="2800" dirty="0">
                <a:solidFill>
                  <a:prstClr val="black"/>
                </a:solidFill>
              </a:rPr>
              <a:t>say</a:t>
            </a:r>
            <a:r>
              <a:rPr lang="en-GB" sz="2800" dirty="0" smtClean="0">
                <a:solidFill>
                  <a:prstClr val="black"/>
                </a:solidFill>
              </a:rPr>
              <a:t>:</a:t>
            </a:r>
            <a:endParaRPr lang="en-GB" sz="2800" dirty="0">
              <a:solidFill>
                <a:prstClr val="black"/>
              </a:solidFill>
            </a:endParaRPr>
          </a:p>
          <a:p>
            <a:pPr lvl="2"/>
            <a:endParaRPr lang="en-GB" sz="2800" i="1" dirty="0" smtClean="0">
              <a:solidFill>
                <a:prstClr val="black"/>
              </a:solidFill>
            </a:endParaRPr>
          </a:p>
          <a:p>
            <a:pPr lvl="2"/>
            <a:r>
              <a:rPr lang="en-GB" sz="2800" i="1" dirty="0" smtClean="0">
                <a:solidFill>
                  <a:prstClr val="black"/>
                </a:solidFill>
              </a:rPr>
              <a:t>‘Time </a:t>
            </a:r>
            <a:r>
              <a:rPr lang="en-GB" sz="2800" i="1" dirty="0">
                <a:solidFill>
                  <a:prstClr val="black"/>
                </a:solidFill>
              </a:rPr>
              <a:t>was another </a:t>
            </a:r>
            <a:r>
              <a:rPr lang="en-GB" sz="2800" i="1" dirty="0" smtClean="0">
                <a:solidFill>
                  <a:prstClr val="black"/>
                </a:solidFill>
              </a:rPr>
              <a:t>recurring </a:t>
            </a:r>
            <a:r>
              <a:rPr lang="en-GB" sz="2800" i="1" dirty="0">
                <a:solidFill>
                  <a:prstClr val="black"/>
                </a:solidFill>
              </a:rPr>
              <a:t>theme. In the English</a:t>
            </a:r>
          </a:p>
          <a:p>
            <a:pPr lvl="2"/>
            <a:r>
              <a:rPr lang="en-GB" sz="2800" i="1" dirty="0">
                <a:solidFill>
                  <a:prstClr val="black"/>
                </a:solidFill>
              </a:rPr>
              <a:t>department, this was linked to there being </a:t>
            </a:r>
            <a:r>
              <a:rPr lang="en-GB" sz="2800" i="1" dirty="0" smtClean="0">
                <a:solidFill>
                  <a:prstClr val="black"/>
                </a:solidFill>
              </a:rPr>
              <a:t>too much to cover </a:t>
            </a:r>
            <a:r>
              <a:rPr lang="en-GB" sz="2800" i="1" dirty="0">
                <a:solidFill>
                  <a:prstClr val="black"/>
                </a:solidFill>
              </a:rPr>
              <a:t>in the curriculum to give time to meeting </a:t>
            </a:r>
            <a:r>
              <a:rPr lang="en-GB" sz="2800" i="1" dirty="0" smtClean="0">
                <a:solidFill>
                  <a:prstClr val="black"/>
                </a:solidFill>
              </a:rPr>
              <a:t>individual needs.’</a:t>
            </a:r>
          </a:p>
          <a:p>
            <a:pPr lvl="2"/>
            <a:r>
              <a:rPr lang="en-GB" sz="2800" i="1" dirty="0" smtClean="0">
                <a:solidFill>
                  <a:prstClr val="black"/>
                </a:solidFill>
              </a:rPr>
              <a:t>Ellins &amp; Porter (2005)</a:t>
            </a:r>
            <a:endParaRPr lang="en-GB" sz="2800" i="1" dirty="0">
              <a:solidFill>
                <a:prstClr val="black"/>
              </a:solidFill>
            </a:endParaRPr>
          </a:p>
          <a:p>
            <a:pPr lvl="2"/>
            <a:endParaRPr lang="en-GB" sz="2800" dirty="0">
              <a:solidFill>
                <a:prstClr val="black"/>
              </a:solidFill>
            </a:endParaRPr>
          </a:p>
          <a:p>
            <a:pPr lvl="2"/>
            <a:endParaRPr lang="en-GB" sz="2800" i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7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3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. Joining up education </a:t>
            </a:r>
            <a:r>
              <a:rPr lang="en-GB" sz="3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~ </a:t>
            </a:r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pre-uni inclusion initiatives well underway</a:t>
            </a:r>
            <a:b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EHCPs in schools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64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3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GB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Benefits ALL students (not just disabled </a:t>
            </a:r>
            <a:r>
              <a:rPr lang="en-GB" sz="3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</a:t>
            </a:r>
            <a:r>
              <a:rPr lang="en-GB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or BAME)</a:t>
            </a:r>
            <a:br>
              <a:rPr lang="en-GB" sz="33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3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899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300" b="1" dirty="0" smtClean="0"/>
              <a:t>9. </a:t>
            </a:r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Individual adjustments take </a:t>
            </a:r>
            <a:r>
              <a:rPr lang="en-GB" sz="3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 waste </a:t>
            </a:r>
            <a: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br>
              <a:rPr lang="en-GB" sz="3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24478"/>
            <a:ext cx="7056784" cy="495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0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68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smtClean="0">
                <a:latin typeface="Comic Sans MS" panose="030F0702030302020204" pitchFamily="66" charset="0"/>
              </a:rPr>
              <a:t>The role of the disability adviser </a:t>
            </a:r>
          </a:p>
        </p:txBody>
      </p:sp>
      <p:pic>
        <p:nvPicPr>
          <p:cNvPr id="49156" name="Picture 4" descr="dilbert200710122222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132856"/>
            <a:ext cx="8761412" cy="303688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22211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"/>
    </mc:Choice>
    <mc:Fallback xmlns="">
      <p:transition spd="slow" advTm="259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Aligned with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staff </a:t>
            </a:r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sz="9600" dirty="0" smtClean="0"/>
              <a:t>Informed </a:t>
            </a:r>
            <a:r>
              <a:rPr lang="en-GB" sz="9600" dirty="0"/>
              <a:t>committed action : praxis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Aristotle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72136" y="1196752"/>
            <a:ext cx="4041775" cy="639762"/>
          </a:xfrm>
        </p:spPr>
        <p:txBody>
          <a:bodyPr/>
          <a:lstStyle/>
          <a:p>
            <a:r>
              <a:rPr lang="en-GB" dirty="0" smtClean="0"/>
              <a:t>The invisible hand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Adam Smith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02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Progress report for UK HE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5018534"/>
          </a:xfrm>
        </p:spPr>
        <p:txBody>
          <a:bodyPr/>
          <a:lstStyle/>
          <a:p>
            <a:r>
              <a:rPr lang="en-GB" dirty="0" smtClean="0"/>
              <a:t>Policies, practice, Procedure?</a:t>
            </a:r>
          </a:p>
          <a:p>
            <a:r>
              <a:rPr lang="en-GB" dirty="0" smtClean="0"/>
              <a:t>Lecture capture = inclusion?</a:t>
            </a:r>
          </a:p>
          <a:p>
            <a:r>
              <a:rPr lang="en-GB" dirty="0" smtClean="0"/>
              <a:t>Assessment: the elephant in the room?</a:t>
            </a:r>
          </a:p>
          <a:p>
            <a:r>
              <a:rPr lang="en-GB" dirty="0" smtClean="0"/>
              <a:t>Inertia, Brexit, change, pressure, pariahs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80"/>
            <a:ext cx="8208912" cy="246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48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Latest HEFCE Whys and Wherefores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18613"/>
              </p:ext>
            </p:extLst>
          </p:nvPr>
        </p:nvGraphicFramePr>
        <p:xfrm>
          <a:off x="4781128" y="909257"/>
          <a:ext cx="4039343" cy="5832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9343"/>
              </a:tblGrid>
              <a:tr h="5832111">
                <a:tc>
                  <a:txBody>
                    <a:bodyPr/>
                    <a:lstStyle/>
                    <a:p>
                      <a:pPr lvl="0"/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S</a:t>
                      </a:r>
                      <a:r>
                        <a:rPr lang="en-GB" smtClean="0">
                          <a:solidFill>
                            <a:prstClr val="black"/>
                          </a:solidFill>
                        </a:rPr>
                        <a:t>ummary </a:t>
                      </a:r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from a survey of 105 HE providers and 13 case studies.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GB" dirty="0" smtClean="0">
                        <a:solidFill>
                          <a:prstClr val="black"/>
                        </a:solidFill>
                      </a:endParaRPr>
                    </a:p>
                    <a:p>
                      <a:pPr lvl="0"/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45 per cent say expectations of inclusive teaching and learning embedded within formal programme and module review</a:t>
                      </a:r>
                    </a:p>
                    <a:p>
                      <a:pPr lvl="0"/>
                      <a:endParaRPr lang="en-GB" dirty="0" smtClean="0">
                        <a:solidFill>
                          <a:prstClr val="black"/>
                        </a:solidFill>
                      </a:endParaRPr>
                    </a:p>
                    <a:p>
                      <a:pPr lvl="0"/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78 per cent use lecture capture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but only 20 per cent record more than half of all lectures</a:t>
                      </a:r>
                    </a:p>
                    <a:p>
                      <a:pPr lvl="0"/>
                      <a:endParaRPr lang="en-GB" dirty="0" smtClean="0">
                        <a:solidFill>
                          <a:prstClr val="black"/>
                        </a:solidFill>
                      </a:endParaRPr>
                    </a:p>
                    <a:p>
                      <a:pPr lvl="0"/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88 per cent provide lecture notes in advance but 45 per cent of these do so for all students </a:t>
                      </a:r>
                      <a:r>
                        <a:rPr lang="en-GB" dirty="0" err="1" smtClean="0">
                          <a:solidFill>
                            <a:srgbClr val="FF0000"/>
                          </a:solidFill>
                        </a:rPr>
                        <a:t>n.b.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 accessible?</a:t>
                      </a:r>
                    </a:p>
                    <a:p>
                      <a:pPr lvl="0"/>
                      <a:endParaRPr lang="en-GB" dirty="0" smtClean="0">
                        <a:solidFill>
                          <a:prstClr val="black"/>
                        </a:solidFill>
                      </a:endParaRPr>
                    </a:p>
                    <a:p>
                      <a:pPr lvl="0"/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92 per cent provide alternative assessment methods for disabled students but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on a case-by-case basis</a:t>
                      </a:r>
                      <a:r>
                        <a:rPr lang="en-GB" dirty="0" smtClean="0">
                          <a:solidFill>
                            <a:prstClr val="black"/>
                          </a:solidFill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176464" cy="48965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18313" y="-1096307"/>
            <a:ext cx="228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dirty="0">
              <a:solidFill>
                <a:prstClr val="black"/>
              </a:solidFill>
            </a:endParaRPr>
          </a:p>
          <a:p>
            <a:pPr lvl="0"/>
            <a:endParaRPr lang="en-GB" dirty="0">
              <a:solidFill>
                <a:prstClr val="black"/>
              </a:solidFill>
            </a:endParaRPr>
          </a:p>
          <a:p>
            <a:pPr lvl="0"/>
            <a:endParaRPr lang="en-GB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8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Good practice guidance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 fontScale="47500" lnSpcReduction="20000"/>
          </a:bodyPr>
          <a:lstStyle/>
          <a:p>
            <a:r>
              <a:rPr lang="en-GB" dirty="0" smtClean="0"/>
              <a:t>Resources: </a:t>
            </a:r>
            <a:r>
              <a:rPr lang="en-GB" dirty="0" smtClean="0">
                <a:hlinkClick r:id="rId2"/>
              </a:rPr>
              <a:t>https://www.yorksj.ac.uk/add/learning-and-teaching/continuing-professional-development/learning-and-teaching-conference-2017/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rom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7848872" cy="337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Harvard Hip Hop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4581128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first rap album ever submitted as a senior thesis in the English </a:t>
            </a:r>
            <a:r>
              <a:rPr lang="en-GB" dirty="0" smtClean="0"/>
              <a:t>Department... </a:t>
            </a:r>
            <a:r>
              <a:rPr lang="en-GB" dirty="0"/>
              <a:t>It was awarded a grade of </a:t>
            </a:r>
            <a:r>
              <a:rPr lang="en-GB" i="1" dirty="0"/>
              <a:t>summa cum laude minus</a:t>
            </a:r>
            <a:r>
              <a:rPr lang="en-GB" dirty="0" smtClean="0"/>
              <a:t>. ..</a:t>
            </a:r>
            <a:r>
              <a:rPr lang="en-GB" dirty="0"/>
              <a:t> After graduation, Shaw will move to Seattle for a one-year internship in software engineering.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4" y="1628800"/>
            <a:ext cx="7446350" cy="3034481"/>
          </a:xfrm>
        </p:spPr>
      </p:pic>
    </p:spTree>
    <p:extLst>
      <p:ext uri="{BB962C8B-B14F-4D97-AF65-F5344CB8AC3E}">
        <p14:creationId xmlns:p14="http://schemas.microsoft.com/office/powerpoint/2010/main" val="229927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hello@petequinnconsulting.co.uk</a:t>
            </a:r>
            <a:r>
              <a:rPr lang="en-GB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GB" sz="27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mike@petequinnconsulting.co.uk</a:t>
            </a:r>
            <a:r>
              <a:rPr lang="en-GB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@peteqconsult</a:t>
            </a:r>
            <a:b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https://inclusioninhe.com/</a:t>
            </a:r>
            <a:b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7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6182657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0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711</Words>
  <Application>Microsoft Office PowerPoint</Application>
  <PresentationFormat>On-screen Show (4:3)</PresentationFormat>
  <Paragraphs>140</Paragraphs>
  <Slides>28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Office Theme</vt:lpstr>
      <vt:lpstr>1_Office Theme</vt:lpstr>
      <vt:lpstr>2_Office Theme</vt:lpstr>
      <vt:lpstr>3_Office Theme</vt:lpstr>
      <vt:lpstr>Inclusive Teaching &amp; Learning:  What’s your ‘why’?</vt:lpstr>
      <vt:lpstr>What is Inclusive Teaching?</vt:lpstr>
      <vt:lpstr>Why inclusive, why now?</vt:lpstr>
      <vt:lpstr>Key global challenges</vt:lpstr>
      <vt:lpstr>Global Challenges cont…</vt:lpstr>
      <vt:lpstr>New skills needed</vt:lpstr>
      <vt:lpstr>UK context for Inclusive L&amp;T</vt:lpstr>
      <vt:lpstr>UUK SMAG / DSSLG</vt:lpstr>
      <vt:lpstr>10 Whys…</vt:lpstr>
      <vt:lpstr>2  DSA: RIP?  </vt:lpstr>
      <vt:lpstr> </vt:lpstr>
      <vt:lpstr>4. Legislative duty </vt:lpstr>
      <vt:lpstr>5. The Government says so!</vt:lpstr>
      <vt:lpstr>Inverting the pyramid – reasonable adjustment involves</vt:lpstr>
      <vt:lpstr>Inclusion involves all these things working hand in hand</vt:lpstr>
      <vt:lpstr>6. Research Evidence </vt:lpstr>
      <vt:lpstr>6. Research Evidence cont </vt:lpstr>
      <vt:lpstr>6 Research Evidence cont+ </vt:lpstr>
      <vt:lpstr> 7. Joining up education ~ pre-uni inclusion initiatives well underway </vt:lpstr>
      <vt:lpstr> 8. Benefits ALL students (not just disabled students or BAME) </vt:lpstr>
      <vt:lpstr>9. Individual adjustments take / waste time </vt:lpstr>
      <vt:lpstr>The role of the disability adviser </vt:lpstr>
      <vt:lpstr>10: Aligned with staff values</vt:lpstr>
      <vt:lpstr>Progress report for UK HE</vt:lpstr>
      <vt:lpstr>Latest HEFCE Whys and Wherefores</vt:lpstr>
      <vt:lpstr>Good practice guidance</vt:lpstr>
      <vt:lpstr>Harvard Hip Hop</vt:lpstr>
      <vt:lpstr>             hello@petequinnconsulting.co.uk / mike@petequinnconsulting.co.uk  @peteqconsult https://inclusioninhe.com/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Teaching:  Why it Matters</dc:title>
  <dc:creator>Pete Quinn</dc:creator>
  <cp:lastModifiedBy>YorkSJ</cp:lastModifiedBy>
  <cp:revision>34</cp:revision>
  <dcterms:created xsi:type="dcterms:W3CDTF">2017-10-30T20:09:49Z</dcterms:created>
  <dcterms:modified xsi:type="dcterms:W3CDTF">2018-02-07T13:46:37Z</dcterms:modified>
</cp:coreProperties>
</file>