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68" r:id="rId2"/>
    <p:sldId id="278" r:id="rId3"/>
    <p:sldId id="292" r:id="rId4"/>
    <p:sldId id="262" r:id="rId5"/>
    <p:sldId id="263" r:id="rId6"/>
    <p:sldId id="264" r:id="rId7"/>
    <p:sldId id="279" r:id="rId8"/>
    <p:sldId id="280" r:id="rId9"/>
    <p:sldId id="273" r:id="rId10"/>
    <p:sldId id="274" r:id="rId11"/>
    <p:sldId id="281" r:id="rId12"/>
    <p:sldId id="276" r:id="rId13"/>
    <p:sldId id="282" r:id="rId14"/>
    <p:sldId id="283" r:id="rId15"/>
    <p:sldId id="285" r:id="rId16"/>
    <p:sldId id="286" r:id="rId17"/>
    <p:sldId id="287" r:id="rId18"/>
    <p:sldId id="291" r:id="rId19"/>
    <p:sldId id="290" r:id="rId20"/>
    <p:sldId id="277" r:id="rId21"/>
  </p:sldIdLst>
  <p:sldSz cx="9144000" cy="6858000" type="screen4x3"/>
  <p:notesSz cx="6669088"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C6D6"/>
    <a:srgbClr val="000000"/>
    <a:srgbClr val="339966"/>
    <a:srgbClr val="CB5733"/>
    <a:srgbClr val="FF9900"/>
    <a:srgbClr val="FF4F4F"/>
    <a:srgbClr val="6666FF"/>
    <a:srgbClr val="9933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6990" autoAdjust="0"/>
  </p:normalViewPr>
  <p:slideViewPr>
    <p:cSldViewPr showGuides="1">
      <p:cViewPr>
        <p:scale>
          <a:sx n="92" d="100"/>
          <a:sy n="92" d="100"/>
        </p:scale>
        <p:origin x="-511"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54" d="100"/>
          <a:sy n="54" d="100"/>
        </p:scale>
        <p:origin x="-2633" y="-139"/>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internal\division\human%20resources\disability%20resource%20centre\Funding\RAF&amp;IDSF\Data\Copy%20of%20Mentoring%20SS%20%20Notetaking%20breakdown%20June%2017.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internal\division\human%20resources\disability%20resource%20centre\Funding\RAF&amp;IDSF\Data\Copy%20of%20Mentoring%20SS%20%20Notetaking%20breakdown%20June%2017.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'Take up'!$B$6:$B$7</c:f>
              <c:strCache>
                <c:ptCount val="1"/>
                <c:pt idx="0">
                  <c:v>2016/17 percentage of students who took up at least one hour of awarded support DSAs funded</c:v>
                </c:pt>
              </c:strCache>
            </c:strRef>
          </c:tx>
          <c:invertIfNegative val="0"/>
          <c:dLbls>
            <c:dLbl>
              <c:idx val="0"/>
              <c:layout>
                <c:manualLayout>
                  <c:x val="1.1111111111111112E-2"/>
                  <c:y val="-1.388888888888888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95D2-4C7E-AAFE-6434E21074AD}"/>
                </c:ext>
              </c:extLst>
            </c:dLbl>
            <c:dLbl>
              <c:idx val="1"/>
              <c:layout>
                <c:manualLayout>
                  <c:x val="8.3333333333332829E-3"/>
                  <c:y val="-1.388888888888888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5D2-4C7E-AAFE-6434E21074AD}"/>
                </c:ext>
              </c:extLst>
            </c:dLbl>
            <c:spPr>
              <a:noFill/>
              <a:ln>
                <a:noFill/>
              </a:ln>
              <a:effectLst/>
            </c:spPr>
            <c:txPr>
              <a:bodyPr/>
              <a:lstStyle/>
              <a:p>
                <a:pPr>
                  <a:defRPr sz="2000"/>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'Take up'!$A$8:$A$9</c:f>
              <c:strCache>
                <c:ptCount val="2"/>
                <c:pt idx="0">
                  <c:v>Study Skills</c:v>
                </c:pt>
                <c:pt idx="1">
                  <c:v>Mentoring</c:v>
                </c:pt>
              </c:strCache>
            </c:strRef>
          </c:cat>
          <c:val>
            <c:numRef>
              <c:f>'Take up'!$B$8:$B$9</c:f>
              <c:numCache>
                <c:formatCode>0%</c:formatCode>
                <c:ptCount val="2"/>
                <c:pt idx="0">
                  <c:v>0.35</c:v>
                </c:pt>
                <c:pt idx="1">
                  <c:v>0.63</c:v>
                </c:pt>
              </c:numCache>
            </c:numRef>
          </c:val>
          <c:extLst xmlns:c16r2="http://schemas.microsoft.com/office/drawing/2015/06/chart">
            <c:ext xmlns:c16="http://schemas.microsoft.com/office/drawing/2014/chart" uri="{C3380CC4-5D6E-409C-BE32-E72D297353CC}">
              <c16:uniqueId val="{00000002-95D2-4C7E-AAFE-6434E21074AD}"/>
            </c:ext>
          </c:extLst>
        </c:ser>
        <c:ser>
          <c:idx val="1"/>
          <c:order val="1"/>
          <c:tx>
            <c:strRef>
              <c:f>'Take up'!$C$6:$C$7</c:f>
              <c:strCache>
                <c:ptCount val="1"/>
                <c:pt idx="0">
                  <c:v>2016/17 percentage of students who took up at least one hour of awarded support RAF funded</c:v>
                </c:pt>
              </c:strCache>
            </c:strRef>
          </c:tx>
          <c:invertIfNegative val="0"/>
          <c:dLbls>
            <c:dLbl>
              <c:idx val="0"/>
              <c:layout>
                <c:manualLayout>
                  <c:x val="1.3888888888888888E-2"/>
                  <c:y val="-1.388888888888888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5D2-4C7E-AAFE-6434E21074AD}"/>
                </c:ext>
              </c:extLst>
            </c:dLbl>
            <c:dLbl>
              <c:idx val="1"/>
              <c:layout>
                <c:manualLayout>
                  <c:x val="1.6666666666666666E-2"/>
                  <c:y val="-2.314814814814814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95D2-4C7E-AAFE-6434E21074AD}"/>
                </c:ext>
              </c:extLst>
            </c:dLbl>
            <c:spPr>
              <a:noFill/>
              <a:ln>
                <a:noFill/>
              </a:ln>
              <a:effectLst/>
            </c:spPr>
            <c:txPr>
              <a:bodyPr/>
              <a:lstStyle/>
              <a:p>
                <a:pPr>
                  <a:defRPr sz="1800"/>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'Take up'!$A$8:$A$9</c:f>
              <c:strCache>
                <c:ptCount val="2"/>
                <c:pt idx="0">
                  <c:v>Study Skills</c:v>
                </c:pt>
                <c:pt idx="1">
                  <c:v>Mentoring</c:v>
                </c:pt>
              </c:strCache>
            </c:strRef>
          </c:cat>
          <c:val>
            <c:numRef>
              <c:f>'Take up'!$C$8:$C$9</c:f>
              <c:numCache>
                <c:formatCode>0%</c:formatCode>
                <c:ptCount val="2"/>
                <c:pt idx="0">
                  <c:v>0.62</c:v>
                </c:pt>
                <c:pt idx="1">
                  <c:v>0.86</c:v>
                </c:pt>
              </c:numCache>
            </c:numRef>
          </c:val>
          <c:extLst xmlns:c16r2="http://schemas.microsoft.com/office/drawing/2015/06/chart">
            <c:ext xmlns:c16="http://schemas.microsoft.com/office/drawing/2014/chart" uri="{C3380CC4-5D6E-409C-BE32-E72D297353CC}">
              <c16:uniqueId val="{00000005-95D2-4C7E-AAFE-6434E21074AD}"/>
            </c:ext>
          </c:extLst>
        </c:ser>
        <c:dLbls>
          <c:showLegendKey val="0"/>
          <c:showVal val="0"/>
          <c:showCatName val="0"/>
          <c:showSerName val="0"/>
          <c:showPercent val="0"/>
          <c:showBubbleSize val="0"/>
        </c:dLbls>
        <c:gapWidth val="150"/>
        <c:shape val="cylinder"/>
        <c:axId val="181917184"/>
        <c:axId val="181918720"/>
        <c:axId val="0"/>
      </c:bar3DChart>
      <c:catAx>
        <c:axId val="181917184"/>
        <c:scaling>
          <c:orientation val="minMax"/>
        </c:scaling>
        <c:delete val="0"/>
        <c:axPos val="b"/>
        <c:numFmt formatCode="General" sourceLinked="0"/>
        <c:majorTickMark val="out"/>
        <c:minorTickMark val="none"/>
        <c:tickLblPos val="nextTo"/>
        <c:txPr>
          <a:bodyPr/>
          <a:lstStyle/>
          <a:p>
            <a:pPr>
              <a:defRPr sz="1800"/>
            </a:pPr>
            <a:endParaRPr lang="en-US"/>
          </a:p>
        </c:txPr>
        <c:crossAx val="181918720"/>
        <c:crosses val="autoZero"/>
        <c:auto val="1"/>
        <c:lblAlgn val="ctr"/>
        <c:lblOffset val="100"/>
        <c:noMultiLvlLbl val="0"/>
      </c:catAx>
      <c:valAx>
        <c:axId val="181918720"/>
        <c:scaling>
          <c:orientation val="minMax"/>
        </c:scaling>
        <c:delete val="0"/>
        <c:axPos val="l"/>
        <c:majorGridlines/>
        <c:numFmt formatCode="0%" sourceLinked="1"/>
        <c:majorTickMark val="out"/>
        <c:minorTickMark val="none"/>
        <c:tickLblPos val="nextTo"/>
        <c:crossAx val="181917184"/>
        <c:crosses val="autoZero"/>
        <c:crossBetween val="between"/>
      </c:valAx>
    </c:plotArea>
    <c:legend>
      <c:legendPos val="r"/>
      <c:layout/>
      <c:overlay val="0"/>
      <c:txPr>
        <a:bodyPr/>
        <a:lstStyle/>
        <a:p>
          <a:pPr>
            <a:defRPr sz="16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50"/>
      <c:rAngAx val="1"/>
    </c:view3D>
    <c:floor>
      <c:thickness val="0"/>
    </c:floor>
    <c:sideWall>
      <c:thickness val="0"/>
    </c:sideWall>
    <c:backWall>
      <c:thickness val="0"/>
    </c:backWall>
    <c:plotArea>
      <c:layout/>
      <c:bar3DChart>
        <c:barDir val="col"/>
        <c:grouping val="clustered"/>
        <c:varyColors val="0"/>
        <c:ser>
          <c:idx val="0"/>
          <c:order val="0"/>
          <c:tx>
            <c:strRef>
              <c:f>Volume!$G$8:$G$9</c:f>
              <c:strCache>
                <c:ptCount val="1"/>
                <c:pt idx="0">
                  <c:v>Numbers of Students awarded support 2015/16</c:v>
                </c:pt>
              </c:strCache>
            </c:strRef>
          </c:tx>
          <c:invertIfNegative val="0"/>
          <c:dLbls>
            <c:dLbl>
              <c:idx val="0"/>
              <c:layout>
                <c:manualLayout>
                  <c:x val="-1.5165875871724395E-2"/>
                  <c:y val="-6.2451209992193599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7C6-451D-9F10-B7C94ADDD319}"/>
                </c:ext>
              </c:extLst>
            </c:dLbl>
            <c:dLbl>
              <c:idx val="1"/>
              <c:layout>
                <c:manualLayout>
                  <c:x val="0"/>
                  <c:y val="-2.498048399687743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7C6-451D-9F10-B7C94ADDD319}"/>
                </c:ext>
              </c:extLst>
            </c:dLbl>
            <c:dLbl>
              <c:idx val="2"/>
              <c:layout>
                <c:manualLayout>
                  <c:x val="0"/>
                  <c:y val="-3.122560499609679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7C6-451D-9F10-B7C94ADDD319}"/>
                </c:ext>
              </c:extLst>
            </c:dLbl>
            <c:spPr>
              <a:noFill/>
              <a:ln>
                <a:noFill/>
              </a:ln>
              <a:effectLst/>
            </c:spPr>
            <c:txPr>
              <a:bodyPr/>
              <a:lstStyle/>
              <a:p>
                <a:pPr>
                  <a:defRPr sz="2400"/>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Volume!$F$10:$F$12</c:f>
              <c:strCache>
                <c:ptCount val="3"/>
                <c:pt idx="0">
                  <c:v>Total Study Skills</c:v>
                </c:pt>
                <c:pt idx="1">
                  <c:v>Total Mentoring</c:v>
                </c:pt>
                <c:pt idx="2">
                  <c:v>Total Notetaking</c:v>
                </c:pt>
              </c:strCache>
            </c:strRef>
          </c:cat>
          <c:val>
            <c:numRef>
              <c:f>Volume!$G$10:$G$12</c:f>
              <c:numCache>
                <c:formatCode>General</c:formatCode>
                <c:ptCount val="3"/>
                <c:pt idx="0">
                  <c:v>333</c:v>
                </c:pt>
                <c:pt idx="1">
                  <c:v>224</c:v>
                </c:pt>
                <c:pt idx="2">
                  <c:v>36</c:v>
                </c:pt>
              </c:numCache>
            </c:numRef>
          </c:val>
          <c:extLst xmlns:c16r2="http://schemas.microsoft.com/office/drawing/2015/06/chart">
            <c:ext xmlns:c16="http://schemas.microsoft.com/office/drawing/2014/chart" uri="{C3380CC4-5D6E-409C-BE32-E72D297353CC}">
              <c16:uniqueId val="{00000003-77C6-451D-9F10-B7C94ADDD319}"/>
            </c:ext>
          </c:extLst>
        </c:ser>
        <c:ser>
          <c:idx val="1"/>
          <c:order val="1"/>
          <c:tx>
            <c:strRef>
              <c:f>Volume!$H$8:$H$9</c:f>
              <c:strCache>
                <c:ptCount val="1"/>
                <c:pt idx="0">
                  <c:v>Numbers of Students awarded support 2016/17</c:v>
                </c:pt>
              </c:strCache>
            </c:strRef>
          </c:tx>
          <c:invertIfNegative val="0"/>
          <c:dLbls>
            <c:dLbl>
              <c:idx val="0"/>
              <c:layout>
                <c:manualLayout>
                  <c:x val="1.3649288284551956E-2"/>
                  <c:y val="-3.747072599531615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7C6-451D-9F10-B7C94ADDD319}"/>
                </c:ext>
              </c:extLst>
            </c:dLbl>
            <c:dLbl>
              <c:idx val="1"/>
              <c:layout>
                <c:manualLayout>
                  <c:x val="2.2748813807586591E-2"/>
                  <c:y val="-5.620608899297423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77C6-451D-9F10-B7C94ADDD319}"/>
                </c:ext>
              </c:extLst>
            </c:dLbl>
            <c:dLbl>
              <c:idx val="2"/>
              <c:layout>
                <c:manualLayout>
                  <c:x val="3.9431277266483426E-2"/>
                  <c:y val="-2.18579234972677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77C6-451D-9F10-B7C94ADDD319}"/>
                </c:ext>
              </c:extLst>
            </c:dLbl>
            <c:spPr>
              <a:noFill/>
              <a:ln>
                <a:noFill/>
              </a:ln>
              <a:effectLst/>
            </c:spPr>
            <c:txPr>
              <a:bodyPr/>
              <a:lstStyle/>
              <a:p>
                <a:pPr>
                  <a:defRPr sz="2400"/>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Volume!$F$10:$F$12</c:f>
              <c:strCache>
                <c:ptCount val="3"/>
                <c:pt idx="0">
                  <c:v>Total Study Skills</c:v>
                </c:pt>
                <c:pt idx="1">
                  <c:v>Total Mentoring</c:v>
                </c:pt>
                <c:pt idx="2">
                  <c:v>Total Notetaking</c:v>
                </c:pt>
              </c:strCache>
            </c:strRef>
          </c:cat>
          <c:val>
            <c:numRef>
              <c:f>Volume!$H$10:$H$12</c:f>
              <c:numCache>
                <c:formatCode>General</c:formatCode>
                <c:ptCount val="3"/>
                <c:pt idx="0">
                  <c:v>368</c:v>
                </c:pt>
                <c:pt idx="1">
                  <c:v>345</c:v>
                </c:pt>
                <c:pt idx="2">
                  <c:v>31</c:v>
                </c:pt>
              </c:numCache>
            </c:numRef>
          </c:val>
          <c:extLst xmlns:c16r2="http://schemas.microsoft.com/office/drawing/2015/06/chart">
            <c:ext xmlns:c16="http://schemas.microsoft.com/office/drawing/2014/chart" uri="{C3380CC4-5D6E-409C-BE32-E72D297353CC}">
              <c16:uniqueId val="{00000007-77C6-451D-9F10-B7C94ADDD319}"/>
            </c:ext>
          </c:extLst>
        </c:ser>
        <c:dLbls>
          <c:showLegendKey val="0"/>
          <c:showVal val="0"/>
          <c:showCatName val="0"/>
          <c:showSerName val="0"/>
          <c:showPercent val="0"/>
          <c:showBubbleSize val="0"/>
        </c:dLbls>
        <c:gapWidth val="150"/>
        <c:shape val="cylinder"/>
        <c:axId val="181754496"/>
        <c:axId val="181883264"/>
        <c:axId val="0"/>
      </c:bar3DChart>
      <c:catAx>
        <c:axId val="181754496"/>
        <c:scaling>
          <c:orientation val="minMax"/>
        </c:scaling>
        <c:delete val="0"/>
        <c:axPos val="b"/>
        <c:numFmt formatCode="General" sourceLinked="0"/>
        <c:majorTickMark val="out"/>
        <c:minorTickMark val="none"/>
        <c:tickLblPos val="nextTo"/>
        <c:txPr>
          <a:bodyPr/>
          <a:lstStyle/>
          <a:p>
            <a:pPr>
              <a:defRPr sz="1600"/>
            </a:pPr>
            <a:endParaRPr lang="en-US"/>
          </a:p>
        </c:txPr>
        <c:crossAx val="181883264"/>
        <c:crosses val="autoZero"/>
        <c:auto val="1"/>
        <c:lblAlgn val="ctr"/>
        <c:lblOffset val="100"/>
        <c:noMultiLvlLbl val="0"/>
      </c:catAx>
      <c:valAx>
        <c:axId val="181883264"/>
        <c:scaling>
          <c:orientation val="minMax"/>
        </c:scaling>
        <c:delete val="0"/>
        <c:axPos val="l"/>
        <c:majorGridlines/>
        <c:numFmt formatCode="General" sourceLinked="1"/>
        <c:majorTickMark val="out"/>
        <c:minorTickMark val="none"/>
        <c:tickLblPos val="nextTo"/>
        <c:crossAx val="181754496"/>
        <c:crosses val="autoZero"/>
        <c:crossBetween val="between"/>
      </c:valAx>
    </c:plotArea>
    <c:legend>
      <c:legendPos val="r"/>
      <c:layout/>
      <c:overlay val="0"/>
      <c:txPr>
        <a:bodyPr/>
        <a:lstStyle/>
        <a:p>
          <a:pPr>
            <a:defRPr sz="1600"/>
          </a:pPr>
          <a:endParaRPr lang="en-US"/>
        </a:p>
      </c:txPr>
    </c:legend>
    <c:plotVisOnly val="1"/>
    <c:dispBlanksAs val="gap"/>
    <c:showDLblsOverMax val="0"/>
  </c:chart>
  <c:spPr>
    <a:effectLst>
      <a:glow>
        <a:schemeClr val="accent1"/>
      </a:glow>
    </a:effectLst>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2F253F-553E-405A-A69A-DC09BD50AD42}" type="doc">
      <dgm:prSet loTypeId="urn:microsoft.com/office/officeart/2005/8/layout/pyramid1" loCatId="pyramid" qsTypeId="urn:microsoft.com/office/officeart/2005/8/quickstyle/simple5" qsCatId="simple" csTypeId="urn:microsoft.com/office/officeart/2005/8/colors/accent1_3" csCatId="accent1" phldr="1"/>
      <dgm:spPr/>
    </dgm:pt>
    <dgm:pt modelId="{43E2657A-9CAB-4E42-946F-779F9FFA154F}">
      <dgm:prSet phldrT="[Text]" custT="1"/>
      <dgm:spPr>
        <a:solidFill>
          <a:srgbClr val="339966"/>
        </a:solidFill>
        <a:ln>
          <a:solidFill>
            <a:srgbClr val="000000"/>
          </a:solidFill>
        </a:ln>
        <a:effectLst>
          <a:outerShdw blurRad="50800" dist="38100" algn="l" rotWithShape="0">
            <a:prstClr val="black">
              <a:alpha val="40000"/>
            </a:prstClr>
          </a:outerShdw>
        </a:effectLst>
        <a:scene3d>
          <a:camera prst="orthographicFront"/>
          <a:lightRig rig="threePt" dir="t">
            <a:rot lat="0" lon="0" rev="1200000"/>
          </a:lightRig>
        </a:scene3d>
        <a:sp3d/>
      </dgm:spPr>
      <dgm:t>
        <a:bodyPr/>
        <a:lstStyle/>
        <a:p>
          <a:endParaRPr lang="en-GB" sz="4400" dirty="0"/>
        </a:p>
        <a:p>
          <a:r>
            <a:rPr lang="en-GB" sz="4400" b="1" dirty="0">
              <a:solidFill>
                <a:srgbClr val="000000"/>
              </a:solidFill>
            </a:rPr>
            <a:t>DSAs</a:t>
          </a:r>
        </a:p>
      </dgm:t>
    </dgm:pt>
    <dgm:pt modelId="{7B5EB094-08FC-47D5-86F7-3ED0E2AABB83}" type="parTrans" cxnId="{115668E4-0777-49B5-8D1B-9F5CEA525F43}">
      <dgm:prSet/>
      <dgm:spPr/>
      <dgm:t>
        <a:bodyPr/>
        <a:lstStyle/>
        <a:p>
          <a:endParaRPr lang="en-GB"/>
        </a:p>
      </dgm:t>
    </dgm:pt>
    <dgm:pt modelId="{5FA89255-1077-425A-B463-99674D18F221}" type="sibTrans" cxnId="{115668E4-0777-49B5-8D1B-9F5CEA525F43}">
      <dgm:prSet/>
      <dgm:spPr/>
      <dgm:t>
        <a:bodyPr/>
        <a:lstStyle/>
        <a:p>
          <a:endParaRPr lang="en-GB"/>
        </a:p>
      </dgm:t>
    </dgm:pt>
    <dgm:pt modelId="{AC198D38-E4EF-45FA-AA49-B3AD6E107BD1}">
      <dgm:prSet phldrT="[Text]" custT="1"/>
      <dgm:spPr>
        <a:solidFill>
          <a:srgbClr val="CB5733"/>
        </a:solidFill>
        <a:ln>
          <a:solidFill>
            <a:srgbClr val="000000"/>
          </a:solidFill>
        </a:ln>
        <a:effectLst>
          <a:outerShdw blurRad="50800" dist="38100" algn="l" rotWithShape="0">
            <a:prstClr val="black">
              <a:alpha val="40000"/>
            </a:prstClr>
          </a:outerShdw>
        </a:effectLst>
      </dgm:spPr>
      <dgm:t>
        <a:bodyPr/>
        <a:lstStyle/>
        <a:p>
          <a:r>
            <a:rPr lang="en-GB" sz="2800" b="1" dirty="0">
              <a:solidFill>
                <a:srgbClr val="000000"/>
              </a:solidFill>
            </a:rPr>
            <a:t>Institutional Reasonable Adjustments</a:t>
          </a:r>
        </a:p>
      </dgm:t>
    </dgm:pt>
    <dgm:pt modelId="{2EF1E939-86D7-4D51-B602-AD4A7E50AE57}" type="parTrans" cxnId="{2EACE8CF-B969-48AD-9A23-B6E7EDE3454C}">
      <dgm:prSet/>
      <dgm:spPr/>
      <dgm:t>
        <a:bodyPr/>
        <a:lstStyle/>
        <a:p>
          <a:endParaRPr lang="en-GB"/>
        </a:p>
      </dgm:t>
    </dgm:pt>
    <dgm:pt modelId="{B0DB9CA3-7CE5-4E08-9B6A-46466A5844C0}" type="sibTrans" cxnId="{2EACE8CF-B969-48AD-9A23-B6E7EDE3454C}">
      <dgm:prSet/>
      <dgm:spPr/>
      <dgm:t>
        <a:bodyPr/>
        <a:lstStyle/>
        <a:p>
          <a:endParaRPr lang="en-GB"/>
        </a:p>
      </dgm:t>
    </dgm:pt>
    <dgm:pt modelId="{20E5A384-B207-4763-A817-D2F82EA436BF}">
      <dgm:prSet phldrT="[Text]" custT="1"/>
      <dgm:spPr>
        <a:solidFill>
          <a:schemeClr val="tx1">
            <a:lumMod val="20000"/>
            <a:lumOff val="80000"/>
          </a:schemeClr>
        </a:solidFill>
        <a:ln>
          <a:solidFill>
            <a:srgbClr val="000000"/>
          </a:solidFill>
        </a:ln>
        <a:effectLst>
          <a:outerShdw blurRad="50800" dist="38100" algn="l" rotWithShape="0">
            <a:prstClr val="black">
              <a:alpha val="40000"/>
            </a:prstClr>
          </a:outerShdw>
        </a:effectLst>
      </dgm:spPr>
      <dgm:t>
        <a:bodyPr/>
        <a:lstStyle/>
        <a:p>
          <a:r>
            <a:rPr lang="en-GB" sz="2400" b="1" dirty="0">
              <a:solidFill>
                <a:srgbClr val="000000"/>
              </a:solidFill>
            </a:rPr>
            <a:t>Inclusive teaching and learning environment</a:t>
          </a:r>
        </a:p>
      </dgm:t>
    </dgm:pt>
    <dgm:pt modelId="{99B2BDA7-DDFC-474C-8FF4-5416080B99DE}" type="parTrans" cxnId="{C4CC63BD-185A-4486-80B1-205C904017CF}">
      <dgm:prSet/>
      <dgm:spPr/>
      <dgm:t>
        <a:bodyPr/>
        <a:lstStyle/>
        <a:p>
          <a:endParaRPr lang="en-GB"/>
        </a:p>
      </dgm:t>
    </dgm:pt>
    <dgm:pt modelId="{C3D7E0D5-0D0C-435C-9390-8358A9650274}" type="sibTrans" cxnId="{C4CC63BD-185A-4486-80B1-205C904017CF}">
      <dgm:prSet/>
      <dgm:spPr/>
      <dgm:t>
        <a:bodyPr/>
        <a:lstStyle/>
        <a:p>
          <a:endParaRPr lang="en-GB"/>
        </a:p>
      </dgm:t>
    </dgm:pt>
    <dgm:pt modelId="{446D19C0-F318-4E2F-89C6-74EFDB9A131B}" type="pres">
      <dgm:prSet presAssocID="{7C2F253F-553E-405A-A69A-DC09BD50AD42}" presName="Name0" presStyleCnt="0">
        <dgm:presLayoutVars>
          <dgm:dir/>
          <dgm:animLvl val="lvl"/>
          <dgm:resizeHandles val="exact"/>
        </dgm:presLayoutVars>
      </dgm:prSet>
      <dgm:spPr/>
    </dgm:pt>
    <dgm:pt modelId="{BE9F280C-EAD1-4838-BE2D-E6B54F888A8D}" type="pres">
      <dgm:prSet presAssocID="{43E2657A-9CAB-4E42-946F-779F9FFA154F}" presName="Name8" presStyleCnt="0"/>
      <dgm:spPr/>
    </dgm:pt>
    <dgm:pt modelId="{44711C27-11FE-4D64-A418-DAE03BD5682E}" type="pres">
      <dgm:prSet presAssocID="{43E2657A-9CAB-4E42-946F-779F9FFA154F}" presName="level" presStyleLbl="node1" presStyleIdx="0" presStyleCnt="3" custScaleX="105567" custScaleY="156191" custLinFactNeighborX="19" custLinFactNeighborY="4957">
        <dgm:presLayoutVars>
          <dgm:chMax val="1"/>
          <dgm:bulletEnabled val="1"/>
        </dgm:presLayoutVars>
      </dgm:prSet>
      <dgm:spPr/>
      <dgm:t>
        <a:bodyPr/>
        <a:lstStyle/>
        <a:p>
          <a:endParaRPr lang="en-GB"/>
        </a:p>
      </dgm:t>
    </dgm:pt>
    <dgm:pt modelId="{A2B9AEBE-F55B-4A1D-9BCA-059B8B53A9DE}" type="pres">
      <dgm:prSet presAssocID="{43E2657A-9CAB-4E42-946F-779F9FFA154F}" presName="levelTx" presStyleLbl="revTx" presStyleIdx="0" presStyleCnt="0">
        <dgm:presLayoutVars>
          <dgm:chMax val="1"/>
          <dgm:bulletEnabled val="1"/>
        </dgm:presLayoutVars>
      </dgm:prSet>
      <dgm:spPr/>
      <dgm:t>
        <a:bodyPr/>
        <a:lstStyle/>
        <a:p>
          <a:endParaRPr lang="en-GB"/>
        </a:p>
      </dgm:t>
    </dgm:pt>
    <dgm:pt modelId="{12CCDD8B-625C-4FA9-9963-276070CCD32E}" type="pres">
      <dgm:prSet presAssocID="{AC198D38-E4EF-45FA-AA49-B3AD6E107BD1}" presName="Name8" presStyleCnt="0"/>
      <dgm:spPr/>
    </dgm:pt>
    <dgm:pt modelId="{1667703E-2EC4-4629-A4A8-56A2B2188D2F}" type="pres">
      <dgm:prSet presAssocID="{AC198D38-E4EF-45FA-AA49-B3AD6E107BD1}" presName="level" presStyleLbl="node1" presStyleIdx="1" presStyleCnt="3" custScaleX="102861" custScaleY="110750" custLinFactNeighborX="14" custLinFactNeighborY="5686">
        <dgm:presLayoutVars>
          <dgm:chMax val="1"/>
          <dgm:bulletEnabled val="1"/>
        </dgm:presLayoutVars>
      </dgm:prSet>
      <dgm:spPr/>
      <dgm:t>
        <a:bodyPr/>
        <a:lstStyle/>
        <a:p>
          <a:endParaRPr lang="en-GB"/>
        </a:p>
      </dgm:t>
    </dgm:pt>
    <dgm:pt modelId="{D3F1357F-C2B4-4BE5-90FA-8B842D27F2FA}" type="pres">
      <dgm:prSet presAssocID="{AC198D38-E4EF-45FA-AA49-B3AD6E107BD1}" presName="levelTx" presStyleLbl="revTx" presStyleIdx="0" presStyleCnt="0">
        <dgm:presLayoutVars>
          <dgm:chMax val="1"/>
          <dgm:bulletEnabled val="1"/>
        </dgm:presLayoutVars>
      </dgm:prSet>
      <dgm:spPr/>
      <dgm:t>
        <a:bodyPr/>
        <a:lstStyle/>
        <a:p>
          <a:endParaRPr lang="en-GB"/>
        </a:p>
      </dgm:t>
    </dgm:pt>
    <dgm:pt modelId="{F82B5DB0-EC81-4F2D-91E3-70DAB4967147}" type="pres">
      <dgm:prSet presAssocID="{20E5A384-B207-4763-A817-D2F82EA436BF}" presName="Name8" presStyleCnt="0"/>
      <dgm:spPr/>
    </dgm:pt>
    <dgm:pt modelId="{777017BE-CEB1-409C-A022-062815A94E9E}" type="pres">
      <dgm:prSet presAssocID="{20E5A384-B207-4763-A817-D2F82EA436BF}" presName="level" presStyleLbl="node1" presStyleIdx="2" presStyleCnt="3" custScaleY="52648" custLinFactNeighborX="-12763" custLinFactNeighborY="-1249">
        <dgm:presLayoutVars>
          <dgm:chMax val="1"/>
          <dgm:bulletEnabled val="1"/>
        </dgm:presLayoutVars>
      </dgm:prSet>
      <dgm:spPr/>
      <dgm:t>
        <a:bodyPr/>
        <a:lstStyle/>
        <a:p>
          <a:endParaRPr lang="en-GB"/>
        </a:p>
      </dgm:t>
    </dgm:pt>
    <dgm:pt modelId="{39018817-45F3-4113-92ED-9D409D76D449}" type="pres">
      <dgm:prSet presAssocID="{20E5A384-B207-4763-A817-D2F82EA436BF}" presName="levelTx" presStyleLbl="revTx" presStyleIdx="0" presStyleCnt="0">
        <dgm:presLayoutVars>
          <dgm:chMax val="1"/>
          <dgm:bulletEnabled val="1"/>
        </dgm:presLayoutVars>
      </dgm:prSet>
      <dgm:spPr/>
      <dgm:t>
        <a:bodyPr/>
        <a:lstStyle/>
        <a:p>
          <a:endParaRPr lang="en-GB"/>
        </a:p>
      </dgm:t>
    </dgm:pt>
  </dgm:ptLst>
  <dgm:cxnLst>
    <dgm:cxn modelId="{4E71EE84-B833-4682-8788-817C89FA4251}" type="presOf" srcId="{AC198D38-E4EF-45FA-AA49-B3AD6E107BD1}" destId="{D3F1357F-C2B4-4BE5-90FA-8B842D27F2FA}" srcOrd="1" destOrd="0" presId="urn:microsoft.com/office/officeart/2005/8/layout/pyramid1"/>
    <dgm:cxn modelId="{BAC44A85-20A9-4D2C-9175-03E689B42C80}" type="presOf" srcId="{43E2657A-9CAB-4E42-946F-779F9FFA154F}" destId="{A2B9AEBE-F55B-4A1D-9BCA-059B8B53A9DE}" srcOrd="1" destOrd="0" presId="urn:microsoft.com/office/officeart/2005/8/layout/pyramid1"/>
    <dgm:cxn modelId="{047668FD-E02B-4812-A876-50356619DE14}" type="presOf" srcId="{20E5A384-B207-4763-A817-D2F82EA436BF}" destId="{777017BE-CEB1-409C-A022-062815A94E9E}" srcOrd="0" destOrd="0" presId="urn:microsoft.com/office/officeart/2005/8/layout/pyramid1"/>
    <dgm:cxn modelId="{C4CC63BD-185A-4486-80B1-205C904017CF}" srcId="{7C2F253F-553E-405A-A69A-DC09BD50AD42}" destId="{20E5A384-B207-4763-A817-D2F82EA436BF}" srcOrd="2" destOrd="0" parTransId="{99B2BDA7-DDFC-474C-8FF4-5416080B99DE}" sibTransId="{C3D7E0D5-0D0C-435C-9390-8358A9650274}"/>
    <dgm:cxn modelId="{115668E4-0777-49B5-8D1B-9F5CEA525F43}" srcId="{7C2F253F-553E-405A-A69A-DC09BD50AD42}" destId="{43E2657A-9CAB-4E42-946F-779F9FFA154F}" srcOrd="0" destOrd="0" parTransId="{7B5EB094-08FC-47D5-86F7-3ED0E2AABB83}" sibTransId="{5FA89255-1077-425A-B463-99674D18F221}"/>
    <dgm:cxn modelId="{138E40F6-3369-4353-BA05-11E0E81ED804}" type="presOf" srcId="{AC198D38-E4EF-45FA-AA49-B3AD6E107BD1}" destId="{1667703E-2EC4-4629-A4A8-56A2B2188D2F}" srcOrd="0" destOrd="0" presId="urn:microsoft.com/office/officeart/2005/8/layout/pyramid1"/>
    <dgm:cxn modelId="{2EACE8CF-B969-48AD-9A23-B6E7EDE3454C}" srcId="{7C2F253F-553E-405A-A69A-DC09BD50AD42}" destId="{AC198D38-E4EF-45FA-AA49-B3AD6E107BD1}" srcOrd="1" destOrd="0" parTransId="{2EF1E939-86D7-4D51-B602-AD4A7E50AE57}" sibTransId="{B0DB9CA3-7CE5-4E08-9B6A-46466A5844C0}"/>
    <dgm:cxn modelId="{11E249D8-D68F-457F-8848-8F2A40C7FBE9}" type="presOf" srcId="{43E2657A-9CAB-4E42-946F-779F9FFA154F}" destId="{44711C27-11FE-4D64-A418-DAE03BD5682E}" srcOrd="0" destOrd="0" presId="urn:microsoft.com/office/officeart/2005/8/layout/pyramid1"/>
    <dgm:cxn modelId="{E4866BA0-60CC-436D-AE93-CDE7A30B9E39}" type="presOf" srcId="{7C2F253F-553E-405A-A69A-DC09BD50AD42}" destId="{446D19C0-F318-4E2F-89C6-74EFDB9A131B}" srcOrd="0" destOrd="0" presId="urn:microsoft.com/office/officeart/2005/8/layout/pyramid1"/>
    <dgm:cxn modelId="{65CB81A5-9860-4B91-9DFF-EA79B147A79E}" type="presOf" srcId="{20E5A384-B207-4763-A817-D2F82EA436BF}" destId="{39018817-45F3-4113-92ED-9D409D76D449}" srcOrd="1" destOrd="0" presId="urn:microsoft.com/office/officeart/2005/8/layout/pyramid1"/>
    <dgm:cxn modelId="{1F16F724-DECD-4B1A-BB49-D6870608A445}" type="presParOf" srcId="{446D19C0-F318-4E2F-89C6-74EFDB9A131B}" destId="{BE9F280C-EAD1-4838-BE2D-E6B54F888A8D}" srcOrd="0" destOrd="0" presId="urn:microsoft.com/office/officeart/2005/8/layout/pyramid1"/>
    <dgm:cxn modelId="{E291EFA7-2300-47FD-8CAC-6F82FA5CA2AF}" type="presParOf" srcId="{BE9F280C-EAD1-4838-BE2D-E6B54F888A8D}" destId="{44711C27-11FE-4D64-A418-DAE03BD5682E}" srcOrd="0" destOrd="0" presId="urn:microsoft.com/office/officeart/2005/8/layout/pyramid1"/>
    <dgm:cxn modelId="{12A014EF-3A61-4337-9278-665195F757CC}" type="presParOf" srcId="{BE9F280C-EAD1-4838-BE2D-E6B54F888A8D}" destId="{A2B9AEBE-F55B-4A1D-9BCA-059B8B53A9DE}" srcOrd="1" destOrd="0" presId="urn:microsoft.com/office/officeart/2005/8/layout/pyramid1"/>
    <dgm:cxn modelId="{290C4087-0F06-4059-8C5C-804F11B326B7}" type="presParOf" srcId="{446D19C0-F318-4E2F-89C6-74EFDB9A131B}" destId="{12CCDD8B-625C-4FA9-9963-276070CCD32E}" srcOrd="1" destOrd="0" presId="urn:microsoft.com/office/officeart/2005/8/layout/pyramid1"/>
    <dgm:cxn modelId="{DD7EC98A-C314-49CB-9563-20B3712964E8}" type="presParOf" srcId="{12CCDD8B-625C-4FA9-9963-276070CCD32E}" destId="{1667703E-2EC4-4629-A4A8-56A2B2188D2F}" srcOrd="0" destOrd="0" presId="urn:microsoft.com/office/officeart/2005/8/layout/pyramid1"/>
    <dgm:cxn modelId="{946264F7-24B5-44D5-A63C-EA9F7B5AED88}" type="presParOf" srcId="{12CCDD8B-625C-4FA9-9963-276070CCD32E}" destId="{D3F1357F-C2B4-4BE5-90FA-8B842D27F2FA}" srcOrd="1" destOrd="0" presId="urn:microsoft.com/office/officeart/2005/8/layout/pyramid1"/>
    <dgm:cxn modelId="{2C31F69F-A183-4D5C-9914-0BB3FA996789}" type="presParOf" srcId="{446D19C0-F318-4E2F-89C6-74EFDB9A131B}" destId="{F82B5DB0-EC81-4F2D-91E3-70DAB4967147}" srcOrd="2" destOrd="0" presId="urn:microsoft.com/office/officeart/2005/8/layout/pyramid1"/>
    <dgm:cxn modelId="{512F1AF0-97B1-4ED3-9989-0B64E335FFEF}" type="presParOf" srcId="{F82B5DB0-EC81-4F2D-91E3-70DAB4967147}" destId="{777017BE-CEB1-409C-A022-062815A94E9E}" srcOrd="0" destOrd="0" presId="urn:microsoft.com/office/officeart/2005/8/layout/pyramid1"/>
    <dgm:cxn modelId="{A3FC8CE0-4931-4402-AB1F-F4F6D12F8BA9}" type="presParOf" srcId="{F82B5DB0-EC81-4F2D-91E3-70DAB4967147}" destId="{39018817-45F3-4113-92ED-9D409D76D449}"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C2F253F-553E-405A-A69A-DC09BD50AD42}" type="doc">
      <dgm:prSet loTypeId="urn:microsoft.com/office/officeart/2005/8/layout/pyramid1" loCatId="pyramid" qsTypeId="urn:microsoft.com/office/officeart/2005/8/quickstyle/simple5" qsCatId="simple" csTypeId="urn:microsoft.com/office/officeart/2005/8/colors/accent1_3" csCatId="accent1" phldr="1"/>
      <dgm:spPr/>
    </dgm:pt>
    <dgm:pt modelId="{43E2657A-9CAB-4E42-946F-779F9FFA154F}">
      <dgm:prSet phldrT="[Text]" custT="1"/>
      <dgm:spPr>
        <a:solidFill>
          <a:srgbClr val="339966"/>
        </a:solidFill>
        <a:ln>
          <a:solidFill>
            <a:srgbClr val="000000"/>
          </a:solidFill>
        </a:ln>
        <a:effectLst>
          <a:outerShdw blurRad="50800" dist="38100" algn="l" rotWithShape="0">
            <a:prstClr val="black">
              <a:alpha val="40000"/>
            </a:prstClr>
          </a:outerShdw>
        </a:effectLst>
      </dgm:spPr>
      <dgm:t>
        <a:bodyPr/>
        <a:lstStyle/>
        <a:p>
          <a:endParaRPr lang="en-GB" sz="2800" dirty="0">
            <a:solidFill>
              <a:schemeClr val="bg1"/>
            </a:solidFill>
          </a:endParaRPr>
        </a:p>
        <a:p>
          <a:r>
            <a:rPr lang="en-GB" sz="3200" b="1" dirty="0">
              <a:solidFill>
                <a:srgbClr val="000000"/>
              </a:solidFill>
            </a:rPr>
            <a:t>DSAs</a:t>
          </a:r>
        </a:p>
      </dgm:t>
    </dgm:pt>
    <dgm:pt modelId="{7B5EB094-08FC-47D5-86F7-3ED0E2AABB83}" type="parTrans" cxnId="{115668E4-0777-49B5-8D1B-9F5CEA525F43}">
      <dgm:prSet/>
      <dgm:spPr/>
      <dgm:t>
        <a:bodyPr/>
        <a:lstStyle/>
        <a:p>
          <a:endParaRPr lang="en-GB"/>
        </a:p>
      </dgm:t>
    </dgm:pt>
    <dgm:pt modelId="{5FA89255-1077-425A-B463-99674D18F221}" type="sibTrans" cxnId="{115668E4-0777-49B5-8D1B-9F5CEA525F43}">
      <dgm:prSet/>
      <dgm:spPr/>
      <dgm:t>
        <a:bodyPr/>
        <a:lstStyle/>
        <a:p>
          <a:endParaRPr lang="en-GB"/>
        </a:p>
      </dgm:t>
    </dgm:pt>
    <dgm:pt modelId="{AC198D38-E4EF-45FA-AA49-B3AD6E107BD1}">
      <dgm:prSet phldrT="[Text]" custT="1"/>
      <dgm:spPr>
        <a:solidFill>
          <a:srgbClr val="CB5733"/>
        </a:solidFill>
        <a:ln>
          <a:solidFill>
            <a:srgbClr val="000000"/>
          </a:solidFill>
        </a:ln>
        <a:effectLst>
          <a:outerShdw blurRad="50800" dist="38100" algn="l" rotWithShape="0">
            <a:prstClr val="black">
              <a:alpha val="40000"/>
            </a:prstClr>
          </a:outerShdw>
        </a:effectLst>
      </dgm:spPr>
      <dgm:t>
        <a:bodyPr/>
        <a:lstStyle/>
        <a:p>
          <a:r>
            <a:rPr lang="en-GB" sz="3600" b="1" dirty="0">
              <a:solidFill>
                <a:srgbClr val="000000"/>
              </a:solidFill>
            </a:rPr>
            <a:t>Institutional Reasonable Adjustments </a:t>
          </a:r>
        </a:p>
      </dgm:t>
    </dgm:pt>
    <dgm:pt modelId="{2EF1E939-86D7-4D51-B602-AD4A7E50AE57}" type="parTrans" cxnId="{2EACE8CF-B969-48AD-9A23-B6E7EDE3454C}">
      <dgm:prSet/>
      <dgm:spPr/>
      <dgm:t>
        <a:bodyPr/>
        <a:lstStyle/>
        <a:p>
          <a:endParaRPr lang="en-GB"/>
        </a:p>
      </dgm:t>
    </dgm:pt>
    <dgm:pt modelId="{B0DB9CA3-7CE5-4E08-9B6A-46466A5844C0}" type="sibTrans" cxnId="{2EACE8CF-B969-48AD-9A23-B6E7EDE3454C}">
      <dgm:prSet/>
      <dgm:spPr/>
      <dgm:t>
        <a:bodyPr/>
        <a:lstStyle/>
        <a:p>
          <a:endParaRPr lang="en-GB"/>
        </a:p>
      </dgm:t>
    </dgm:pt>
    <dgm:pt modelId="{20E5A384-B207-4763-A817-D2F82EA436BF}">
      <dgm:prSet phldrT="[Text]" custT="1"/>
      <dgm:spPr>
        <a:solidFill>
          <a:schemeClr val="tx1">
            <a:lumMod val="20000"/>
            <a:lumOff val="80000"/>
          </a:schemeClr>
        </a:solidFill>
        <a:ln w="12700">
          <a:solidFill>
            <a:srgbClr val="000000"/>
          </a:solidFill>
        </a:ln>
        <a:effectLst>
          <a:outerShdw blurRad="50800" dist="38100" algn="l" rotWithShape="0">
            <a:prstClr val="black">
              <a:alpha val="40000"/>
            </a:prstClr>
          </a:outerShdw>
        </a:effectLst>
      </dgm:spPr>
      <dgm:t>
        <a:bodyPr/>
        <a:lstStyle/>
        <a:p>
          <a:r>
            <a:rPr lang="en-GB" sz="3200" b="1" dirty="0">
              <a:solidFill>
                <a:srgbClr val="000000"/>
              </a:solidFill>
            </a:rPr>
            <a:t>Inclusive teaching and learning environment</a:t>
          </a:r>
        </a:p>
      </dgm:t>
    </dgm:pt>
    <dgm:pt modelId="{99B2BDA7-DDFC-474C-8FF4-5416080B99DE}" type="parTrans" cxnId="{C4CC63BD-185A-4486-80B1-205C904017CF}">
      <dgm:prSet/>
      <dgm:spPr/>
      <dgm:t>
        <a:bodyPr/>
        <a:lstStyle/>
        <a:p>
          <a:endParaRPr lang="en-GB"/>
        </a:p>
      </dgm:t>
    </dgm:pt>
    <dgm:pt modelId="{C3D7E0D5-0D0C-435C-9390-8358A9650274}" type="sibTrans" cxnId="{C4CC63BD-185A-4486-80B1-205C904017CF}">
      <dgm:prSet/>
      <dgm:spPr/>
      <dgm:t>
        <a:bodyPr/>
        <a:lstStyle/>
        <a:p>
          <a:endParaRPr lang="en-GB"/>
        </a:p>
      </dgm:t>
    </dgm:pt>
    <dgm:pt modelId="{446D19C0-F318-4E2F-89C6-74EFDB9A131B}" type="pres">
      <dgm:prSet presAssocID="{7C2F253F-553E-405A-A69A-DC09BD50AD42}" presName="Name0" presStyleCnt="0">
        <dgm:presLayoutVars>
          <dgm:dir/>
          <dgm:animLvl val="lvl"/>
          <dgm:resizeHandles val="exact"/>
        </dgm:presLayoutVars>
      </dgm:prSet>
      <dgm:spPr/>
    </dgm:pt>
    <dgm:pt modelId="{BE9F280C-EAD1-4838-BE2D-E6B54F888A8D}" type="pres">
      <dgm:prSet presAssocID="{43E2657A-9CAB-4E42-946F-779F9FFA154F}" presName="Name8" presStyleCnt="0"/>
      <dgm:spPr/>
    </dgm:pt>
    <dgm:pt modelId="{44711C27-11FE-4D64-A418-DAE03BD5682E}" type="pres">
      <dgm:prSet presAssocID="{43E2657A-9CAB-4E42-946F-779F9FFA154F}" presName="level" presStyleLbl="node1" presStyleIdx="0" presStyleCnt="3" custScaleX="108987" custScaleY="102060" custLinFactNeighborX="27" custLinFactNeighborY="5411">
        <dgm:presLayoutVars>
          <dgm:chMax val="1"/>
          <dgm:bulletEnabled val="1"/>
        </dgm:presLayoutVars>
      </dgm:prSet>
      <dgm:spPr/>
      <dgm:t>
        <a:bodyPr/>
        <a:lstStyle/>
        <a:p>
          <a:endParaRPr lang="en-GB"/>
        </a:p>
      </dgm:t>
    </dgm:pt>
    <dgm:pt modelId="{A2B9AEBE-F55B-4A1D-9BCA-059B8B53A9DE}" type="pres">
      <dgm:prSet presAssocID="{43E2657A-9CAB-4E42-946F-779F9FFA154F}" presName="levelTx" presStyleLbl="revTx" presStyleIdx="0" presStyleCnt="0">
        <dgm:presLayoutVars>
          <dgm:chMax val="1"/>
          <dgm:bulletEnabled val="1"/>
        </dgm:presLayoutVars>
      </dgm:prSet>
      <dgm:spPr/>
      <dgm:t>
        <a:bodyPr/>
        <a:lstStyle/>
        <a:p>
          <a:endParaRPr lang="en-GB"/>
        </a:p>
      </dgm:t>
    </dgm:pt>
    <dgm:pt modelId="{12CCDD8B-625C-4FA9-9963-276070CCD32E}" type="pres">
      <dgm:prSet presAssocID="{AC198D38-E4EF-45FA-AA49-B3AD6E107BD1}" presName="Name8" presStyleCnt="0"/>
      <dgm:spPr/>
    </dgm:pt>
    <dgm:pt modelId="{1667703E-2EC4-4629-A4A8-56A2B2188D2F}" type="pres">
      <dgm:prSet presAssocID="{AC198D38-E4EF-45FA-AA49-B3AD6E107BD1}" presName="level" presStyleLbl="node1" presStyleIdx="1" presStyleCnt="3" custScaleX="103069" custScaleY="124070" custLinFactNeighborX="14" custLinFactNeighborY="5686">
        <dgm:presLayoutVars>
          <dgm:chMax val="1"/>
          <dgm:bulletEnabled val="1"/>
        </dgm:presLayoutVars>
      </dgm:prSet>
      <dgm:spPr/>
      <dgm:t>
        <a:bodyPr/>
        <a:lstStyle/>
        <a:p>
          <a:endParaRPr lang="en-GB"/>
        </a:p>
      </dgm:t>
    </dgm:pt>
    <dgm:pt modelId="{D3F1357F-C2B4-4BE5-90FA-8B842D27F2FA}" type="pres">
      <dgm:prSet presAssocID="{AC198D38-E4EF-45FA-AA49-B3AD6E107BD1}" presName="levelTx" presStyleLbl="revTx" presStyleIdx="0" presStyleCnt="0">
        <dgm:presLayoutVars>
          <dgm:chMax val="1"/>
          <dgm:bulletEnabled val="1"/>
        </dgm:presLayoutVars>
      </dgm:prSet>
      <dgm:spPr/>
      <dgm:t>
        <a:bodyPr/>
        <a:lstStyle/>
        <a:p>
          <a:endParaRPr lang="en-GB"/>
        </a:p>
      </dgm:t>
    </dgm:pt>
    <dgm:pt modelId="{F82B5DB0-EC81-4F2D-91E3-70DAB4967147}" type="pres">
      <dgm:prSet presAssocID="{20E5A384-B207-4763-A817-D2F82EA436BF}" presName="Name8" presStyleCnt="0"/>
      <dgm:spPr/>
    </dgm:pt>
    <dgm:pt modelId="{777017BE-CEB1-409C-A022-062815A94E9E}" type="pres">
      <dgm:prSet presAssocID="{20E5A384-B207-4763-A817-D2F82EA436BF}" presName="level" presStyleLbl="node1" presStyleIdx="2" presStyleCnt="3" custScaleY="81870" custLinFactNeighborX="-3304" custLinFactNeighborY="974">
        <dgm:presLayoutVars>
          <dgm:chMax val="1"/>
          <dgm:bulletEnabled val="1"/>
        </dgm:presLayoutVars>
      </dgm:prSet>
      <dgm:spPr/>
      <dgm:t>
        <a:bodyPr/>
        <a:lstStyle/>
        <a:p>
          <a:endParaRPr lang="en-GB"/>
        </a:p>
      </dgm:t>
    </dgm:pt>
    <dgm:pt modelId="{39018817-45F3-4113-92ED-9D409D76D449}" type="pres">
      <dgm:prSet presAssocID="{20E5A384-B207-4763-A817-D2F82EA436BF}" presName="levelTx" presStyleLbl="revTx" presStyleIdx="0" presStyleCnt="0">
        <dgm:presLayoutVars>
          <dgm:chMax val="1"/>
          <dgm:bulletEnabled val="1"/>
        </dgm:presLayoutVars>
      </dgm:prSet>
      <dgm:spPr/>
      <dgm:t>
        <a:bodyPr/>
        <a:lstStyle/>
        <a:p>
          <a:endParaRPr lang="en-GB"/>
        </a:p>
      </dgm:t>
    </dgm:pt>
  </dgm:ptLst>
  <dgm:cxnLst>
    <dgm:cxn modelId="{2EACE8CF-B969-48AD-9A23-B6E7EDE3454C}" srcId="{7C2F253F-553E-405A-A69A-DC09BD50AD42}" destId="{AC198D38-E4EF-45FA-AA49-B3AD6E107BD1}" srcOrd="1" destOrd="0" parTransId="{2EF1E939-86D7-4D51-B602-AD4A7E50AE57}" sibTransId="{B0DB9CA3-7CE5-4E08-9B6A-46466A5844C0}"/>
    <dgm:cxn modelId="{A9F366C7-FC06-4615-8556-FF1C209C0B89}" type="presOf" srcId="{7C2F253F-553E-405A-A69A-DC09BD50AD42}" destId="{446D19C0-F318-4E2F-89C6-74EFDB9A131B}" srcOrd="0" destOrd="0" presId="urn:microsoft.com/office/officeart/2005/8/layout/pyramid1"/>
    <dgm:cxn modelId="{D2DDFB27-1A3A-4509-A0A4-71440382A1FE}" type="presOf" srcId="{20E5A384-B207-4763-A817-D2F82EA436BF}" destId="{39018817-45F3-4113-92ED-9D409D76D449}" srcOrd="1" destOrd="0" presId="urn:microsoft.com/office/officeart/2005/8/layout/pyramid1"/>
    <dgm:cxn modelId="{C4CC63BD-185A-4486-80B1-205C904017CF}" srcId="{7C2F253F-553E-405A-A69A-DC09BD50AD42}" destId="{20E5A384-B207-4763-A817-D2F82EA436BF}" srcOrd="2" destOrd="0" parTransId="{99B2BDA7-DDFC-474C-8FF4-5416080B99DE}" sibTransId="{C3D7E0D5-0D0C-435C-9390-8358A9650274}"/>
    <dgm:cxn modelId="{6DDC9F5E-BF93-4462-AB66-7A2FF29DFFE3}" type="presOf" srcId="{43E2657A-9CAB-4E42-946F-779F9FFA154F}" destId="{44711C27-11FE-4D64-A418-DAE03BD5682E}" srcOrd="0" destOrd="0" presId="urn:microsoft.com/office/officeart/2005/8/layout/pyramid1"/>
    <dgm:cxn modelId="{AF6B2CF2-82F1-4CC0-8285-4C2445970C1D}" type="presOf" srcId="{43E2657A-9CAB-4E42-946F-779F9FFA154F}" destId="{A2B9AEBE-F55B-4A1D-9BCA-059B8B53A9DE}" srcOrd="1" destOrd="0" presId="urn:microsoft.com/office/officeart/2005/8/layout/pyramid1"/>
    <dgm:cxn modelId="{31E58872-2E70-4465-B6CE-58FA382F5551}" type="presOf" srcId="{AC198D38-E4EF-45FA-AA49-B3AD6E107BD1}" destId="{1667703E-2EC4-4629-A4A8-56A2B2188D2F}" srcOrd="0" destOrd="0" presId="urn:microsoft.com/office/officeart/2005/8/layout/pyramid1"/>
    <dgm:cxn modelId="{115668E4-0777-49B5-8D1B-9F5CEA525F43}" srcId="{7C2F253F-553E-405A-A69A-DC09BD50AD42}" destId="{43E2657A-9CAB-4E42-946F-779F9FFA154F}" srcOrd="0" destOrd="0" parTransId="{7B5EB094-08FC-47D5-86F7-3ED0E2AABB83}" sibTransId="{5FA89255-1077-425A-B463-99674D18F221}"/>
    <dgm:cxn modelId="{0393D794-337D-484F-AD45-9D1FFCAE84B1}" type="presOf" srcId="{20E5A384-B207-4763-A817-D2F82EA436BF}" destId="{777017BE-CEB1-409C-A022-062815A94E9E}" srcOrd="0" destOrd="0" presId="urn:microsoft.com/office/officeart/2005/8/layout/pyramid1"/>
    <dgm:cxn modelId="{3E3B517C-45A0-431B-9C11-A37F69BC8E29}" type="presOf" srcId="{AC198D38-E4EF-45FA-AA49-B3AD6E107BD1}" destId="{D3F1357F-C2B4-4BE5-90FA-8B842D27F2FA}" srcOrd="1" destOrd="0" presId="urn:microsoft.com/office/officeart/2005/8/layout/pyramid1"/>
    <dgm:cxn modelId="{610C806A-9E23-4D10-AB02-39A37ED327AC}" type="presParOf" srcId="{446D19C0-F318-4E2F-89C6-74EFDB9A131B}" destId="{BE9F280C-EAD1-4838-BE2D-E6B54F888A8D}" srcOrd="0" destOrd="0" presId="urn:microsoft.com/office/officeart/2005/8/layout/pyramid1"/>
    <dgm:cxn modelId="{AF97E403-B570-420F-BA80-B4F2F4929F47}" type="presParOf" srcId="{BE9F280C-EAD1-4838-BE2D-E6B54F888A8D}" destId="{44711C27-11FE-4D64-A418-DAE03BD5682E}" srcOrd="0" destOrd="0" presId="urn:microsoft.com/office/officeart/2005/8/layout/pyramid1"/>
    <dgm:cxn modelId="{36DA49F9-873C-42BB-AB4C-960F92B5F308}" type="presParOf" srcId="{BE9F280C-EAD1-4838-BE2D-E6B54F888A8D}" destId="{A2B9AEBE-F55B-4A1D-9BCA-059B8B53A9DE}" srcOrd="1" destOrd="0" presId="urn:microsoft.com/office/officeart/2005/8/layout/pyramid1"/>
    <dgm:cxn modelId="{1C3F2197-3523-4FA8-8A0C-078CCB4935AD}" type="presParOf" srcId="{446D19C0-F318-4E2F-89C6-74EFDB9A131B}" destId="{12CCDD8B-625C-4FA9-9963-276070CCD32E}" srcOrd="1" destOrd="0" presId="urn:microsoft.com/office/officeart/2005/8/layout/pyramid1"/>
    <dgm:cxn modelId="{9499498D-0CA1-40D7-9F88-62EB9A699FB9}" type="presParOf" srcId="{12CCDD8B-625C-4FA9-9963-276070CCD32E}" destId="{1667703E-2EC4-4629-A4A8-56A2B2188D2F}" srcOrd="0" destOrd="0" presId="urn:microsoft.com/office/officeart/2005/8/layout/pyramid1"/>
    <dgm:cxn modelId="{BC553AC0-9B62-483E-BC0C-FE4713277698}" type="presParOf" srcId="{12CCDD8B-625C-4FA9-9963-276070CCD32E}" destId="{D3F1357F-C2B4-4BE5-90FA-8B842D27F2FA}" srcOrd="1" destOrd="0" presId="urn:microsoft.com/office/officeart/2005/8/layout/pyramid1"/>
    <dgm:cxn modelId="{A8CD57FE-F0BF-42F9-9887-69ECB7C2A3AC}" type="presParOf" srcId="{446D19C0-F318-4E2F-89C6-74EFDB9A131B}" destId="{F82B5DB0-EC81-4F2D-91E3-70DAB4967147}" srcOrd="2" destOrd="0" presId="urn:microsoft.com/office/officeart/2005/8/layout/pyramid1"/>
    <dgm:cxn modelId="{943E0429-11B7-4207-A207-014BA9A61F9D}" type="presParOf" srcId="{F82B5DB0-EC81-4F2D-91E3-70DAB4967147}" destId="{777017BE-CEB1-409C-A022-062815A94E9E}" srcOrd="0" destOrd="0" presId="urn:microsoft.com/office/officeart/2005/8/layout/pyramid1"/>
    <dgm:cxn modelId="{38B866C6-F804-413F-AF45-EEC7CCB18693}" type="presParOf" srcId="{F82B5DB0-EC81-4F2D-91E3-70DAB4967147}" destId="{39018817-45F3-4113-92ED-9D409D76D449}"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7C2F253F-553E-405A-A69A-DC09BD50AD42}" type="doc">
      <dgm:prSet loTypeId="urn:microsoft.com/office/officeart/2005/8/layout/pyramid1" loCatId="pyramid" qsTypeId="urn:microsoft.com/office/officeart/2005/8/quickstyle/simple5" qsCatId="simple" csTypeId="urn:microsoft.com/office/officeart/2005/8/colors/accent1_3" csCatId="accent1" phldr="1"/>
      <dgm:spPr/>
    </dgm:pt>
    <dgm:pt modelId="{43E2657A-9CAB-4E42-946F-779F9FFA154F}">
      <dgm:prSet phldrT="[Text]" custT="1"/>
      <dgm:spPr>
        <a:solidFill>
          <a:srgbClr val="339966"/>
        </a:solidFill>
        <a:ln>
          <a:solidFill>
            <a:srgbClr val="000000"/>
          </a:solidFill>
        </a:ln>
        <a:effectLst>
          <a:outerShdw blurRad="50800" dist="38100" algn="l" rotWithShape="0">
            <a:prstClr val="black">
              <a:alpha val="40000"/>
            </a:prstClr>
          </a:outerShdw>
        </a:effectLst>
      </dgm:spPr>
      <dgm:t>
        <a:bodyPr/>
        <a:lstStyle/>
        <a:p>
          <a:endParaRPr lang="en-GB" sz="2800" dirty="0">
            <a:solidFill>
              <a:schemeClr val="bg1"/>
            </a:solidFill>
          </a:endParaRPr>
        </a:p>
        <a:p>
          <a:r>
            <a:rPr lang="en-GB" sz="2000" b="1" dirty="0">
              <a:solidFill>
                <a:srgbClr val="000000"/>
              </a:solidFill>
            </a:rPr>
            <a:t>DSAs</a:t>
          </a:r>
        </a:p>
      </dgm:t>
    </dgm:pt>
    <dgm:pt modelId="{7B5EB094-08FC-47D5-86F7-3ED0E2AABB83}" type="parTrans" cxnId="{115668E4-0777-49B5-8D1B-9F5CEA525F43}">
      <dgm:prSet/>
      <dgm:spPr/>
      <dgm:t>
        <a:bodyPr/>
        <a:lstStyle/>
        <a:p>
          <a:endParaRPr lang="en-GB"/>
        </a:p>
      </dgm:t>
    </dgm:pt>
    <dgm:pt modelId="{5FA89255-1077-425A-B463-99674D18F221}" type="sibTrans" cxnId="{115668E4-0777-49B5-8D1B-9F5CEA525F43}">
      <dgm:prSet/>
      <dgm:spPr/>
      <dgm:t>
        <a:bodyPr/>
        <a:lstStyle/>
        <a:p>
          <a:endParaRPr lang="en-GB"/>
        </a:p>
      </dgm:t>
    </dgm:pt>
    <dgm:pt modelId="{AC198D38-E4EF-45FA-AA49-B3AD6E107BD1}">
      <dgm:prSet phldrT="[Text]" custT="1"/>
      <dgm:spPr>
        <a:solidFill>
          <a:srgbClr val="CB5733"/>
        </a:solidFill>
        <a:ln>
          <a:solidFill>
            <a:srgbClr val="000000"/>
          </a:solidFill>
        </a:ln>
        <a:effectLst>
          <a:outerShdw blurRad="50800" dist="38100" algn="l" rotWithShape="0">
            <a:prstClr val="black">
              <a:alpha val="40000"/>
            </a:prstClr>
          </a:outerShdw>
        </a:effectLst>
      </dgm:spPr>
      <dgm:t>
        <a:bodyPr/>
        <a:lstStyle/>
        <a:p>
          <a:r>
            <a:rPr lang="en-GB" sz="1600" b="1" dirty="0">
              <a:solidFill>
                <a:srgbClr val="000000"/>
              </a:solidFill>
            </a:rPr>
            <a:t>Institutional Reasonable Adjustments </a:t>
          </a:r>
        </a:p>
      </dgm:t>
    </dgm:pt>
    <dgm:pt modelId="{2EF1E939-86D7-4D51-B602-AD4A7E50AE57}" type="parTrans" cxnId="{2EACE8CF-B969-48AD-9A23-B6E7EDE3454C}">
      <dgm:prSet/>
      <dgm:spPr/>
      <dgm:t>
        <a:bodyPr/>
        <a:lstStyle/>
        <a:p>
          <a:endParaRPr lang="en-GB"/>
        </a:p>
      </dgm:t>
    </dgm:pt>
    <dgm:pt modelId="{B0DB9CA3-7CE5-4E08-9B6A-46466A5844C0}" type="sibTrans" cxnId="{2EACE8CF-B969-48AD-9A23-B6E7EDE3454C}">
      <dgm:prSet/>
      <dgm:spPr/>
      <dgm:t>
        <a:bodyPr/>
        <a:lstStyle/>
        <a:p>
          <a:endParaRPr lang="en-GB"/>
        </a:p>
      </dgm:t>
    </dgm:pt>
    <dgm:pt modelId="{20E5A384-B207-4763-A817-D2F82EA436BF}">
      <dgm:prSet phldrT="[Text]" custT="1"/>
      <dgm:spPr>
        <a:solidFill>
          <a:schemeClr val="tx1">
            <a:lumMod val="20000"/>
            <a:lumOff val="80000"/>
          </a:schemeClr>
        </a:solidFill>
        <a:ln>
          <a:solidFill>
            <a:srgbClr val="000000"/>
          </a:solidFill>
        </a:ln>
        <a:effectLst>
          <a:outerShdw blurRad="50800" dist="38100" dir="18900000" algn="bl" rotWithShape="0">
            <a:prstClr val="black">
              <a:alpha val="40000"/>
            </a:prstClr>
          </a:outerShdw>
        </a:effectLst>
        <a:scene3d>
          <a:camera prst="orthographicFront">
            <a:rot lat="0" lon="0" rev="0"/>
          </a:camera>
          <a:lightRig rig="threePt" dir="t">
            <a:rot lat="0" lon="0" rev="1200000"/>
          </a:lightRig>
        </a:scene3d>
        <a:sp3d>
          <a:bevelT w="63500" h="25400" prst="angle"/>
        </a:sp3d>
      </dgm:spPr>
      <dgm:t>
        <a:bodyPr/>
        <a:lstStyle/>
        <a:p>
          <a:r>
            <a:rPr lang="en-GB" sz="3200" b="1" dirty="0">
              <a:solidFill>
                <a:srgbClr val="000000"/>
              </a:solidFill>
            </a:rPr>
            <a:t>Inclusive teaching and learning environment</a:t>
          </a:r>
        </a:p>
      </dgm:t>
    </dgm:pt>
    <dgm:pt modelId="{99B2BDA7-DDFC-474C-8FF4-5416080B99DE}" type="parTrans" cxnId="{C4CC63BD-185A-4486-80B1-205C904017CF}">
      <dgm:prSet/>
      <dgm:spPr/>
      <dgm:t>
        <a:bodyPr/>
        <a:lstStyle/>
        <a:p>
          <a:endParaRPr lang="en-GB"/>
        </a:p>
      </dgm:t>
    </dgm:pt>
    <dgm:pt modelId="{C3D7E0D5-0D0C-435C-9390-8358A9650274}" type="sibTrans" cxnId="{C4CC63BD-185A-4486-80B1-205C904017CF}">
      <dgm:prSet/>
      <dgm:spPr/>
      <dgm:t>
        <a:bodyPr/>
        <a:lstStyle/>
        <a:p>
          <a:endParaRPr lang="en-GB"/>
        </a:p>
      </dgm:t>
    </dgm:pt>
    <dgm:pt modelId="{446D19C0-F318-4E2F-89C6-74EFDB9A131B}" type="pres">
      <dgm:prSet presAssocID="{7C2F253F-553E-405A-A69A-DC09BD50AD42}" presName="Name0" presStyleCnt="0">
        <dgm:presLayoutVars>
          <dgm:dir/>
          <dgm:animLvl val="lvl"/>
          <dgm:resizeHandles val="exact"/>
        </dgm:presLayoutVars>
      </dgm:prSet>
      <dgm:spPr/>
    </dgm:pt>
    <dgm:pt modelId="{BE9F280C-EAD1-4838-BE2D-E6B54F888A8D}" type="pres">
      <dgm:prSet presAssocID="{43E2657A-9CAB-4E42-946F-779F9FFA154F}" presName="Name8" presStyleCnt="0"/>
      <dgm:spPr/>
    </dgm:pt>
    <dgm:pt modelId="{44711C27-11FE-4D64-A418-DAE03BD5682E}" type="pres">
      <dgm:prSet presAssocID="{43E2657A-9CAB-4E42-946F-779F9FFA154F}" presName="level" presStyleLbl="node1" presStyleIdx="0" presStyleCnt="3" custScaleX="106093" custScaleY="46319" custLinFactNeighborX="57" custLinFactNeighborY="4433">
        <dgm:presLayoutVars>
          <dgm:chMax val="1"/>
          <dgm:bulletEnabled val="1"/>
        </dgm:presLayoutVars>
      </dgm:prSet>
      <dgm:spPr/>
      <dgm:t>
        <a:bodyPr/>
        <a:lstStyle/>
        <a:p>
          <a:endParaRPr lang="en-GB"/>
        </a:p>
      </dgm:t>
    </dgm:pt>
    <dgm:pt modelId="{A2B9AEBE-F55B-4A1D-9BCA-059B8B53A9DE}" type="pres">
      <dgm:prSet presAssocID="{43E2657A-9CAB-4E42-946F-779F9FFA154F}" presName="levelTx" presStyleLbl="revTx" presStyleIdx="0" presStyleCnt="0">
        <dgm:presLayoutVars>
          <dgm:chMax val="1"/>
          <dgm:bulletEnabled val="1"/>
        </dgm:presLayoutVars>
      </dgm:prSet>
      <dgm:spPr/>
      <dgm:t>
        <a:bodyPr/>
        <a:lstStyle/>
        <a:p>
          <a:endParaRPr lang="en-GB"/>
        </a:p>
      </dgm:t>
    </dgm:pt>
    <dgm:pt modelId="{12CCDD8B-625C-4FA9-9963-276070CCD32E}" type="pres">
      <dgm:prSet presAssocID="{AC198D38-E4EF-45FA-AA49-B3AD6E107BD1}" presName="Name8" presStyleCnt="0"/>
      <dgm:spPr/>
    </dgm:pt>
    <dgm:pt modelId="{1667703E-2EC4-4629-A4A8-56A2B2188D2F}" type="pres">
      <dgm:prSet presAssocID="{AC198D38-E4EF-45FA-AA49-B3AD6E107BD1}" presName="level" presStyleLbl="node1" presStyleIdx="1" presStyleCnt="3" custScaleX="104570" custScaleY="76404" custLinFactNeighborX="14" custLinFactNeighborY="5686">
        <dgm:presLayoutVars>
          <dgm:chMax val="1"/>
          <dgm:bulletEnabled val="1"/>
        </dgm:presLayoutVars>
      </dgm:prSet>
      <dgm:spPr/>
      <dgm:t>
        <a:bodyPr/>
        <a:lstStyle/>
        <a:p>
          <a:endParaRPr lang="en-GB"/>
        </a:p>
      </dgm:t>
    </dgm:pt>
    <dgm:pt modelId="{D3F1357F-C2B4-4BE5-90FA-8B842D27F2FA}" type="pres">
      <dgm:prSet presAssocID="{AC198D38-E4EF-45FA-AA49-B3AD6E107BD1}" presName="levelTx" presStyleLbl="revTx" presStyleIdx="0" presStyleCnt="0">
        <dgm:presLayoutVars>
          <dgm:chMax val="1"/>
          <dgm:bulletEnabled val="1"/>
        </dgm:presLayoutVars>
      </dgm:prSet>
      <dgm:spPr/>
      <dgm:t>
        <a:bodyPr/>
        <a:lstStyle/>
        <a:p>
          <a:endParaRPr lang="en-GB"/>
        </a:p>
      </dgm:t>
    </dgm:pt>
    <dgm:pt modelId="{F82B5DB0-EC81-4F2D-91E3-70DAB4967147}" type="pres">
      <dgm:prSet presAssocID="{20E5A384-B207-4763-A817-D2F82EA436BF}" presName="Name8" presStyleCnt="0"/>
      <dgm:spPr/>
    </dgm:pt>
    <dgm:pt modelId="{777017BE-CEB1-409C-A022-062815A94E9E}" type="pres">
      <dgm:prSet presAssocID="{20E5A384-B207-4763-A817-D2F82EA436BF}" presName="level" presStyleLbl="node1" presStyleIdx="2" presStyleCnt="3" custScaleY="137022">
        <dgm:presLayoutVars>
          <dgm:chMax val="1"/>
          <dgm:bulletEnabled val="1"/>
        </dgm:presLayoutVars>
      </dgm:prSet>
      <dgm:spPr/>
      <dgm:t>
        <a:bodyPr/>
        <a:lstStyle/>
        <a:p>
          <a:endParaRPr lang="en-GB"/>
        </a:p>
      </dgm:t>
    </dgm:pt>
    <dgm:pt modelId="{39018817-45F3-4113-92ED-9D409D76D449}" type="pres">
      <dgm:prSet presAssocID="{20E5A384-B207-4763-A817-D2F82EA436BF}" presName="levelTx" presStyleLbl="revTx" presStyleIdx="0" presStyleCnt="0">
        <dgm:presLayoutVars>
          <dgm:chMax val="1"/>
          <dgm:bulletEnabled val="1"/>
        </dgm:presLayoutVars>
      </dgm:prSet>
      <dgm:spPr/>
      <dgm:t>
        <a:bodyPr/>
        <a:lstStyle/>
        <a:p>
          <a:endParaRPr lang="en-GB"/>
        </a:p>
      </dgm:t>
    </dgm:pt>
  </dgm:ptLst>
  <dgm:cxnLst>
    <dgm:cxn modelId="{5C4F435E-09B8-45F0-9E82-0259E23405F3}" type="presOf" srcId="{AC198D38-E4EF-45FA-AA49-B3AD6E107BD1}" destId="{1667703E-2EC4-4629-A4A8-56A2B2188D2F}" srcOrd="0" destOrd="0" presId="urn:microsoft.com/office/officeart/2005/8/layout/pyramid1"/>
    <dgm:cxn modelId="{115668E4-0777-49B5-8D1B-9F5CEA525F43}" srcId="{7C2F253F-553E-405A-A69A-DC09BD50AD42}" destId="{43E2657A-9CAB-4E42-946F-779F9FFA154F}" srcOrd="0" destOrd="0" parTransId="{7B5EB094-08FC-47D5-86F7-3ED0E2AABB83}" sibTransId="{5FA89255-1077-425A-B463-99674D18F221}"/>
    <dgm:cxn modelId="{C4CC63BD-185A-4486-80B1-205C904017CF}" srcId="{7C2F253F-553E-405A-A69A-DC09BD50AD42}" destId="{20E5A384-B207-4763-A817-D2F82EA436BF}" srcOrd="2" destOrd="0" parTransId="{99B2BDA7-DDFC-474C-8FF4-5416080B99DE}" sibTransId="{C3D7E0D5-0D0C-435C-9390-8358A9650274}"/>
    <dgm:cxn modelId="{5E92A1CE-90A9-4820-A26E-30C29B664AD7}" type="presOf" srcId="{43E2657A-9CAB-4E42-946F-779F9FFA154F}" destId="{A2B9AEBE-F55B-4A1D-9BCA-059B8B53A9DE}" srcOrd="1" destOrd="0" presId="urn:microsoft.com/office/officeart/2005/8/layout/pyramid1"/>
    <dgm:cxn modelId="{2EACE8CF-B969-48AD-9A23-B6E7EDE3454C}" srcId="{7C2F253F-553E-405A-A69A-DC09BD50AD42}" destId="{AC198D38-E4EF-45FA-AA49-B3AD6E107BD1}" srcOrd="1" destOrd="0" parTransId="{2EF1E939-86D7-4D51-B602-AD4A7E50AE57}" sibTransId="{B0DB9CA3-7CE5-4E08-9B6A-46466A5844C0}"/>
    <dgm:cxn modelId="{DE4A49B9-0A31-482E-921D-7446E59E9469}" type="presOf" srcId="{7C2F253F-553E-405A-A69A-DC09BD50AD42}" destId="{446D19C0-F318-4E2F-89C6-74EFDB9A131B}" srcOrd="0" destOrd="0" presId="urn:microsoft.com/office/officeart/2005/8/layout/pyramid1"/>
    <dgm:cxn modelId="{E1695ACE-F1F6-43D2-A46F-B17153C37092}" type="presOf" srcId="{20E5A384-B207-4763-A817-D2F82EA436BF}" destId="{777017BE-CEB1-409C-A022-062815A94E9E}" srcOrd="0" destOrd="0" presId="urn:microsoft.com/office/officeart/2005/8/layout/pyramid1"/>
    <dgm:cxn modelId="{72A6C2C5-8AFF-46B0-94C1-E1FFC1A32871}" type="presOf" srcId="{43E2657A-9CAB-4E42-946F-779F9FFA154F}" destId="{44711C27-11FE-4D64-A418-DAE03BD5682E}" srcOrd="0" destOrd="0" presId="urn:microsoft.com/office/officeart/2005/8/layout/pyramid1"/>
    <dgm:cxn modelId="{F037B57C-0DE6-4FAA-B5B9-851614259578}" type="presOf" srcId="{AC198D38-E4EF-45FA-AA49-B3AD6E107BD1}" destId="{D3F1357F-C2B4-4BE5-90FA-8B842D27F2FA}" srcOrd="1" destOrd="0" presId="urn:microsoft.com/office/officeart/2005/8/layout/pyramid1"/>
    <dgm:cxn modelId="{5318E06E-AC37-41BB-A710-A023A13C4075}" type="presOf" srcId="{20E5A384-B207-4763-A817-D2F82EA436BF}" destId="{39018817-45F3-4113-92ED-9D409D76D449}" srcOrd="1" destOrd="0" presId="urn:microsoft.com/office/officeart/2005/8/layout/pyramid1"/>
    <dgm:cxn modelId="{6642E070-2B38-496D-ADA0-45919244C534}" type="presParOf" srcId="{446D19C0-F318-4E2F-89C6-74EFDB9A131B}" destId="{BE9F280C-EAD1-4838-BE2D-E6B54F888A8D}" srcOrd="0" destOrd="0" presId="urn:microsoft.com/office/officeart/2005/8/layout/pyramid1"/>
    <dgm:cxn modelId="{C4061145-A0C0-4726-B38B-53D4CDC00EA8}" type="presParOf" srcId="{BE9F280C-EAD1-4838-BE2D-E6B54F888A8D}" destId="{44711C27-11FE-4D64-A418-DAE03BD5682E}" srcOrd="0" destOrd="0" presId="urn:microsoft.com/office/officeart/2005/8/layout/pyramid1"/>
    <dgm:cxn modelId="{94D4C1B4-EEA2-4ED9-B6EC-DB472A4496C6}" type="presParOf" srcId="{BE9F280C-EAD1-4838-BE2D-E6B54F888A8D}" destId="{A2B9AEBE-F55B-4A1D-9BCA-059B8B53A9DE}" srcOrd="1" destOrd="0" presId="urn:microsoft.com/office/officeart/2005/8/layout/pyramid1"/>
    <dgm:cxn modelId="{C0FDCBAE-ACB2-4A73-85B1-5C5835FE6D3B}" type="presParOf" srcId="{446D19C0-F318-4E2F-89C6-74EFDB9A131B}" destId="{12CCDD8B-625C-4FA9-9963-276070CCD32E}" srcOrd="1" destOrd="0" presId="urn:microsoft.com/office/officeart/2005/8/layout/pyramid1"/>
    <dgm:cxn modelId="{861962DA-A0B2-4A1F-A4BD-4B16D159F4E9}" type="presParOf" srcId="{12CCDD8B-625C-4FA9-9963-276070CCD32E}" destId="{1667703E-2EC4-4629-A4A8-56A2B2188D2F}" srcOrd="0" destOrd="0" presId="urn:microsoft.com/office/officeart/2005/8/layout/pyramid1"/>
    <dgm:cxn modelId="{531E6F5F-DF5C-403A-AF51-8D6FE41AB212}" type="presParOf" srcId="{12CCDD8B-625C-4FA9-9963-276070CCD32E}" destId="{D3F1357F-C2B4-4BE5-90FA-8B842D27F2FA}" srcOrd="1" destOrd="0" presId="urn:microsoft.com/office/officeart/2005/8/layout/pyramid1"/>
    <dgm:cxn modelId="{B41236F1-49B8-422E-B4E5-AAF50B1320A8}" type="presParOf" srcId="{446D19C0-F318-4E2F-89C6-74EFDB9A131B}" destId="{F82B5DB0-EC81-4F2D-91E3-70DAB4967147}" srcOrd="2" destOrd="0" presId="urn:microsoft.com/office/officeart/2005/8/layout/pyramid1"/>
    <dgm:cxn modelId="{128D33D1-0234-4512-957F-1E35F86D1828}" type="presParOf" srcId="{F82B5DB0-EC81-4F2D-91E3-70DAB4967147}" destId="{777017BE-CEB1-409C-A022-062815A94E9E}" srcOrd="0" destOrd="0" presId="urn:microsoft.com/office/officeart/2005/8/layout/pyramid1"/>
    <dgm:cxn modelId="{61BD1B77-E226-43B4-B24A-06B575796E8D}" type="presParOf" srcId="{F82B5DB0-EC81-4F2D-91E3-70DAB4967147}" destId="{39018817-45F3-4113-92ED-9D409D76D449}" srcOrd="1" destOrd="0" presId="urn:microsoft.com/office/officeart/2005/8/layout/pyramid1"/>
  </dgm:cxnLst>
  <dgm:bg>
    <a:effectLst>
      <a:glow rad="228600">
        <a:schemeClr val="accent1">
          <a:satMod val="175000"/>
          <a:alpha val="40000"/>
        </a:schemeClr>
      </a:glow>
    </a:effectLst>
  </dgm:bg>
  <dgm:whole>
    <a:ln w="38100"/>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8B791921-1059-457D-9D0E-CC1BA6BFE46E}"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1E9BB1EE-14AD-4D0E-BF9F-57B6B3310107}">
      <dgm:prSet phldrT="[Text]" custT="1"/>
      <dgm:spPr>
        <a:xfrm>
          <a:off x="6948" y="1544102"/>
          <a:ext cx="774089" cy="978969"/>
        </a:xfrm>
        <a:solidFill>
          <a:srgbClr val="B5521B"/>
        </a:solidFill>
        <a:ln w="25400" cap="flat" cmpd="sng" algn="ctr">
          <a:solidFill>
            <a:sysClr val="window" lastClr="FFFFFF">
              <a:hueOff val="0"/>
              <a:satOff val="0"/>
              <a:lumOff val="0"/>
              <a:alphaOff val="0"/>
            </a:sysClr>
          </a:solidFill>
          <a:prstDash val="solid"/>
        </a:ln>
        <a:effectLst/>
      </dgm:spPr>
      <dgm:t>
        <a:bodyPr/>
        <a:lstStyle/>
        <a:p>
          <a:r>
            <a:rPr lang="en-GB" sz="1200" dirty="0">
              <a:solidFill>
                <a:sysClr val="window" lastClr="FFFFFF"/>
              </a:solidFill>
              <a:latin typeface="Calibri"/>
              <a:ea typeface="+mn-ea"/>
              <a:cs typeface="+mn-cs"/>
            </a:rPr>
            <a:t>Student Contacts DRC</a:t>
          </a:r>
        </a:p>
      </dgm:t>
    </dgm:pt>
    <dgm:pt modelId="{822E10FF-E750-4817-8269-FB384B4BFF21}" type="parTrans" cxnId="{88F9AF1F-95D5-4E31-9D32-09E11F81F604}">
      <dgm:prSet/>
      <dgm:spPr/>
      <dgm:t>
        <a:bodyPr/>
        <a:lstStyle/>
        <a:p>
          <a:endParaRPr lang="en-GB"/>
        </a:p>
      </dgm:t>
    </dgm:pt>
    <dgm:pt modelId="{E2F858D9-F119-4BF2-BC7F-BE165E4D6880}" type="sibTrans" cxnId="{88F9AF1F-95D5-4E31-9D32-09E11F81F604}">
      <dgm:prSet/>
      <dgm:spPr>
        <a:xfrm>
          <a:off x="858446" y="1937600"/>
          <a:ext cx="164106" cy="191974"/>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A23ABD62-D407-4050-A0BD-ED7B30C89FC1}">
      <dgm:prSet phldrT="[Text]" custT="1"/>
      <dgm:spPr>
        <a:xfrm>
          <a:off x="1090673" y="1544102"/>
          <a:ext cx="774089" cy="9789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sz="1200" dirty="0">
              <a:solidFill>
                <a:sysClr val="window" lastClr="FFFFFF"/>
              </a:solidFill>
              <a:latin typeface="Calibri"/>
              <a:ea typeface="+mn-ea"/>
              <a:cs typeface="+mn-cs"/>
            </a:rPr>
            <a:t>DA Assess DSAs yes/no</a:t>
          </a:r>
        </a:p>
      </dgm:t>
    </dgm:pt>
    <dgm:pt modelId="{A7EE9359-3F30-4586-95DF-414E71EB00D0}" type="parTrans" cxnId="{D4AFE752-7664-4F7A-84E3-B7137EB43E0A}">
      <dgm:prSet/>
      <dgm:spPr/>
      <dgm:t>
        <a:bodyPr/>
        <a:lstStyle/>
        <a:p>
          <a:endParaRPr lang="en-GB"/>
        </a:p>
      </dgm:t>
    </dgm:pt>
    <dgm:pt modelId="{06ADD69F-7B9B-4C9B-87FB-FC26E3B5523A}" type="sibTrans" cxnId="{D4AFE752-7664-4F7A-84E3-B7137EB43E0A}">
      <dgm:prSet/>
      <dgm:spPr>
        <a:xfrm>
          <a:off x="1942172" y="1937600"/>
          <a:ext cx="164106" cy="191974"/>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8E8AF932-E01A-49E0-A3CA-1FB4265F0722}">
      <dgm:prSet phldrT="[Text]" custT="1"/>
      <dgm:spPr>
        <a:xfrm>
          <a:off x="2174398" y="1544102"/>
          <a:ext cx="774089" cy="9789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sz="1200" dirty="0">
              <a:solidFill>
                <a:sysClr val="window" lastClr="FFFFFF"/>
              </a:solidFill>
              <a:latin typeface="Calibri"/>
              <a:ea typeface="+mn-ea"/>
              <a:cs typeface="+mn-cs"/>
            </a:rPr>
            <a:t>Student completes DSAs form</a:t>
          </a:r>
        </a:p>
      </dgm:t>
    </dgm:pt>
    <dgm:pt modelId="{9778831D-644F-454E-9A85-6E83788DB11D}" type="parTrans" cxnId="{7503BCE0-93A8-498C-9FBB-93F7CAA20D33}">
      <dgm:prSet/>
      <dgm:spPr/>
      <dgm:t>
        <a:bodyPr/>
        <a:lstStyle/>
        <a:p>
          <a:endParaRPr lang="en-GB"/>
        </a:p>
      </dgm:t>
    </dgm:pt>
    <dgm:pt modelId="{0EBC8DE1-C8A8-4360-8781-83B7916DF5B0}" type="sibTrans" cxnId="{7503BCE0-93A8-498C-9FBB-93F7CAA20D33}">
      <dgm:prSet/>
      <dgm:spPr>
        <a:xfrm>
          <a:off x="3025897" y="1937600"/>
          <a:ext cx="164106" cy="191974"/>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92148975-B9DF-4357-9D00-1E2FA5C36F1E}">
      <dgm:prSet custT="1"/>
      <dgm:spPr>
        <a:xfrm>
          <a:off x="3258124" y="1544102"/>
          <a:ext cx="774089" cy="9789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sz="1200" dirty="0">
              <a:solidFill>
                <a:sysClr val="window" lastClr="FFFFFF"/>
              </a:solidFill>
              <a:latin typeface="Calibri"/>
              <a:ea typeface="+mn-ea"/>
              <a:cs typeface="+mn-cs"/>
            </a:rPr>
            <a:t>SFE eligibility decision DSA1</a:t>
          </a:r>
        </a:p>
      </dgm:t>
    </dgm:pt>
    <dgm:pt modelId="{C204F425-BE6B-4C9B-B674-8623A5336E27}" type="parTrans" cxnId="{1B5F7AA3-72CC-41E2-BB17-C4784BB2C3B4}">
      <dgm:prSet/>
      <dgm:spPr/>
      <dgm:t>
        <a:bodyPr/>
        <a:lstStyle/>
        <a:p>
          <a:endParaRPr lang="en-GB"/>
        </a:p>
      </dgm:t>
    </dgm:pt>
    <dgm:pt modelId="{A5590B6E-3C64-450A-9570-E336DB84036C}" type="sibTrans" cxnId="{1B5F7AA3-72CC-41E2-BB17-C4784BB2C3B4}">
      <dgm:prSet/>
      <dgm:spPr>
        <a:xfrm>
          <a:off x="4109622" y="1937600"/>
          <a:ext cx="164106" cy="191974"/>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2F116278-34B3-4926-9D23-69DC11E3E0EB}">
      <dgm:prSet custT="1"/>
      <dgm:spPr>
        <a:xfrm>
          <a:off x="4341849" y="1544102"/>
          <a:ext cx="774089" cy="9789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sz="1200" dirty="0">
              <a:solidFill>
                <a:sysClr val="window" lastClr="FFFFFF"/>
              </a:solidFill>
              <a:latin typeface="Calibri"/>
              <a:ea typeface="+mn-ea"/>
              <a:cs typeface="+mn-cs"/>
            </a:rPr>
            <a:t>Student goes for NAR</a:t>
          </a:r>
        </a:p>
      </dgm:t>
    </dgm:pt>
    <dgm:pt modelId="{88CCED65-CBFF-4958-9011-F3885D1EFCA2}" type="parTrans" cxnId="{6B5A76FF-D038-4285-9897-5DFD7F195F40}">
      <dgm:prSet/>
      <dgm:spPr/>
      <dgm:t>
        <a:bodyPr/>
        <a:lstStyle/>
        <a:p>
          <a:endParaRPr lang="en-GB"/>
        </a:p>
      </dgm:t>
    </dgm:pt>
    <dgm:pt modelId="{4C7BBA50-D21F-421E-91E7-DBBAC158C604}" type="sibTrans" cxnId="{6B5A76FF-D038-4285-9897-5DFD7F195F40}">
      <dgm:prSet/>
      <dgm:spPr>
        <a:xfrm>
          <a:off x="5193347" y="1937600"/>
          <a:ext cx="164106" cy="191974"/>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ED9B1888-39DB-462E-81C3-83EB8C363A23}">
      <dgm:prSet custT="1"/>
      <dgm:spPr>
        <a:xfrm>
          <a:off x="5425574" y="1544102"/>
          <a:ext cx="774089" cy="9789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sz="1200">
              <a:solidFill>
                <a:sysClr val="window" lastClr="FFFFFF"/>
              </a:solidFill>
              <a:latin typeface="Calibri"/>
              <a:ea typeface="+mn-ea"/>
              <a:cs typeface="+mn-cs"/>
            </a:rPr>
            <a:t>NAC report to student/ SFE/DRC</a:t>
          </a:r>
        </a:p>
      </dgm:t>
    </dgm:pt>
    <dgm:pt modelId="{DC54034F-13C6-4C5A-AF22-F654C025DA66}" type="parTrans" cxnId="{76661144-D524-4A97-A6E3-3BBDB064C0B9}">
      <dgm:prSet/>
      <dgm:spPr/>
      <dgm:t>
        <a:bodyPr/>
        <a:lstStyle/>
        <a:p>
          <a:endParaRPr lang="en-GB"/>
        </a:p>
      </dgm:t>
    </dgm:pt>
    <dgm:pt modelId="{0C5FCDE7-35A7-4969-817A-AEA2082D6902}" type="sibTrans" cxnId="{76661144-D524-4A97-A6E3-3BBDB064C0B9}">
      <dgm:prSet/>
      <dgm:spPr>
        <a:xfrm>
          <a:off x="6277073" y="1937600"/>
          <a:ext cx="164106" cy="191974"/>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F5232841-1F50-4E4E-AABD-1DE13BA75585}">
      <dgm:prSet custT="1"/>
      <dgm:spPr>
        <a:xfrm>
          <a:off x="6509299" y="1544102"/>
          <a:ext cx="774089" cy="978969"/>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sz="1200">
              <a:solidFill>
                <a:sysClr val="window" lastClr="FFFFFF"/>
              </a:solidFill>
              <a:latin typeface="Calibri"/>
              <a:ea typeface="+mn-ea"/>
              <a:cs typeface="+mn-cs"/>
            </a:rPr>
            <a:t>SFE Support approval DSA2</a:t>
          </a:r>
        </a:p>
      </dgm:t>
    </dgm:pt>
    <dgm:pt modelId="{30A7F2D3-3671-4998-93BC-0323459D66D5}" type="parTrans" cxnId="{38592F66-65FF-41FA-8C0E-D5FDDB2064D4}">
      <dgm:prSet/>
      <dgm:spPr/>
      <dgm:t>
        <a:bodyPr/>
        <a:lstStyle/>
        <a:p>
          <a:endParaRPr lang="en-GB"/>
        </a:p>
      </dgm:t>
    </dgm:pt>
    <dgm:pt modelId="{01F15810-DD07-4CD0-AAF1-C4F09340007C}" type="sibTrans" cxnId="{38592F66-65FF-41FA-8C0E-D5FDDB2064D4}">
      <dgm:prSet/>
      <dgm:spPr>
        <a:xfrm>
          <a:off x="7360798" y="1937600"/>
          <a:ext cx="164106" cy="191974"/>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A62B2FC0-28A1-43F4-B63E-1F827AF14027}">
      <dgm:prSet custT="1"/>
      <dgm:spPr>
        <a:xfrm>
          <a:off x="7593025" y="1544102"/>
          <a:ext cx="774089" cy="978969"/>
        </a:xfrm>
        <a:solidFill>
          <a:srgbClr val="086A1F"/>
        </a:solidFill>
        <a:ln w="25400" cap="flat" cmpd="sng" algn="ctr">
          <a:solidFill>
            <a:sysClr val="window" lastClr="FFFFFF">
              <a:hueOff val="0"/>
              <a:satOff val="0"/>
              <a:lumOff val="0"/>
              <a:alphaOff val="0"/>
            </a:sysClr>
          </a:solidFill>
          <a:prstDash val="solid"/>
        </a:ln>
        <a:effectLst/>
      </dgm:spPr>
      <dgm:t>
        <a:bodyPr/>
        <a:lstStyle/>
        <a:p>
          <a:r>
            <a:rPr lang="en-GB" sz="1200" dirty="0">
              <a:solidFill>
                <a:sysClr val="window" lastClr="FFFFFF"/>
              </a:solidFill>
              <a:latin typeface="Calibri"/>
              <a:ea typeface="+mn-ea"/>
              <a:cs typeface="+mn-cs"/>
            </a:rPr>
            <a:t>DRC Sets up NMH support</a:t>
          </a:r>
        </a:p>
      </dgm:t>
    </dgm:pt>
    <dgm:pt modelId="{F6020F69-6271-49BF-8DD8-2DD46648D920}" type="parTrans" cxnId="{FF3635DF-B721-48D7-A26E-0F848DB4BE1C}">
      <dgm:prSet/>
      <dgm:spPr/>
      <dgm:t>
        <a:bodyPr/>
        <a:lstStyle/>
        <a:p>
          <a:endParaRPr lang="en-GB"/>
        </a:p>
      </dgm:t>
    </dgm:pt>
    <dgm:pt modelId="{108A5F61-6A7E-491B-91E4-82165CD27824}" type="sibTrans" cxnId="{FF3635DF-B721-48D7-A26E-0F848DB4BE1C}">
      <dgm:prSet/>
      <dgm:spPr/>
      <dgm:t>
        <a:bodyPr/>
        <a:lstStyle/>
        <a:p>
          <a:endParaRPr lang="en-GB"/>
        </a:p>
      </dgm:t>
    </dgm:pt>
    <dgm:pt modelId="{290EC48D-9032-48FF-8064-DA68A21FD515}" type="pres">
      <dgm:prSet presAssocID="{8B791921-1059-457D-9D0E-CC1BA6BFE46E}" presName="Name0" presStyleCnt="0">
        <dgm:presLayoutVars>
          <dgm:dir/>
          <dgm:resizeHandles val="exact"/>
        </dgm:presLayoutVars>
      </dgm:prSet>
      <dgm:spPr/>
      <dgm:t>
        <a:bodyPr/>
        <a:lstStyle/>
        <a:p>
          <a:endParaRPr lang="en-GB"/>
        </a:p>
      </dgm:t>
    </dgm:pt>
    <dgm:pt modelId="{B92A8F7E-A236-4D23-8FB8-08B2A110F7E7}" type="pres">
      <dgm:prSet presAssocID="{1E9BB1EE-14AD-4D0E-BF9F-57B6B3310107}" presName="node" presStyleLbl="node1" presStyleIdx="0" presStyleCnt="8">
        <dgm:presLayoutVars>
          <dgm:bulletEnabled val="1"/>
        </dgm:presLayoutVars>
      </dgm:prSet>
      <dgm:spPr>
        <a:prstGeom prst="roundRect">
          <a:avLst>
            <a:gd name="adj" fmla="val 10000"/>
          </a:avLst>
        </a:prstGeom>
      </dgm:spPr>
      <dgm:t>
        <a:bodyPr/>
        <a:lstStyle/>
        <a:p>
          <a:endParaRPr lang="en-GB"/>
        </a:p>
      </dgm:t>
    </dgm:pt>
    <dgm:pt modelId="{1D6D9667-D5AF-445E-A912-F26BD0C546A2}" type="pres">
      <dgm:prSet presAssocID="{E2F858D9-F119-4BF2-BC7F-BE165E4D6880}" presName="sibTrans" presStyleLbl="sibTrans2D1" presStyleIdx="0" presStyleCnt="7"/>
      <dgm:spPr>
        <a:prstGeom prst="rightArrow">
          <a:avLst>
            <a:gd name="adj1" fmla="val 60000"/>
            <a:gd name="adj2" fmla="val 50000"/>
          </a:avLst>
        </a:prstGeom>
      </dgm:spPr>
      <dgm:t>
        <a:bodyPr/>
        <a:lstStyle/>
        <a:p>
          <a:endParaRPr lang="en-GB"/>
        </a:p>
      </dgm:t>
    </dgm:pt>
    <dgm:pt modelId="{14713BD8-1265-4249-BD8D-BD6360E27A1B}" type="pres">
      <dgm:prSet presAssocID="{E2F858D9-F119-4BF2-BC7F-BE165E4D6880}" presName="connectorText" presStyleLbl="sibTrans2D1" presStyleIdx="0" presStyleCnt="7"/>
      <dgm:spPr/>
      <dgm:t>
        <a:bodyPr/>
        <a:lstStyle/>
        <a:p>
          <a:endParaRPr lang="en-GB"/>
        </a:p>
      </dgm:t>
    </dgm:pt>
    <dgm:pt modelId="{B6FED2C9-264C-4400-8B47-E6A42DD3AC95}" type="pres">
      <dgm:prSet presAssocID="{A23ABD62-D407-4050-A0BD-ED7B30C89FC1}" presName="node" presStyleLbl="node1" presStyleIdx="1" presStyleCnt="8">
        <dgm:presLayoutVars>
          <dgm:bulletEnabled val="1"/>
        </dgm:presLayoutVars>
      </dgm:prSet>
      <dgm:spPr>
        <a:prstGeom prst="roundRect">
          <a:avLst>
            <a:gd name="adj" fmla="val 10000"/>
          </a:avLst>
        </a:prstGeom>
      </dgm:spPr>
      <dgm:t>
        <a:bodyPr/>
        <a:lstStyle/>
        <a:p>
          <a:endParaRPr lang="en-GB"/>
        </a:p>
      </dgm:t>
    </dgm:pt>
    <dgm:pt modelId="{264F135D-DC09-44EE-ADD1-6D3DCEC8245B}" type="pres">
      <dgm:prSet presAssocID="{06ADD69F-7B9B-4C9B-87FB-FC26E3B5523A}" presName="sibTrans" presStyleLbl="sibTrans2D1" presStyleIdx="1" presStyleCnt="7"/>
      <dgm:spPr>
        <a:prstGeom prst="rightArrow">
          <a:avLst>
            <a:gd name="adj1" fmla="val 60000"/>
            <a:gd name="adj2" fmla="val 50000"/>
          </a:avLst>
        </a:prstGeom>
      </dgm:spPr>
      <dgm:t>
        <a:bodyPr/>
        <a:lstStyle/>
        <a:p>
          <a:endParaRPr lang="en-GB"/>
        </a:p>
      </dgm:t>
    </dgm:pt>
    <dgm:pt modelId="{0ECD6351-6BDC-4967-BC1F-8C4C50603553}" type="pres">
      <dgm:prSet presAssocID="{06ADD69F-7B9B-4C9B-87FB-FC26E3B5523A}" presName="connectorText" presStyleLbl="sibTrans2D1" presStyleIdx="1" presStyleCnt="7"/>
      <dgm:spPr/>
      <dgm:t>
        <a:bodyPr/>
        <a:lstStyle/>
        <a:p>
          <a:endParaRPr lang="en-GB"/>
        </a:p>
      </dgm:t>
    </dgm:pt>
    <dgm:pt modelId="{1D47AFD9-A0AB-4872-84DF-1E49AAC13A61}" type="pres">
      <dgm:prSet presAssocID="{8E8AF932-E01A-49E0-A3CA-1FB4265F0722}" presName="node" presStyleLbl="node1" presStyleIdx="2" presStyleCnt="8">
        <dgm:presLayoutVars>
          <dgm:bulletEnabled val="1"/>
        </dgm:presLayoutVars>
      </dgm:prSet>
      <dgm:spPr>
        <a:prstGeom prst="roundRect">
          <a:avLst>
            <a:gd name="adj" fmla="val 10000"/>
          </a:avLst>
        </a:prstGeom>
      </dgm:spPr>
      <dgm:t>
        <a:bodyPr/>
        <a:lstStyle/>
        <a:p>
          <a:endParaRPr lang="en-GB"/>
        </a:p>
      </dgm:t>
    </dgm:pt>
    <dgm:pt modelId="{E3FD409B-2CAB-40ED-BA77-F244B22B672C}" type="pres">
      <dgm:prSet presAssocID="{0EBC8DE1-C8A8-4360-8781-83B7916DF5B0}" presName="sibTrans" presStyleLbl="sibTrans2D1" presStyleIdx="2" presStyleCnt="7"/>
      <dgm:spPr>
        <a:prstGeom prst="rightArrow">
          <a:avLst>
            <a:gd name="adj1" fmla="val 60000"/>
            <a:gd name="adj2" fmla="val 50000"/>
          </a:avLst>
        </a:prstGeom>
      </dgm:spPr>
      <dgm:t>
        <a:bodyPr/>
        <a:lstStyle/>
        <a:p>
          <a:endParaRPr lang="en-GB"/>
        </a:p>
      </dgm:t>
    </dgm:pt>
    <dgm:pt modelId="{30E636D9-8B6D-455A-9A7E-3869C4F58720}" type="pres">
      <dgm:prSet presAssocID="{0EBC8DE1-C8A8-4360-8781-83B7916DF5B0}" presName="connectorText" presStyleLbl="sibTrans2D1" presStyleIdx="2" presStyleCnt="7"/>
      <dgm:spPr/>
      <dgm:t>
        <a:bodyPr/>
        <a:lstStyle/>
        <a:p>
          <a:endParaRPr lang="en-GB"/>
        </a:p>
      </dgm:t>
    </dgm:pt>
    <dgm:pt modelId="{7D37FC77-4184-4238-BD29-E0BDB1E2B4B2}" type="pres">
      <dgm:prSet presAssocID="{92148975-B9DF-4357-9D00-1E2FA5C36F1E}" presName="node" presStyleLbl="node1" presStyleIdx="3" presStyleCnt="8">
        <dgm:presLayoutVars>
          <dgm:bulletEnabled val="1"/>
        </dgm:presLayoutVars>
      </dgm:prSet>
      <dgm:spPr>
        <a:prstGeom prst="roundRect">
          <a:avLst>
            <a:gd name="adj" fmla="val 10000"/>
          </a:avLst>
        </a:prstGeom>
      </dgm:spPr>
      <dgm:t>
        <a:bodyPr/>
        <a:lstStyle/>
        <a:p>
          <a:endParaRPr lang="en-GB"/>
        </a:p>
      </dgm:t>
    </dgm:pt>
    <dgm:pt modelId="{3576D4BC-23D4-4F3A-9451-3A86E29EDB7B}" type="pres">
      <dgm:prSet presAssocID="{A5590B6E-3C64-450A-9570-E336DB84036C}" presName="sibTrans" presStyleLbl="sibTrans2D1" presStyleIdx="3" presStyleCnt="7"/>
      <dgm:spPr>
        <a:prstGeom prst="rightArrow">
          <a:avLst>
            <a:gd name="adj1" fmla="val 60000"/>
            <a:gd name="adj2" fmla="val 50000"/>
          </a:avLst>
        </a:prstGeom>
      </dgm:spPr>
      <dgm:t>
        <a:bodyPr/>
        <a:lstStyle/>
        <a:p>
          <a:endParaRPr lang="en-GB"/>
        </a:p>
      </dgm:t>
    </dgm:pt>
    <dgm:pt modelId="{D6A77C18-1CA7-4ACA-9455-102A22BDCFDA}" type="pres">
      <dgm:prSet presAssocID="{A5590B6E-3C64-450A-9570-E336DB84036C}" presName="connectorText" presStyleLbl="sibTrans2D1" presStyleIdx="3" presStyleCnt="7"/>
      <dgm:spPr/>
      <dgm:t>
        <a:bodyPr/>
        <a:lstStyle/>
        <a:p>
          <a:endParaRPr lang="en-GB"/>
        </a:p>
      </dgm:t>
    </dgm:pt>
    <dgm:pt modelId="{BC3FA397-168A-4BB6-8F46-E526D27BF3AA}" type="pres">
      <dgm:prSet presAssocID="{2F116278-34B3-4926-9D23-69DC11E3E0EB}" presName="node" presStyleLbl="node1" presStyleIdx="4" presStyleCnt="8">
        <dgm:presLayoutVars>
          <dgm:bulletEnabled val="1"/>
        </dgm:presLayoutVars>
      </dgm:prSet>
      <dgm:spPr>
        <a:prstGeom prst="roundRect">
          <a:avLst>
            <a:gd name="adj" fmla="val 10000"/>
          </a:avLst>
        </a:prstGeom>
      </dgm:spPr>
      <dgm:t>
        <a:bodyPr/>
        <a:lstStyle/>
        <a:p>
          <a:endParaRPr lang="en-GB"/>
        </a:p>
      </dgm:t>
    </dgm:pt>
    <dgm:pt modelId="{E006A17A-D092-44B3-9554-444DBED387E4}" type="pres">
      <dgm:prSet presAssocID="{4C7BBA50-D21F-421E-91E7-DBBAC158C604}" presName="sibTrans" presStyleLbl="sibTrans2D1" presStyleIdx="4" presStyleCnt="7"/>
      <dgm:spPr>
        <a:prstGeom prst="rightArrow">
          <a:avLst>
            <a:gd name="adj1" fmla="val 60000"/>
            <a:gd name="adj2" fmla="val 50000"/>
          </a:avLst>
        </a:prstGeom>
      </dgm:spPr>
      <dgm:t>
        <a:bodyPr/>
        <a:lstStyle/>
        <a:p>
          <a:endParaRPr lang="en-GB"/>
        </a:p>
      </dgm:t>
    </dgm:pt>
    <dgm:pt modelId="{4B430B87-19D7-4C4B-91D5-ECADF5DDE408}" type="pres">
      <dgm:prSet presAssocID="{4C7BBA50-D21F-421E-91E7-DBBAC158C604}" presName="connectorText" presStyleLbl="sibTrans2D1" presStyleIdx="4" presStyleCnt="7"/>
      <dgm:spPr/>
      <dgm:t>
        <a:bodyPr/>
        <a:lstStyle/>
        <a:p>
          <a:endParaRPr lang="en-GB"/>
        </a:p>
      </dgm:t>
    </dgm:pt>
    <dgm:pt modelId="{10D0C533-6C09-4E4C-AFCF-169A574F92D3}" type="pres">
      <dgm:prSet presAssocID="{ED9B1888-39DB-462E-81C3-83EB8C363A23}" presName="node" presStyleLbl="node1" presStyleIdx="5" presStyleCnt="8">
        <dgm:presLayoutVars>
          <dgm:bulletEnabled val="1"/>
        </dgm:presLayoutVars>
      </dgm:prSet>
      <dgm:spPr>
        <a:prstGeom prst="roundRect">
          <a:avLst>
            <a:gd name="adj" fmla="val 10000"/>
          </a:avLst>
        </a:prstGeom>
      </dgm:spPr>
      <dgm:t>
        <a:bodyPr/>
        <a:lstStyle/>
        <a:p>
          <a:endParaRPr lang="en-GB"/>
        </a:p>
      </dgm:t>
    </dgm:pt>
    <dgm:pt modelId="{F1F250FC-A1E9-4FAE-A846-647CF9170D3E}" type="pres">
      <dgm:prSet presAssocID="{0C5FCDE7-35A7-4969-817A-AEA2082D6902}" presName="sibTrans" presStyleLbl="sibTrans2D1" presStyleIdx="5" presStyleCnt="7"/>
      <dgm:spPr>
        <a:prstGeom prst="rightArrow">
          <a:avLst>
            <a:gd name="adj1" fmla="val 60000"/>
            <a:gd name="adj2" fmla="val 50000"/>
          </a:avLst>
        </a:prstGeom>
      </dgm:spPr>
      <dgm:t>
        <a:bodyPr/>
        <a:lstStyle/>
        <a:p>
          <a:endParaRPr lang="en-GB"/>
        </a:p>
      </dgm:t>
    </dgm:pt>
    <dgm:pt modelId="{6AE24FE9-B598-4D65-947E-3559C80D0DAB}" type="pres">
      <dgm:prSet presAssocID="{0C5FCDE7-35A7-4969-817A-AEA2082D6902}" presName="connectorText" presStyleLbl="sibTrans2D1" presStyleIdx="5" presStyleCnt="7"/>
      <dgm:spPr/>
      <dgm:t>
        <a:bodyPr/>
        <a:lstStyle/>
        <a:p>
          <a:endParaRPr lang="en-GB"/>
        </a:p>
      </dgm:t>
    </dgm:pt>
    <dgm:pt modelId="{1D6016C5-BB4A-4008-B0A0-99EEF45D3557}" type="pres">
      <dgm:prSet presAssocID="{F5232841-1F50-4E4E-AABD-1DE13BA75585}" presName="node" presStyleLbl="node1" presStyleIdx="6" presStyleCnt="8">
        <dgm:presLayoutVars>
          <dgm:bulletEnabled val="1"/>
        </dgm:presLayoutVars>
      </dgm:prSet>
      <dgm:spPr>
        <a:prstGeom prst="roundRect">
          <a:avLst>
            <a:gd name="adj" fmla="val 10000"/>
          </a:avLst>
        </a:prstGeom>
      </dgm:spPr>
      <dgm:t>
        <a:bodyPr/>
        <a:lstStyle/>
        <a:p>
          <a:endParaRPr lang="en-GB"/>
        </a:p>
      </dgm:t>
    </dgm:pt>
    <dgm:pt modelId="{9A8335D0-31BB-4453-BF0D-30ACB15381F3}" type="pres">
      <dgm:prSet presAssocID="{01F15810-DD07-4CD0-AAF1-C4F09340007C}" presName="sibTrans" presStyleLbl="sibTrans2D1" presStyleIdx="6" presStyleCnt="7"/>
      <dgm:spPr>
        <a:prstGeom prst="rightArrow">
          <a:avLst>
            <a:gd name="adj1" fmla="val 60000"/>
            <a:gd name="adj2" fmla="val 50000"/>
          </a:avLst>
        </a:prstGeom>
      </dgm:spPr>
      <dgm:t>
        <a:bodyPr/>
        <a:lstStyle/>
        <a:p>
          <a:endParaRPr lang="en-GB"/>
        </a:p>
      </dgm:t>
    </dgm:pt>
    <dgm:pt modelId="{B2BC62A2-39DD-4AFF-89E4-0D1BEB7C8D2C}" type="pres">
      <dgm:prSet presAssocID="{01F15810-DD07-4CD0-AAF1-C4F09340007C}" presName="connectorText" presStyleLbl="sibTrans2D1" presStyleIdx="6" presStyleCnt="7"/>
      <dgm:spPr/>
      <dgm:t>
        <a:bodyPr/>
        <a:lstStyle/>
        <a:p>
          <a:endParaRPr lang="en-GB"/>
        </a:p>
      </dgm:t>
    </dgm:pt>
    <dgm:pt modelId="{DDC7CB9C-B736-4906-8BEC-23598EBCCCE5}" type="pres">
      <dgm:prSet presAssocID="{A62B2FC0-28A1-43F4-B63E-1F827AF14027}" presName="node" presStyleLbl="node1" presStyleIdx="7" presStyleCnt="8">
        <dgm:presLayoutVars>
          <dgm:bulletEnabled val="1"/>
        </dgm:presLayoutVars>
      </dgm:prSet>
      <dgm:spPr>
        <a:prstGeom prst="roundRect">
          <a:avLst>
            <a:gd name="adj" fmla="val 10000"/>
          </a:avLst>
        </a:prstGeom>
      </dgm:spPr>
      <dgm:t>
        <a:bodyPr/>
        <a:lstStyle/>
        <a:p>
          <a:endParaRPr lang="en-GB"/>
        </a:p>
      </dgm:t>
    </dgm:pt>
  </dgm:ptLst>
  <dgm:cxnLst>
    <dgm:cxn modelId="{7503BCE0-93A8-498C-9FBB-93F7CAA20D33}" srcId="{8B791921-1059-457D-9D0E-CC1BA6BFE46E}" destId="{8E8AF932-E01A-49E0-A3CA-1FB4265F0722}" srcOrd="2" destOrd="0" parTransId="{9778831D-644F-454E-9A85-6E83788DB11D}" sibTransId="{0EBC8DE1-C8A8-4360-8781-83B7916DF5B0}"/>
    <dgm:cxn modelId="{B67730E9-4027-46DC-B000-AAB6C9741E8E}" type="presOf" srcId="{0EBC8DE1-C8A8-4360-8781-83B7916DF5B0}" destId="{E3FD409B-2CAB-40ED-BA77-F244B22B672C}" srcOrd="0" destOrd="0" presId="urn:microsoft.com/office/officeart/2005/8/layout/process1"/>
    <dgm:cxn modelId="{E5464736-F5AA-43CC-BA4A-789D6270F610}" type="presOf" srcId="{8B791921-1059-457D-9D0E-CC1BA6BFE46E}" destId="{290EC48D-9032-48FF-8064-DA68A21FD515}" srcOrd="0" destOrd="0" presId="urn:microsoft.com/office/officeart/2005/8/layout/process1"/>
    <dgm:cxn modelId="{3CEB0ABF-54E3-40DD-890B-B5B2BD8CBFE2}" type="presOf" srcId="{0C5FCDE7-35A7-4969-817A-AEA2082D6902}" destId="{6AE24FE9-B598-4D65-947E-3559C80D0DAB}" srcOrd="1" destOrd="0" presId="urn:microsoft.com/office/officeart/2005/8/layout/process1"/>
    <dgm:cxn modelId="{8E65D39B-CBE9-470C-863E-8080DC40F3EC}" type="presOf" srcId="{92148975-B9DF-4357-9D00-1E2FA5C36F1E}" destId="{7D37FC77-4184-4238-BD29-E0BDB1E2B4B2}" srcOrd="0" destOrd="0" presId="urn:microsoft.com/office/officeart/2005/8/layout/process1"/>
    <dgm:cxn modelId="{76661144-D524-4A97-A6E3-3BBDB064C0B9}" srcId="{8B791921-1059-457D-9D0E-CC1BA6BFE46E}" destId="{ED9B1888-39DB-462E-81C3-83EB8C363A23}" srcOrd="5" destOrd="0" parTransId="{DC54034F-13C6-4C5A-AF22-F654C025DA66}" sibTransId="{0C5FCDE7-35A7-4969-817A-AEA2082D6902}"/>
    <dgm:cxn modelId="{FF3635DF-B721-48D7-A26E-0F848DB4BE1C}" srcId="{8B791921-1059-457D-9D0E-CC1BA6BFE46E}" destId="{A62B2FC0-28A1-43F4-B63E-1F827AF14027}" srcOrd="7" destOrd="0" parTransId="{F6020F69-6271-49BF-8DD8-2DD46648D920}" sibTransId="{108A5F61-6A7E-491B-91E4-82165CD27824}"/>
    <dgm:cxn modelId="{DE5DA8A8-BD50-4AA3-8331-C43CD5803180}" type="presOf" srcId="{A5590B6E-3C64-450A-9570-E336DB84036C}" destId="{3576D4BC-23D4-4F3A-9451-3A86E29EDB7B}" srcOrd="0" destOrd="0" presId="urn:microsoft.com/office/officeart/2005/8/layout/process1"/>
    <dgm:cxn modelId="{269B9ACD-18D0-4D45-8689-900B985CACF8}" type="presOf" srcId="{4C7BBA50-D21F-421E-91E7-DBBAC158C604}" destId="{E006A17A-D092-44B3-9554-444DBED387E4}" srcOrd="0" destOrd="0" presId="urn:microsoft.com/office/officeart/2005/8/layout/process1"/>
    <dgm:cxn modelId="{88F9AF1F-95D5-4E31-9D32-09E11F81F604}" srcId="{8B791921-1059-457D-9D0E-CC1BA6BFE46E}" destId="{1E9BB1EE-14AD-4D0E-BF9F-57B6B3310107}" srcOrd="0" destOrd="0" parTransId="{822E10FF-E750-4817-8269-FB384B4BFF21}" sibTransId="{E2F858D9-F119-4BF2-BC7F-BE165E4D6880}"/>
    <dgm:cxn modelId="{C0EE2404-6720-4C90-8C29-4265053D5851}" type="presOf" srcId="{06ADD69F-7B9B-4C9B-87FB-FC26E3B5523A}" destId="{264F135D-DC09-44EE-ADD1-6D3DCEC8245B}" srcOrd="0" destOrd="0" presId="urn:microsoft.com/office/officeart/2005/8/layout/process1"/>
    <dgm:cxn modelId="{EE49BB49-E1BC-4A17-A00A-2642C1CAB714}" type="presOf" srcId="{E2F858D9-F119-4BF2-BC7F-BE165E4D6880}" destId="{1D6D9667-D5AF-445E-A912-F26BD0C546A2}" srcOrd="0" destOrd="0" presId="urn:microsoft.com/office/officeart/2005/8/layout/process1"/>
    <dgm:cxn modelId="{678E9543-FED7-4032-B2E8-D50010AC8DD1}" type="presOf" srcId="{1E9BB1EE-14AD-4D0E-BF9F-57B6B3310107}" destId="{B92A8F7E-A236-4D23-8FB8-08B2A110F7E7}" srcOrd="0" destOrd="0" presId="urn:microsoft.com/office/officeart/2005/8/layout/process1"/>
    <dgm:cxn modelId="{23B9D811-AFD3-4701-B763-42A409FEC579}" type="presOf" srcId="{A62B2FC0-28A1-43F4-B63E-1F827AF14027}" destId="{DDC7CB9C-B736-4906-8BEC-23598EBCCCE5}" srcOrd="0" destOrd="0" presId="urn:microsoft.com/office/officeart/2005/8/layout/process1"/>
    <dgm:cxn modelId="{E4D4B25F-8695-4B83-B565-85A21B638936}" type="presOf" srcId="{A5590B6E-3C64-450A-9570-E336DB84036C}" destId="{D6A77C18-1CA7-4ACA-9455-102A22BDCFDA}" srcOrd="1" destOrd="0" presId="urn:microsoft.com/office/officeart/2005/8/layout/process1"/>
    <dgm:cxn modelId="{38592F66-65FF-41FA-8C0E-D5FDDB2064D4}" srcId="{8B791921-1059-457D-9D0E-CC1BA6BFE46E}" destId="{F5232841-1F50-4E4E-AABD-1DE13BA75585}" srcOrd="6" destOrd="0" parTransId="{30A7F2D3-3671-4998-93BC-0323459D66D5}" sibTransId="{01F15810-DD07-4CD0-AAF1-C4F09340007C}"/>
    <dgm:cxn modelId="{2EA1BF46-6946-41A7-A27E-B40AB9B31D0A}" type="presOf" srcId="{2F116278-34B3-4926-9D23-69DC11E3E0EB}" destId="{BC3FA397-168A-4BB6-8F46-E526D27BF3AA}" srcOrd="0" destOrd="0" presId="urn:microsoft.com/office/officeart/2005/8/layout/process1"/>
    <dgm:cxn modelId="{546C4F42-9DAB-47BB-9AE0-1C3AAF236090}" type="presOf" srcId="{8E8AF932-E01A-49E0-A3CA-1FB4265F0722}" destId="{1D47AFD9-A0AB-4872-84DF-1E49AAC13A61}" srcOrd="0" destOrd="0" presId="urn:microsoft.com/office/officeart/2005/8/layout/process1"/>
    <dgm:cxn modelId="{8D26BD6D-1BE6-4BEE-8387-ECB44B15D433}" type="presOf" srcId="{0C5FCDE7-35A7-4969-817A-AEA2082D6902}" destId="{F1F250FC-A1E9-4FAE-A846-647CF9170D3E}" srcOrd="0" destOrd="0" presId="urn:microsoft.com/office/officeart/2005/8/layout/process1"/>
    <dgm:cxn modelId="{28DE9FE8-4E76-41BD-A6B0-11701894BED8}" type="presOf" srcId="{ED9B1888-39DB-462E-81C3-83EB8C363A23}" destId="{10D0C533-6C09-4E4C-AFCF-169A574F92D3}" srcOrd="0" destOrd="0" presId="urn:microsoft.com/office/officeart/2005/8/layout/process1"/>
    <dgm:cxn modelId="{0B4C509F-1C66-477C-9D54-BF45D104425C}" type="presOf" srcId="{01F15810-DD07-4CD0-AAF1-C4F09340007C}" destId="{B2BC62A2-39DD-4AFF-89E4-0D1BEB7C8D2C}" srcOrd="1" destOrd="0" presId="urn:microsoft.com/office/officeart/2005/8/layout/process1"/>
    <dgm:cxn modelId="{76A6EF2A-FCF0-4061-886F-A01D3AB8E53B}" type="presOf" srcId="{0EBC8DE1-C8A8-4360-8781-83B7916DF5B0}" destId="{30E636D9-8B6D-455A-9A7E-3869C4F58720}" srcOrd="1" destOrd="0" presId="urn:microsoft.com/office/officeart/2005/8/layout/process1"/>
    <dgm:cxn modelId="{D4AFE752-7664-4F7A-84E3-B7137EB43E0A}" srcId="{8B791921-1059-457D-9D0E-CC1BA6BFE46E}" destId="{A23ABD62-D407-4050-A0BD-ED7B30C89FC1}" srcOrd="1" destOrd="0" parTransId="{A7EE9359-3F30-4586-95DF-414E71EB00D0}" sibTransId="{06ADD69F-7B9B-4C9B-87FB-FC26E3B5523A}"/>
    <dgm:cxn modelId="{641BD052-B759-4835-93CC-ECBC8020D805}" type="presOf" srcId="{4C7BBA50-D21F-421E-91E7-DBBAC158C604}" destId="{4B430B87-19D7-4C4B-91D5-ECADF5DDE408}" srcOrd="1" destOrd="0" presId="urn:microsoft.com/office/officeart/2005/8/layout/process1"/>
    <dgm:cxn modelId="{1B5F7AA3-72CC-41E2-BB17-C4784BB2C3B4}" srcId="{8B791921-1059-457D-9D0E-CC1BA6BFE46E}" destId="{92148975-B9DF-4357-9D00-1E2FA5C36F1E}" srcOrd="3" destOrd="0" parTransId="{C204F425-BE6B-4C9B-B674-8623A5336E27}" sibTransId="{A5590B6E-3C64-450A-9570-E336DB84036C}"/>
    <dgm:cxn modelId="{87898899-0D44-4B87-A8B8-60E0B7C036A4}" type="presOf" srcId="{01F15810-DD07-4CD0-AAF1-C4F09340007C}" destId="{9A8335D0-31BB-4453-BF0D-30ACB15381F3}" srcOrd="0" destOrd="0" presId="urn:microsoft.com/office/officeart/2005/8/layout/process1"/>
    <dgm:cxn modelId="{FDF33A15-33AA-4056-8A0A-AA67F44809E9}" type="presOf" srcId="{A23ABD62-D407-4050-A0BD-ED7B30C89FC1}" destId="{B6FED2C9-264C-4400-8B47-E6A42DD3AC95}" srcOrd="0" destOrd="0" presId="urn:microsoft.com/office/officeart/2005/8/layout/process1"/>
    <dgm:cxn modelId="{03B2B2AB-858C-44E7-829B-DA50DFC50BA6}" type="presOf" srcId="{F5232841-1F50-4E4E-AABD-1DE13BA75585}" destId="{1D6016C5-BB4A-4008-B0A0-99EEF45D3557}" srcOrd="0" destOrd="0" presId="urn:microsoft.com/office/officeart/2005/8/layout/process1"/>
    <dgm:cxn modelId="{6B5A76FF-D038-4285-9897-5DFD7F195F40}" srcId="{8B791921-1059-457D-9D0E-CC1BA6BFE46E}" destId="{2F116278-34B3-4926-9D23-69DC11E3E0EB}" srcOrd="4" destOrd="0" parTransId="{88CCED65-CBFF-4958-9011-F3885D1EFCA2}" sibTransId="{4C7BBA50-D21F-421E-91E7-DBBAC158C604}"/>
    <dgm:cxn modelId="{CA4FA7CB-70CE-42B7-957C-E4B36086A96E}" type="presOf" srcId="{E2F858D9-F119-4BF2-BC7F-BE165E4D6880}" destId="{14713BD8-1265-4249-BD8D-BD6360E27A1B}" srcOrd="1" destOrd="0" presId="urn:microsoft.com/office/officeart/2005/8/layout/process1"/>
    <dgm:cxn modelId="{A7228A00-F812-4789-9089-B4352048556F}" type="presOf" srcId="{06ADD69F-7B9B-4C9B-87FB-FC26E3B5523A}" destId="{0ECD6351-6BDC-4967-BC1F-8C4C50603553}" srcOrd="1" destOrd="0" presId="urn:microsoft.com/office/officeart/2005/8/layout/process1"/>
    <dgm:cxn modelId="{812BB561-8539-4083-9B9A-359357EDFCA6}" type="presParOf" srcId="{290EC48D-9032-48FF-8064-DA68A21FD515}" destId="{B92A8F7E-A236-4D23-8FB8-08B2A110F7E7}" srcOrd="0" destOrd="0" presId="urn:microsoft.com/office/officeart/2005/8/layout/process1"/>
    <dgm:cxn modelId="{05907FCC-D9E1-4849-B52A-7D0A66673A49}" type="presParOf" srcId="{290EC48D-9032-48FF-8064-DA68A21FD515}" destId="{1D6D9667-D5AF-445E-A912-F26BD0C546A2}" srcOrd="1" destOrd="0" presId="urn:microsoft.com/office/officeart/2005/8/layout/process1"/>
    <dgm:cxn modelId="{A34C00C2-5412-43C2-8035-E87715822954}" type="presParOf" srcId="{1D6D9667-D5AF-445E-A912-F26BD0C546A2}" destId="{14713BD8-1265-4249-BD8D-BD6360E27A1B}" srcOrd="0" destOrd="0" presId="urn:microsoft.com/office/officeart/2005/8/layout/process1"/>
    <dgm:cxn modelId="{F6D4D732-3DB7-4662-AF29-76930134DC1B}" type="presParOf" srcId="{290EC48D-9032-48FF-8064-DA68A21FD515}" destId="{B6FED2C9-264C-4400-8B47-E6A42DD3AC95}" srcOrd="2" destOrd="0" presId="urn:microsoft.com/office/officeart/2005/8/layout/process1"/>
    <dgm:cxn modelId="{DD9B2A88-9CE2-4FE8-8D7D-3C14E23B9B0C}" type="presParOf" srcId="{290EC48D-9032-48FF-8064-DA68A21FD515}" destId="{264F135D-DC09-44EE-ADD1-6D3DCEC8245B}" srcOrd="3" destOrd="0" presId="urn:microsoft.com/office/officeart/2005/8/layout/process1"/>
    <dgm:cxn modelId="{72C48A74-595F-4DEE-9EFA-29CC8DC7CEA4}" type="presParOf" srcId="{264F135D-DC09-44EE-ADD1-6D3DCEC8245B}" destId="{0ECD6351-6BDC-4967-BC1F-8C4C50603553}" srcOrd="0" destOrd="0" presId="urn:microsoft.com/office/officeart/2005/8/layout/process1"/>
    <dgm:cxn modelId="{710EFDED-C7F6-41E8-9E33-78C79A4241B3}" type="presParOf" srcId="{290EC48D-9032-48FF-8064-DA68A21FD515}" destId="{1D47AFD9-A0AB-4872-84DF-1E49AAC13A61}" srcOrd="4" destOrd="0" presId="urn:microsoft.com/office/officeart/2005/8/layout/process1"/>
    <dgm:cxn modelId="{B250A89D-505B-4397-ABA0-F01639F5CAD3}" type="presParOf" srcId="{290EC48D-9032-48FF-8064-DA68A21FD515}" destId="{E3FD409B-2CAB-40ED-BA77-F244B22B672C}" srcOrd="5" destOrd="0" presId="urn:microsoft.com/office/officeart/2005/8/layout/process1"/>
    <dgm:cxn modelId="{98C021AC-063B-4073-9F7A-3632B5D02A31}" type="presParOf" srcId="{E3FD409B-2CAB-40ED-BA77-F244B22B672C}" destId="{30E636D9-8B6D-455A-9A7E-3869C4F58720}" srcOrd="0" destOrd="0" presId="urn:microsoft.com/office/officeart/2005/8/layout/process1"/>
    <dgm:cxn modelId="{96B7CD52-2357-4233-8727-6D5E73B44ABD}" type="presParOf" srcId="{290EC48D-9032-48FF-8064-DA68A21FD515}" destId="{7D37FC77-4184-4238-BD29-E0BDB1E2B4B2}" srcOrd="6" destOrd="0" presId="urn:microsoft.com/office/officeart/2005/8/layout/process1"/>
    <dgm:cxn modelId="{2EAF9494-F669-460B-87C7-35AB479AE5E9}" type="presParOf" srcId="{290EC48D-9032-48FF-8064-DA68A21FD515}" destId="{3576D4BC-23D4-4F3A-9451-3A86E29EDB7B}" srcOrd="7" destOrd="0" presId="urn:microsoft.com/office/officeart/2005/8/layout/process1"/>
    <dgm:cxn modelId="{D05067B7-04CC-49A7-8E2C-BB2D8BF28513}" type="presParOf" srcId="{3576D4BC-23D4-4F3A-9451-3A86E29EDB7B}" destId="{D6A77C18-1CA7-4ACA-9455-102A22BDCFDA}" srcOrd="0" destOrd="0" presId="urn:microsoft.com/office/officeart/2005/8/layout/process1"/>
    <dgm:cxn modelId="{4F64BB73-4246-484D-98A3-716C64D99EAD}" type="presParOf" srcId="{290EC48D-9032-48FF-8064-DA68A21FD515}" destId="{BC3FA397-168A-4BB6-8F46-E526D27BF3AA}" srcOrd="8" destOrd="0" presId="urn:microsoft.com/office/officeart/2005/8/layout/process1"/>
    <dgm:cxn modelId="{1651CD95-CBCD-4AF7-AF56-04C4A84C9E89}" type="presParOf" srcId="{290EC48D-9032-48FF-8064-DA68A21FD515}" destId="{E006A17A-D092-44B3-9554-444DBED387E4}" srcOrd="9" destOrd="0" presId="urn:microsoft.com/office/officeart/2005/8/layout/process1"/>
    <dgm:cxn modelId="{5CFC1981-CA80-4102-BF1D-4A77CF339D4A}" type="presParOf" srcId="{E006A17A-D092-44B3-9554-444DBED387E4}" destId="{4B430B87-19D7-4C4B-91D5-ECADF5DDE408}" srcOrd="0" destOrd="0" presId="urn:microsoft.com/office/officeart/2005/8/layout/process1"/>
    <dgm:cxn modelId="{AC74CD5E-D200-497D-BDA7-3210C5AA086A}" type="presParOf" srcId="{290EC48D-9032-48FF-8064-DA68A21FD515}" destId="{10D0C533-6C09-4E4C-AFCF-169A574F92D3}" srcOrd="10" destOrd="0" presId="urn:microsoft.com/office/officeart/2005/8/layout/process1"/>
    <dgm:cxn modelId="{971F8978-C09D-42E3-8CCA-889E10F116AD}" type="presParOf" srcId="{290EC48D-9032-48FF-8064-DA68A21FD515}" destId="{F1F250FC-A1E9-4FAE-A846-647CF9170D3E}" srcOrd="11" destOrd="0" presId="urn:microsoft.com/office/officeart/2005/8/layout/process1"/>
    <dgm:cxn modelId="{F2F1A29B-9469-43F0-B1E4-9E5E0EC71497}" type="presParOf" srcId="{F1F250FC-A1E9-4FAE-A846-647CF9170D3E}" destId="{6AE24FE9-B598-4D65-947E-3559C80D0DAB}" srcOrd="0" destOrd="0" presId="urn:microsoft.com/office/officeart/2005/8/layout/process1"/>
    <dgm:cxn modelId="{554287D1-F1F5-408A-8D76-A0D70B0A212F}" type="presParOf" srcId="{290EC48D-9032-48FF-8064-DA68A21FD515}" destId="{1D6016C5-BB4A-4008-B0A0-99EEF45D3557}" srcOrd="12" destOrd="0" presId="urn:microsoft.com/office/officeart/2005/8/layout/process1"/>
    <dgm:cxn modelId="{084BCB36-BA81-42AB-964F-1ED0A20554A2}" type="presParOf" srcId="{290EC48D-9032-48FF-8064-DA68A21FD515}" destId="{9A8335D0-31BB-4453-BF0D-30ACB15381F3}" srcOrd="13" destOrd="0" presId="urn:microsoft.com/office/officeart/2005/8/layout/process1"/>
    <dgm:cxn modelId="{167550CE-7EE6-4B01-A552-382C44EFAFCC}" type="presParOf" srcId="{9A8335D0-31BB-4453-BF0D-30ACB15381F3}" destId="{B2BC62A2-39DD-4AFF-89E4-0D1BEB7C8D2C}" srcOrd="0" destOrd="0" presId="urn:microsoft.com/office/officeart/2005/8/layout/process1"/>
    <dgm:cxn modelId="{F40B4195-2E47-4F71-850A-04A0725B000B}" type="presParOf" srcId="{290EC48D-9032-48FF-8064-DA68A21FD515}" destId="{DDC7CB9C-B736-4906-8BEC-23598EBCCCE5}" srcOrd="1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726578-D208-46AB-8406-E1A1111FF0A6}" type="doc">
      <dgm:prSet loTypeId="urn:microsoft.com/office/officeart/2005/8/layout/process1" loCatId="process" qsTypeId="urn:microsoft.com/office/officeart/2005/8/quickstyle/simple1" qsCatId="simple" csTypeId="urn:microsoft.com/office/officeart/2005/8/colors/accent1_2" csCatId="accent1" phldr="1"/>
      <dgm:spPr/>
    </dgm:pt>
    <dgm:pt modelId="{D78785BF-113D-4EB8-891C-FDC98E3E73AF}">
      <dgm:prSet phldrT="[Text]"/>
      <dgm:spPr>
        <a:xfrm>
          <a:off x="4508827" y="1279377"/>
          <a:ext cx="1608981" cy="1508420"/>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a:solidFill>
                <a:sysClr val="window" lastClr="FFFFFF"/>
              </a:solidFill>
              <a:latin typeface="Calibri"/>
              <a:ea typeface="+mn-ea"/>
              <a:cs typeface="+mn-cs"/>
            </a:rPr>
            <a:t>DRC determines eligibility and support requirements</a:t>
          </a:r>
        </a:p>
      </dgm:t>
    </dgm:pt>
    <dgm:pt modelId="{EF318C42-D35C-4EF1-A1CC-88C8ECA32DAA}" type="parTrans" cxnId="{79445358-BD6B-4E58-9D1E-6A7E86F54854}">
      <dgm:prSet/>
      <dgm:spPr/>
      <dgm:t>
        <a:bodyPr/>
        <a:lstStyle/>
        <a:p>
          <a:endParaRPr lang="en-GB"/>
        </a:p>
      </dgm:t>
    </dgm:pt>
    <dgm:pt modelId="{56500A36-9892-4DDC-B417-00A6AD0FE094}" type="sibTrans" cxnId="{79445358-BD6B-4E58-9D1E-6A7E86F54854}">
      <dgm:prSet/>
      <dgm:spPr>
        <a:xfrm>
          <a:off x="6278707" y="1834073"/>
          <a:ext cx="341104" cy="399027"/>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4436F227-1BC3-4AFC-802B-CAACBC51A6C9}">
      <dgm:prSet phldrT="[Text]" custT="1"/>
      <dgm:spPr>
        <a:xfrm>
          <a:off x="6761401" y="1279377"/>
          <a:ext cx="1608981" cy="1508420"/>
        </a:xfrm>
        <a:solidFill>
          <a:srgbClr val="156C06"/>
        </a:solidFill>
        <a:ln w="25400" cap="flat" cmpd="sng" algn="ctr">
          <a:solidFill>
            <a:sysClr val="window" lastClr="FFFFFF">
              <a:hueOff val="0"/>
              <a:satOff val="0"/>
              <a:lumOff val="0"/>
              <a:alphaOff val="0"/>
            </a:sysClr>
          </a:solidFill>
          <a:prstDash val="solid"/>
        </a:ln>
        <a:effectLst/>
      </dgm:spPr>
      <dgm:t>
        <a:bodyPr/>
        <a:lstStyle/>
        <a:p>
          <a:r>
            <a:rPr lang="en-GB" sz="2400" dirty="0">
              <a:solidFill>
                <a:sysClr val="window" lastClr="FFFFFF"/>
              </a:solidFill>
              <a:latin typeface="Calibri"/>
              <a:ea typeface="+mn-ea"/>
              <a:cs typeface="+mn-cs"/>
            </a:rPr>
            <a:t>DRC Sets up NMH support</a:t>
          </a:r>
        </a:p>
      </dgm:t>
    </dgm:pt>
    <dgm:pt modelId="{69ACB529-163C-42C9-AC85-7595F9D2623F}" type="parTrans" cxnId="{253C1F1E-702D-4528-BD49-AA12609AF5FC}">
      <dgm:prSet/>
      <dgm:spPr/>
      <dgm:t>
        <a:bodyPr/>
        <a:lstStyle/>
        <a:p>
          <a:endParaRPr lang="en-GB"/>
        </a:p>
      </dgm:t>
    </dgm:pt>
    <dgm:pt modelId="{E0AD5E3D-364E-4A8B-B7D6-9A54F864D8CB}" type="sibTrans" cxnId="{253C1F1E-702D-4528-BD49-AA12609AF5FC}">
      <dgm:prSet/>
      <dgm:spPr/>
      <dgm:t>
        <a:bodyPr/>
        <a:lstStyle/>
        <a:p>
          <a:endParaRPr lang="en-GB"/>
        </a:p>
      </dgm:t>
    </dgm:pt>
    <dgm:pt modelId="{7AECA4A0-3614-4927-A016-8912B5208DD0}">
      <dgm:prSet custT="1"/>
      <dgm:spPr>
        <a:xfrm>
          <a:off x="3680" y="1279377"/>
          <a:ext cx="1608981" cy="1508420"/>
        </a:xfrm>
        <a:solidFill>
          <a:schemeClr val="accent6">
            <a:lumMod val="75000"/>
          </a:schemeClr>
        </a:solidFill>
        <a:ln w="25400" cap="flat" cmpd="sng" algn="ctr">
          <a:solidFill>
            <a:sysClr val="window" lastClr="FFFFFF">
              <a:hueOff val="0"/>
              <a:satOff val="0"/>
              <a:lumOff val="0"/>
              <a:alphaOff val="0"/>
            </a:sysClr>
          </a:solidFill>
          <a:prstDash val="solid"/>
        </a:ln>
        <a:effectLst/>
      </dgm:spPr>
      <dgm:t>
        <a:bodyPr/>
        <a:lstStyle/>
        <a:p>
          <a:r>
            <a:rPr lang="en-GB" sz="2400" dirty="0">
              <a:solidFill>
                <a:sysClr val="window" lastClr="FFFFFF"/>
              </a:solidFill>
              <a:latin typeface="Calibri"/>
              <a:ea typeface="+mn-ea"/>
              <a:cs typeface="+mn-cs"/>
            </a:rPr>
            <a:t>Student Contacts DRC</a:t>
          </a:r>
        </a:p>
      </dgm:t>
    </dgm:pt>
    <dgm:pt modelId="{BFB97568-4502-4B3C-A837-29D436F75766}" type="parTrans" cxnId="{95552B06-7E12-4FD9-8C33-B0F64012569B}">
      <dgm:prSet/>
      <dgm:spPr/>
      <dgm:t>
        <a:bodyPr/>
        <a:lstStyle/>
        <a:p>
          <a:endParaRPr lang="en-GB"/>
        </a:p>
      </dgm:t>
    </dgm:pt>
    <dgm:pt modelId="{87BDFA27-33CF-4729-8251-8BE7CEB68269}" type="sibTrans" cxnId="{95552B06-7E12-4FD9-8C33-B0F64012569B}">
      <dgm:prSet/>
      <dgm:spPr>
        <a:xfrm>
          <a:off x="1773559" y="1834073"/>
          <a:ext cx="341104" cy="399027"/>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CBDB797C-CADA-4C60-A630-BA0F8797FE16}">
      <dgm:prSet custT="1"/>
      <dgm:spPr>
        <a:xfrm>
          <a:off x="2256253" y="1279377"/>
          <a:ext cx="1608981" cy="1508420"/>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sz="2000" dirty="0">
              <a:solidFill>
                <a:sysClr val="window" lastClr="FFFFFF"/>
              </a:solidFill>
              <a:latin typeface="Calibri"/>
              <a:ea typeface="+mn-ea"/>
              <a:cs typeface="+mn-cs"/>
            </a:rPr>
            <a:t>Student completes simple on-line support form</a:t>
          </a:r>
        </a:p>
      </dgm:t>
    </dgm:pt>
    <dgm:pt modelId="{0BFDA107-3B6D-40E3-A367-700CB0D98729}" type="parTrans" cxnId="{7A40429D-E143-4BC4-861E-A85DA09C24FA}">
      <dgm:prSet/>
      <dgm:spPr/>
      <dgm:t>
        <a:bodyPr/>
        <a:lstStyle/>
        <a:p>
          <a:endParaRPr lang="en-GB"/>
        </a:p>
      </dgm:t>
    </dgm:pt>
    <dgm:pt modelId="{BD769E47-4FAF-4B4A-B7E0-1A1BC48A247F}" type="sibTrans" cxnId="{7A40429D-E143-4BC4-861E-A85DA09C24FA}">
      <dgm:prSet/>
      <dgm:spPr>
        <a:xfrm>
          <a:off x="4026133" y="1834073"/>
          <a:ext cx="341104" cy="399027"/>
        </a:xfrm>
        <a:solidFill>
          <a:srgbClr val="4F81BD">
            <a:tint val="60000"/>
            <a:hueOff val="0"/>
            <a:satOff val="0"/>
            <a:lumOff val="0"/>
            <a:alphaOff val="0"/>
          </a:srgbClr>
        </a:solidFill>
        <a:ln>
          <a:noFill/>
        </a:ln>
        <a:effectLst/>
      </dgm:spPr>
      <dgm:t>
        <a:bodyPr/>
        <a:lstStyle/>
        <a:p>
          <a:endParaRPr lang="en-GB">
            <a:solidFill>
              <a:sysClr val="window" lastClr="FFFFFF"/>
            </a:solidFill>
            <a:latin typeface="Calibri"/>
            <a:ea typeface="+mn-ea"/>
            <a:cs typeface="+mn-cs"/>
          </a:endParaRPr>
        </a:p>
      </dgm:t>
    </dgm:pt>
    <dgm:pt modelId="{21B18111-F112-4D2C-BBDC-5BC1DE904D3D}" type="pres">
      <dgm:prSet presAssocID="{48726578-D208-46AB-8406-E1A1111FF0A6}" presName="Name0" presStyleCnt="0">
        <dgm:presLayoutVars>
          <dgm:dir/>
          <dgm:resizeHandles val="exact"/>
        </dgm:presLayoutVars>
      </dgm:prSet>
      <dgm:spPr/>
    </dgm:pt>
    <dgm:pt modelId="{7C703A9B-8EAE-460D-B5B4-911F79573654}" type="pres">
      <dgm:prSet presAssocID="{7AECA4A0-3614-4927-A016-8912B5208DD0}" presName="node" presStyleLbl="node1" presStyleIdx="0" presStyleCnt="4">
        <dgm:presLayoutVars>
          <dgm:bulletEnabled val="1"/>
        </dgm:presLayoutVars>
      </dgm:prSet>
      <dgm:spPr>
        <a:prstGeom prst="roundRect">
          <a:avLst>
            <a:gd name="adj" fmla="val 10000"/>
          </a:avLst>
        </a:prstGeom>
      </dgm:spPr>
      <dgm:t>
        <a:bodyPr/>
        <a:lstStyle/>
        <a:p>
          <a:endParaRPr lang="en-GB"/>
        </a:p>
      </dgm:t>
    </dgm:pt>
    <dgm:pt modelId="{FB4A87D7-A8FF-4DBD-B1D0-34821442BE70}" type="pres">
      <dgm:prSet presAssocID="{87BDFA27-33CF-4729-8251-8BE7CEB68269}" presName="sibTrans" presStyleLbl="sibTrans2D1" presStyleIdx="0" presStyleCnt="3"/>
      <dgm:spPr>
        <a:prstGeom prst="rightArrow">
          <a:avLst>
            <a:gd name="adj1" fmla="val 60000"/>
            <a:gd name="adj2" fmla="val 50000"/>
          </a:avLst>
        </a:prstGeom>
      </dgm:spPr>
      <dgm:t>
        <a:bodyPr/>
        <a:lstStyle/>
        <a:p>
          <a:endParaRPr lang="en-GB"/>
        </a:p>
      </dgm:t>
    </dgm:pt>
    <dgm:pt modelId="{4CFCE61F-9B1B-4F92-B72C-37DB657E9A73}" type="pres">
      <dgm:prSet presAssocID="{87BDFA27-33CF-4729-8251-8BE7CEB68269}" presName="connectorText" presStyleLbl="sibTrans2D1" presStyleIdx="0" presStyleCnt="3"/>
      <dgm:spPr/>
      <dgm:t>
        <a:bodyPr/>
        <a:lstStyle/>
        <a:p>
          <a:endParaRPr lang="en-GB"/>
        </a:p>
      </dgm:t>
    </dgm:pt>
    <dgm:pt modelId="{DD4EB562-9D50-4793-A3FA-574A08810AD6}" type="pres">
      <dgm:prSet presAssocID="{CBDB797C-CADA-4C60-A630-BA0F8797FE16}" presName="node" presStyleLbl="node1" presStyleIdx="1" presStyleCnt="4">
        <dgm:presLayoutVars>
          <dgm:bulletEnabled val="1"/>
        </dgm:presLayoutVars>
      </dgm:prSet>
      <dgm:spPr>
        <a:prstGeom prst="roundRect">
          <a:avLst>
            <a:gd name="adj" fmla="val 10000"/>
          </a:avLst>
        </a:prstGeom>
      </dgm:spPr>
      <dgm:t>
        <a:bodyPr/>
        <a:lstStyle/>
        <a:p>
          <a:endParaRPr lang="en-GB"/>
        </a:p>
      </dgm:t>
    </dgm:pt>
    <dgm:pt modelId="{20E429B8-D725-45A6-ADFE-C436619466BD}" type="pres">
      <dgm:prSet presAssocID="{BD769E47-4FAF-4B4A-B7E0-1A1BC48A247F}" presName="sibTrans" presStyleLbl="sibTrans2D1" presStyleIdx="1" presStyleCnt="3"/>
      <dgm:spPr>
        <a:prstGeom prst="rightArrow">
          <a:avLst>
            <a:gd name="adj1" fmla="val 60000"/>
            <a:gd name="adj2" fmla="val 50000"/>
          </a:avLst>
        </a:prstGeom>
      </dgm:spPr>
      <dgm:t>
        <a:bodyPr/>
        <a:lstStyle/>
        <a:p>
          <a:endParaRPr lang="en-GB"/>
        </a:p>
      </dgm:t>
    </dgm:pt>
    <dgm:pt modelId="{FA2177C8-1119-4E95-B4C3-7C2FEB6A7CBB}" type="pres">
      <dgm:prSet presAssocID="{BD769E47-4FAF-4B4A-B7E0-1A1BC48A247F}" presName="connectorText" presStyleLbl="sibTrans2D1" presStyleIdx="1" presStyleCnt="3"/>
      <dgm:spPr/>
      <dgm:t>
        <a:bodyPr/>
        <a:lstStyle/>
        <a:p>
          <a:endParaRPr lang="en-GB"/>
        </a:p>
      </dgm:t>
    </dgm:pt>
    <dgm:pt modelId="{D8C4F0FD-9A0F-47C3-93D2-E8F3DDFF5E8D}" type="pres">
      <dgm:prSet presAssocID="{D78785BF-113D-4EB8-891C-FDC98E3E73AF}" presName="node" presStyleLbl="node1" presStyleIdx="2" presStyleCnt="4">
        <dgm:presLayoutVars>
          <dgm:bulletEnabled val="1"/>
        </dgm:presLayoutVars>
      </dgm:prSet>
      <dgm:spPr>
        <a:prstGeom prst="roundRect">
          <a:avLst>
            <a:gd name="adj" fmla="val 10000"/>
          </a:avLst>
        </a:prstGeom>
      </dgm:spPr>
      <dgm:t>
        <a:bodyPr/>
        <a:lstStyle/>
        <a:p>
          <a:endParaRPr lang="en-GB"/>
        </a:p>
      </dgm:t>
    </dgm:pt>
    <dgm:pt modelId="{D4150465-4EA3-4099-A2D1-B844C42AE5D0}" type="pres">
      <dgm:prSet presAssocID="{56500A36-9892-4DDC-B417-00A6AD0FE094}" presName="sibTrans" presStyleLbl="sibTrans2D1" presStyleIdx="2" presStyleCnt="3"/>
      <dgm:spPr>
        <a:prstGeom prst="rightArrow">
          <a:avLst>
            <a:gd name="adj1" fmla="val 60000"/>
            <a:gd name="adj2" fmla="val 50000"/>
          </a:avLst>
        </a:prstGeom>
      </dgm:spPr>
      <dgm:t>
        <a:bodyPr/>
        <a:lstStyle/>
        <a:p>
          <a:endParaRPr lang="en-GB"/>
        </a:p>
      </dgm:t>
    </dgm:pt>
    <dgm:pt modelId="{AECC9286-B87A-4C77-90D9-DBB30624983F}" type="pres">
      <dgm:prSet presAssocID="{56500A36-9892-4DDC-B417-00A6AD0FE094}" presName="connectorText" presStyleLbl="sibTrans2D1" presStyleIdx="2" presStyleCnt="3"/>
      <dgm:spPr/>
      <dgm:t>
        <a:bodyPr/>
        <a:lstStyle/>
        <a:p>
          <a:endParaRPr lang="en-GB"/>
        </a:p>
      </dgm:t>
    </dgm:pt>
    <dgm:pt modelId="{05CF8E4D-20DF-4A27-965A-7389F0C6786F}" type="pres">
      <dgm:prSet presAssocID="{4436F227-1BC3-4AFC-802B-CAACBC51A6C9}" presName="node" presStyleLbl="node1" presStyleIdx="3" presStyleCnt="4" custLinFactNeighborX="-8281" custLinFactNeighborY="1565">
        <dgm:presLayoutVars>
          <dgm:bulletEnabled val="1"/>
        </dgm:presLayoutVars>
      </dgm:prSet>
      <dgm:spPr>
        <a:prstGeom prst="roundRect">
          <a:avLst>
            <a:gd name="adj" fmla="val 10000"/>
          </a:avLst>
        </a:prstGeom>
      </dgm:spPr>
      <dgm:t>
        <a:bodyPr/>
        <a:lstStyle/>
        <a:p>
          <a:endParaRPr lang="en-GB"/>
        </a:p>
      </dgm:t>
    </dgm:pt>
  </dgm:ptLst>
  <dgm:cxnLst>
    <dgm:cxn modelId="{79445358-BD6B-4E58-9D1E-6A7E86F54854}" srcId="{48726578-D208-46AB-8406-E1A1111FF0A6}" destId="{D78785BF-113D-4EB8-891C-FDC98E3E73AF}" srcOrd="2" destOrd="0" parTransId="{EF318C42-D35C-4EF1-A1CC-88C8ECA32DAA}" sibTransId="{56500A36-9892-4DDC-B417-00A6AD0FE094}"/>
    <dgm:cxn modelId="{AC0280D0-4805-41C9-8D9C-55DC89C26FC4}" type="presOf" srcId="{87BDFA27-33CF-4729-8251-8BE7CEB68269}" destId="{4CFCE61F-9B1B-4F92-B72C-37DB657E9A73}" srcOrd="1" destOrd="0" presId="urn:microsoft.com/office/officeart/2005/8/layout/process1"/>
    <dgm:cxn modelId="{5E5E1955-E1F9-4258-87B5-CAF3F8A52CCA}" type="presOf" srcId="{56500A36-9892-4DDC-B417-00A6AD0FE094}" destId="{AECC9286-B87A-4C77-90D9-DBB30624983F}" srcOrd="1" destOrd="0" presId="urn:microsoft.com/office/officeart/2005/8/layout/process1"/>
    <dgm:cxn modelId="{2BDE6BC4-10B2-4694-8291-48E5E7B102AE}" type="presOf" srcId="{D78785BF-113D-4EB8-891C-FDC98E3E73AF}" destId="{D8C4F0FD-9A0F-47C3-93D2-E8F3DDFF5E8D}" srcOrd="0" destOrd="0" presId="urn:microsoft.com/office/officeart/2005/8/layout/process1"/>
    <dgm:cxn modelId="{FD4CA4FE-874F-4094-AB4A-61A77AACE255}" type="presOf" srcId="{BD769E47-4FAF-4B4A-B7E0-1A1BC48A247F}" destId="{FA2177C8-1119-4E95-B4C3-7C2FEB6A7CBB}" srcOrd="1" destOrd="0" presId="urn:microsoft.com/office/officeart/2005/8/layout/process1"/>
    <dgm:cxn modelId="{B7D1470A-5A06-452D-A91D-1AF18D675122}" type="presOf" srcId="{4436F227-1BC3-4AFC-802B-CAACBC51A6C9}" destId="{05CF8E4D-20DF-4A27-965A-7389F0C6786F}" srcOrd="0" destOrd="0" presId="urn:microsoft.com/office/officeart/2005/8/layout/process1"/>
    <dgm:cxn modelId="{95552B06-7E12-4FD9-8C33-B0F64012569B}" srcId="{48726578-D208-46AB-8406-E1A1111FF0A6}" destId="{7AECA4A0-3614-4927-A016-8912B5208DD0}" srcOrd="0" destOrd="0" parTransId="{BFB97568-4502-4B3C-A837-29D436F75766}" sibTransId="{87BDFA27-33CF-4729-8251-8BE7CEB68269}"/>
    <dgm:cxn modelId="{EDCB0BDB-C353-43D3-A79A-51553473978C}" type="presOf" srcId="{CBDB797C-CADA-4C60-A630-BA0F8797FE16}" destId="{DD4EB562-9D50-4793-A3FA-574A08810AD6}" srcOrd="0" destOrd="0" presId="urn:microsoft.com/office/officeart/2005/8/layout/process1"/>
    <dgm:cxn modelId="{E6B4C9A8-F2B6-4D96-9C53-A9767A367707}" type="presOf" srcId="{48726578-D208-46AB-8406-E1A1111FF0A6}" destId="{21B18111-F112-4D2C-BBDC-5BC1DE904D3D}" srcOrd="0" destOrd="0" presId="urn:microsoft.com/office/officeart/2005/8/layout/process1"/>
    <dgm:cxn modelId="{CEBA0A84-5558-4091-9475-9C5E949084C9}" type="presOf" srcId="{7AECA4A0-3614-4927-A016-8912B5208DD0}" destId="{7C703A9B-8EAE-460D-B5B4-911F79573654}" srcOrd="0" destOrd="0" presId="urn:microsoft.com/office/officeart/2005/8/layout/process1"/>
    <dgm:cxn modelId="{F859E9E3-CA0F-46C9-8DEE-C33EA23858E7}" type="presOf" srcId="{87BDFA27-33CF-4729-8251-8BE7CEB68269}" destId="{FB4A87D7-A8FF-4DBD-B1D0-34821442BE70}" srcOrd="0" destOrd="0" presId="urn:microsoft.com/office/officeart/2005/8/layout/process1"/>
    <dgm:cxn modelId="{7553F960-F344-4311-AF85-F5E1E11807D5}" type="presOf" srcId="{BD769E47-4FAF-4B4A-B7E0-1A1BC48A247F}" destId="{20E429B8-D725-45A6-ADFE-C436619466BD}" srcOrd="0" destOrd="0" presId="urn:microsoft.com/office/officeart/2005/8/layout/process1"/>
    <dgm:cxn modelId="{7A40429D-E143-4BC4-861E-A85DA09C24FA}" srcId="{48726578-D208-46AB-8406-E1A1111FF0A6}" destId="{CBDB797C-CADA-4C60-A630-BA0F8797FE16}" srcOrd="1" destOrd="0" parTransId="{0BFDA107-3B6D-40E3-A367-700CB0D98729}" sibTransId="{BD769E47-4FAF-4B4A-B7E0-1A1BC48A247F}"/>
    <dgm:cxn modelId="{55B68CBA-4D20-46F6-BAE5-5B04FD2012D9}" type="presOf" srcId="{56500A36-9892-4DDC-B417-00A6AD0FE094}" destId="{D4150465-4EA3-4099-A2D1-B844C42AE5D0}" srcOrd="0" destOrd="0" presId="urn:microsoft.com/office/officeart/2005/8/layout/process1"/>
    <dgm:cxn modelId="{253C1F1E-702D-4528-BD49-AA12609AF5FC}" srcId="{48726578-D208-46AB-8406-E1A1111FF0A6}" destId="{4436F227-1BC3-4AFC-802B-CAACBC51A6C9}" srcOrd="3" destOrd="0" parTransId="{69ACB529-163C-42C9-AC85-7595F9D2623F}" sibTransId="{E0AD5E3D-364E-4A8B-B7D6-9A54F864D8CB}"/>
    <dgm:cxn modelId="{1DB6CD43-C2FB-4D6B-A3D7-0AC89F17983D}" type="presParOf" srcId="{21B18111-F112-4D2C-BBDC-5BC1DE904D3D}" destId="{7C703A9B-8EAE-460D-B5B4-911F79573654}" srcOrd="0" destOrd="0" presId="urn:microsoft.com/office/officeart/2005/8/layout/process1"/>
    <dgm:cxn modelId="{52900E3E-86B5-4716-AEAA-54727D3B31A0}" type="presParOf" srcId="{21B18111-F112-4D2C-BBDC-5BC1DE904D3D}" destId="{FB4A87D7-A8FF-4DBD-B1D0-34821442BE70}" srcOrd="1" destOrd="0" presId="urn:microsoft.com/office/officeart/2005/8/layout/process1"/>
    <dgm:cxn modelId="{7FD88BE2-5CCD-42B4-9E53-651F956F4F58}" type="presParOf" srcId="{FB4A87D7-A8FF-4DBD-B1D0-34821442BE70}" destId="{4CFCE61F-9B1B-4F92-B72C-37DB657E9A73}" srcOrd="0" destOrd="0" presId="urn:microsoft.com/office/officeart/2005/8/layout/process1"/>
    <dgm:cxn modelId="{B0F815D8-0A86-4C48-BDC5-B62F333E820C}" type="presParOf" srcId="{21B18111-F112-4D2C-BBDC-5BC1DE904D3D}" destId="{DD4EB562-9D50-4793-A3FA-574A08810AD6}" srcOrd="2" destOrd="0" presId="urn:microsoft.com/office/officeart/2005/8/layout/process1"/>
    <dgm:cxn modelId="{1FA9E345-2CD9-4A15-8C04-DA9DF5BC8209}" type="presParOf" srcId="{21B18111-F112-4D2C-BBDC-5BC1DE904D3D}" destId="{20E429B8-D725-45A6-ADFE-C436619466BD}" srcOrd="3" destOrd="0" presId="urn:microsoft.com/office/officeart/2005/8/layout/process1"/>
    <dgm:cxn modelId="{E5E3F580-C2B1-4280-A789-79F2969A3A14}" type="presParOf" srcId="{20E429B8-D725-45A6-ADFE-C436619466BD}" destId="{FA2177C8-1119-4E95-B4C3-7C2FEB6A7CBB}" srcOrd="0" destOrd="0" presId="urn:microsoft.com/office/officeart/2005/8/layout/process1"/>
    <dgm:cxn modelId="{A2EAB26C-4A41-4289-9EAF-6B8F99D98CC6}" type="presParOf" srcId="{21B18111-F112-4D2C-BBDC-5BC1DE904D3D}" destId="{D8C4F0FD-9A0F-47C3-93D2-E8F3DDFF5E8D}" srcOrd="4" destOrd="0" presId="urn:microsoft.com/office/officeart/2005/8/layout/process1"/>
    <dgm:cxn modelId="{EBE0F6E0-84BD-4540-A33A-39C571BDAD21}" type="presParOf" srcId="{21B18111-F112-4D2C-BBDC-5BC1DE904D3D}" destId="{D4150465-4EA3-4099-A2D1-B844C42AE5D0}" srcOrd="5" destOrd="0" presId="urn:microsoft.com/office/officeart/2005/8/layout/process1"/>
    <dgm:cxn modelId="{B22A9C81-E1E9-4316-A23A-2EFB126A8970}" type="presParOf" srcId="{D4150465-4EA3-4099-A2D1-B844C42AE5D0}" destId="{AECC9286-B87A-4C77-90D9-DBB30624983F}" srcOrd="0" destOrd="0" presId="urn:microsoft.com/office/officeart/2005/8/layout/process1"/>
    <dgm:cxn modelId="{81C15396-5A6B-4530-8F3C-52DD89E3457E}" type="presParOf" srcId="{21B18111-F112-4D2C-BBDC-5BC1DE904D3D}" destId="{05CF8E4D-20DF-4A27-965A-7389F0C6786F}"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11C27-11FE-4D64-A418-DAE03BD5682E}">
      <dsp:nvSpPr>
        <dsp:cNvPr id="0" name=""/>
        <dsp:cNvSpPr/>
      </dsp:nvSpPr>
      <dsp:spPr>
        <a:xfrm>
          <a:off x="2027586" y="67013"/>
          <a:ext cx="4320446" cy="2111524"/>
        </a:xfrm>
        <a:prstGeom prst="trapezoid">
          <a:avLst>
            <a:gd name="adj" fmla="val 96911"/>
          </a:avLst>
        </a:prstGeom>
        <a:solidFill>
          <a:srgbClr val="339966"/>
        </a:solidFill>
        <a:ln>
          <a:solidFill>
            <a:srgbClr val="000000"/>
          </a:solidFill>
        </a:ln>
        <a:effectLst>
          <a:outerShdw blurRad="50800" dist="38100" algn="l" rotWithShape="0">
            <a:prstClr val="black">
              <a:alpha val="40000"/>
            </a:prstClr>
          </a:outerShdw>
        </a:effectLst>
        <a:scene3d>
          <a:camera prst="orthographicFront"/>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endParaRPr lang="en-GB" sz="4400" kern="1200" dirty="0"/>
        </a:p>
        <a:p>
          <a:pPr lvl="0" algn="ctr" defTabSz="1955800">
            <a:lnSpc>
              <a:spcPct val="90000"/>
            </a:lnSpc>
            <a:spcBef>
              <a:spcPct val="0"/>
            </a:spcBef>
            <a:spcAft>
              <a:spcPct val="35000"/>
            </a:spcAft>
          </a:pPr>
          <a:r>
            <a:rPr lang="en-GB" sz="4400" b="1" kern="1200" dirty="0">
              <a:solidFill>
                <a:srgbClr val="000000"/>
              </a:solidFill>
            </a:rPr>
            <a:t>DSAs</a:t>
          </a:r>
        </a:p>
      </dsp:txBody>
      <dsp:txXfrm>
        <a:off x="2027586" y="67013"/>
        <a:ext cx="4320446" cy="2111524"/>
      </dsp:txXfrm>
    </dsp:sp>
    <dsp:sp modelId="{1667703E-2EC4-4629-A4A8-56A2B2188D2F}">
      <dsp:nvSpPr>
        <dsp:cNvPr id="0" name=""/>
        <dsp:cNvSpPr/>
      </dsp:nvSpPr>
      <dsp:spPr>
        <a:xfrm>
          <a:off x="590679" y="2188393"/>
          <a:ext cx="7194662" cy="1497214"/>
        </a:xfrm>
        <a:prstGeom prst="trapezoid">
          <a:avLst>
            <a:gd name="adj" fmla="val 96911"/>
          </a:avLst>
        </a:prstGeom>
        <a:solidFill>
          <a:srgbClr val="CB5733"/>
        </a:solidFill>
        <a:ln>
          <a:solidFill>
            <a:srgbClr val="000000"/>
          </a:solidFill>
        </a:ln>
        <a:effectLst>
          <a:outerShdw blurRad="50800" dist="38100" algn="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GB" sz="2800" b="1" kern="1200" dirty="0">
              <a:solidFill>
                <a:srgbClr val="000000"/>
              </a:solidFill>
            </a:rPr>
            <a:t>Institutional Reasonable Adjustments</a:t>
          </a:r>
        </a:p>
      </dsp:txBody>
      <dsp:txXfrm>
        <a:off x="1849745" y="2188393"/>
        <a:ext cx="4676530" cy="1497214"/>
      </dsp:txXfrm>
    </dsp:sp>
    <dsp:sp modelId="{777017BE-CEB1-409C-A022-062815A94E9E}">
      <dsp:nvSpPr>
        <dsp:cNvPr id="0" name=""/>
        <dsp:cNvSpPr/>
      </dsp:nvSpPr>
      <dsp:spPr>
        <a:xfrm>
          <a:off x="0" y="3591853"/>
          <a:ext cx="8374063" cy="711741"/>
        </a:xfrm>
        <a:prstGeom prst="trapezoid">
          <a:avLst>
            <a:gd name="adj" fmla="val 96911"/>
          </a:avLst>
        </a:prstGeom>
        <a:solidFill>
          <a:schemeClr val="tx1">
            <a:lumMod val="20000"/>
            <a:lumOff val="80000"/>
          </a:schemeClr>
        </a:solidFill>
        <a:ln>
          <a:solidFill>
            <a:srgbClr val="000000"/>
          </a:solidFill>
        </a:ln>
        <a:effectLst>
          <a:outerShdw blurRad="50800" dist="38100" algn="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b="1" kern="1200" dirty="0">
              <a:solidFill>
                <a:srgbClr val="000000"/>
              </a:solidFill>
            </a:rPr>
            <a:t>Inclusive teaching and learning environment</a:t>
          </a:r>
        </a:p>
      </dsp:txBody>
      <dsp:txXfrm>
        <a:off x="1465461" y="3591853"/>
        <a:ext cx="5443140" cy="7117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11C27-11FE-4D64-A418-DAE03BD5682E}">
      <dsp:nvSpPr>
        <dsp:cNvPr id="0" name=""/>
        <dsp:cNvSpPr/>
      </dsp:nvSpPr>
      <dsp:spPr>
        <a:xfrm>
          <a:off x="2675662" y="78433"/>
          <a:ext cx="3024236" cy="1479371"/>
        </a:xfrm>
        <a:prstGeom prst="trapezoid">
          <a:avLst>
            <a:gd name="adj" fmla="val 93785"/>
          </a:avLst>
        </a:prstGeom>
        <a:solidFill>
          <a:srgbClr val="339966"/>
        </a:solidFill>
        <a:ln>
          <a:solidFill>
            <a:srgbClr val="000000"/>
          </a:solidFill>
        </a:ln>
        <a:effectLst>
          <a:outerShdw blurRad="50800" dist="38100" algn="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GB" sz="2800" kern="1200" dirty="0">
            <a:solidFill>
              <a:schemeClr val="bg1"/>
            </a:solidFill>
          </a:endParaRPr>
        </a:p>
        <a:p>
          <a:pPr lvl="0" algn="ctr" defTabSz="1244600">
            <a:lnSpc>
              <a:spcPct val="90000"/>
            </a:lnSpc>
            <a:spcBef>
              <a:spcPct val="0"/>
            </a:spcBef>
            <a:spcAft>
              <a:spcPct val="35000"/>
            </a:spcAft>
          </a:pPr>
          <a:r>
            <a:rPr lang="en-GB" sz="3200" b="1" kern="1200" dirty="0">
              <a:solidFill>
                <a:srgbClr val="000000"/>
              </a:solidFill>
            </a:rPr>
            <a:t>DSAs</a:t>
          </a:r>
        </a:p>
      </dsp:txBody>
      <dsp:txXfrm>
        <a:off x="2675662" y="78433"/>
        <a:ext cx="3024236" cy="1479371"/>
      </dsp:txXfrm>
    </dsp:sp>
    <dsp:sp modelId="{1667703E-2EC4-4629-A4A8-56A2B2188D2F}">
      <dsp:nvSpPr>
        <dsp:cNvPr id="0" name=""/>
        <dsp:cNvSpPr/>
      </dsp:nvSpPr>
      <dsp:spPr>
        <a:xfrm>
          <a:off x="1019479" y="1561790"/>
          <a:ext cx="6336825" cy="1798409"/>
        </a:xfrm>
        <a:prstGeom prst="trapezoid">
          <a:avLst>
            <a:gd name="adj" fmla="val 93785"/>
          </a:avLst>
        </a:prstGeom>
        <a:solidFill>
          <a:srgbClr val="CB5733"/>
        </a:solidFill>
        <a:ln>
          <a:solidFill>
            <a:srgbClr val="000000"/>
          </a:solidFill>
        </a:ln>
        <a:effectLst>
          <a:outerShdw blurRad="50800" dist="38100" algn="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GB" sz="3600" b="1" kern="1200" dirty="0">
              <a:solidFill>
                <a:srgbClr val="000000"/>
              </a:solidFill>
            </a:rPr>
            <a:t>Institutional Reasonable Adjustments </a:t>
          </a:r>
        </a:p>
      </dsp:txBody>
      <dsp:txXfrm>
        <a:off x="2128423" y="1561790"/>
        <a:ext cx="4118936" cy="1798409"/>
      </dsp:txXfrm>
    </dsp:sp>
    <dsp:sp modelId="{777017BE-CEB1-409C-A022-062815A94E9E}">
      <dsp:nvSpPr>
        <dsp:cNvPr id="0" name=""/>
        <dsp:cNvSpPr/>
      </dsp:nvSpPr>
      <dsp:spPr>
        <a:xfrm>
          <a:off x="0" y="3277780"/>
          <a:ext cx="8374062" cy="1186715"/>
        </a:xfrm>
        <a:prstGeom prst="trapezoid">
          <a:avLst>
            <a:gd name="adj" fmla="val 93785"/>
          </a:avLst>
        </a:prstGeom>
        <a:solidFill>
          <a:schemeClr val="tx1">
            <a:lumMod val="20000"/>
            <a:lumOff val="80000"/>
          </a:schemeClr>
        </a:solidFill>
        <a:ln w="12700">
          <a:solidFill>
            <a:srgbClr val="000000"/>
          </a:solidFill>
        </a:ln>
        <a:effectLst>
          <a:outerShdw blurRad="50800" dist="38100" algn="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GB" sz="3200" b="1" kern="1200" dirty="0">
              <a:solidFill>
                <a:srgbClr val="000000"/>
              </a:solidFill>
            </a:rPr>
            <a:t>Inclusive teaching and learning environment</a:t>
          </a:r>
        </a:p>
      </dsp:txBody>
      <dsp:txXfrm>
        <a:off x="1465461" y="3277780"/>
        <a:ext cx="5443140" cy="11867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11C27-11FE-4D64-A418-DAE03BD5682E}">
      <dsp:nvSpPr>
        <dsp:cNvPr id="0" name=""/>
        <dsp:cNvSpPr/>
      </dsp:nvSpPr>
      <dsp:spPr>
        <a:xfrm>
          <a:off x="3395737" y="76194"/>
          <a:ext cx="1584290" cy="796130"/>
        </a:xfrm>
        <a:prstGeom prst="trapezoid">
          <a:avLst>
            <a:gd name="adj" fmla="val 93785"/>
          </a:avLst>
        </a:prstGeom>
        <a:solidFill>
          <a:srgbClr val="339966"/>
        </a:solidFill>
        <a:ln>
          <a:solidFill>
            <a:srgbClr val="000000"/>
          </a:solidFill>
        </a:ln>
        <a:effectLst>
          <a:outerShdw blurRad="50800" dist="38100" algn="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GB" sz="2800" kern="1200" dirty="0">
            <a:solidFill>
              <a:schemeClr val="bg1"/>
            </a:solidFill>
          </a:endParaRPr>
        </a:p>
        <a:p>
          <a:pPr lvl="0" algn="ctr" defTabSz="1244600">
            <a:lnSpc>
              <a:spcPct val="90000"/>
            </a:lnSpc>
            <a:spcBef>
              <a:spcPct val="0"/>
            </a:spcBef>
            <a:spcAft>
              <a:spcPct val="35000"/>
            </a:spcAft>
          </a:pPr>
          <a:r>
            <a:rPr lang="en-GB" sz="2000" b="1" kern="1200" dirty="0">
              <a:solidFill>
                <a:srgbClr val="000000"/>
              </a:solidFill>
            </a:rPr>
            <a:t>DSAs</a:t>
          </a:r>
        </a:p>
      </dsp:txBody>
      <dsp:txXfrm>
        <a:off x="3395737" y="76194"/>
        <a:ext cx="1584290" cy="796130"/>
      </dsp:txXfrm>
    </dsp:sp>
    <dsp:sp modelId="{1667703E-2EC4-4629-A4A8-56A2B2188D2F}">
      <dsp:nvSpPr>
        <dsp:cNvPr id="0" name=""/>
        <dsp:cNvSpPr/>
      </dsp:nvSpPr>
      <dsp:spPr>
        <a:xfrm>
          <a:off x="2118911" y="893861"/>
          <a:ext cx="4137348" cy="1313231"/>
        </a:xfrm>
        <a:prstGeom prst="trapezoid">
          <a:avLst>
            <a:gd name="adj" fmla="val 93785"/>
          </a:avLst>
        </a:prstGeom>
        <a:solidFill>
          <a:srgbClr val="CB5733"/>
        </a:solidFill>
        <a:ln>
          <a:solidFill>
            <a:srgbClr val="000000"/>
          </a:solidFill>
        </a:ln>
        <a:effectLst>
          <a:outerShdw blurRad="50800" dist="38100" algn="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b="1" kern="1200" dirty="0">
              <a:solidFill>
                <a:srgbClr val="000000"/>
              </a:solidFill>
            </a:rPr>
            <a:t>Institutional Reasonable Adjustments </a:t>
          </a:r>
        </a:p>
      </dsp:txBody>
      <dsp:txXfrm>
        <a:off x="2842947" y="893861"/>
        <a:ext cx="2689276" cy="1313231"/>
      </dsp:txXfrm>
    </dsp:sp>
    <dsp:sp modelId="{777017BE-CEB1-409C-A022-062815A94E9E}">
      <dsp:nvSpPr>
        <dsp:cNvPr id="0" name=""/>
        <dsp:cNvSpPr/>
      </dsp:nvSpPr>
      <dsp:spPr>
        <a:xfrm>
          <a:off x="0" y="2109362"/>
          <a:ext cx="8374063" cy="2355133"/>
        </a:xfrm>
        <a:prstGeom prst="trapezoid">
          <a:avLst>
            <a:gd name="adj" fmla="val 93785"/>
          </a:avLst>
        </a:prstGeom>
        <a:solidFill>
          <a:schemeClr val="tx1">
            <a:lumMod val="20000"/>
            <a:lumOff val="80000"/>
          </a:schemeClr>
        </a:solidFill>
        <a:ln>
          <a:solidFill>
            <a:srgbClr val="000000"/>
          </a:solidFill>
        </a:ln>
        <a:effectLst>
          <a:outerShdw blurRad="50800" dist="38100" dir="18900000" algn="bl" rotWithShape="0">
            <a:prstClr val="black">
              <a:alpha val="40000"/>
            </a:prstClr>
          </a:outerShdw>
        </a:effectLst>
        <a:scene3d>
          <a:camera prst="orthographicFront">
            <a:rot lat="0" lon="0" rev="0"/>
          </a:camera>
          <a:lightRig rig="threePt" dir="t">
            <a:rot lat="0" lon="0" rev="1200000"/>
          </a:lightRig>
        </a:scene3d>
        <a:sp3d>
          <a:bevelT w="63500" h="25400" prst="angle"/>
        </a:sp3d>
      </dsp:spPr>
      <dsp:style>
        <a:lnRef idx="0">
          <a:scrgbClr r="0" g="0" b="0"/>
        </a:lnRef>
        <a:fillRef idx="3">
          <a:scrgbClr r="0" g="0" b="0"/>
        </a:fillRef>
        <a:effectRef idx="3">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GB" sz="3200" b="1" kern="1200" dirty="0">
              <a:solidFill>
                <a:srgbClr val="000000"/>
              </a:solidFill>
            </a:rPr>
            <a:t>Inclusive teaching and learning environment</a:t>
          </a:r>
        </a:p>
      </dsp:txBody>
      <dsp:txXfrm>
        <a:off x="1465461" y="2109362"/>
        <a:ext cx="5443140" cy="23551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2A8F7E-A236-4D23-8FB8-08B2A110F7E7}">
      <dsp:nvSpPr>
        <dsp:cNvPr id="0" name=""/>
        <dsp:cNvSpPr/>
      </dsp:nvSpPr>
      <dsp:spPr>
        <a:xfrm>
          <a:off x="3051" y="1769307"/>
          <a:ext cx="826193" cy="823934"/>
        </a:xfrm>
        <a:prstGeom prst="roundRect">
          <a:avLst>
            <a:gd name="adj" fmla="val 10000"/>
          </a:avLst>
        </a:prstGeom>
        <a:solidFill>
          <a:srgbClr val="B5521B"/>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a:solidFill>
                <a:sysClr val="window" lastClr="FFFFFF"/>
              </a:solidFill>
              <a:latin typeface="Calibri"/>
              <a:ea typeface="+mn-ea"/>
              <a:cs typeface="+mn-cs"/>
            </a:rPr>
            <a:t>Student Contacts DRC</a:t>
          </a:r>
        </a:p>
      </dsp:txBody>
      <dsp:txXfrm>
        <a:off x="27183" y="1793439"/>
        <a:ext cx="777929" cy="775670"/>
      </dsp:txXfrm>
    </dsp:sp>
    <dsp:sp modelId="{1D6D9667-D5AF-445E-A912-F26BD0C546A2}">
      <dsp:nvSpPr>
        <dsp:cNvPr id="0" name=""/>
        <dsp:cNvSpPr/>
      </dsp:nvSpPr>
      <dsp:spPr>
        <a:xfrm>
          <a:off x="911864" y="2078826"/>
          <a:ext cx="175152" cy="204895"/>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solidFill>
              <a:sysClr val="window" lastClr="FFFFFF"/>
            </a:solidFill>
            <a:latin typeface="Calibri"/>
            <a:ea typeface="+mn-ea"/>
            <a:cs typeface="+mn-cs"/>
          </a:endParaRPr>
        </a:p>
      </dsp:txBody>
      <dsp:txXfrm>
        <a:off x="911864" y="2119805"/>
        <a:ext cx="122606" cy="122937"/>
      </dsp:txXfrm>
    </dsp:sp>
    <dsp:sp modelId="{B6FED2C9-264C-4400-8B47-E6A42DD3AC95}">
      <dsp:nvSpPr>
        <dsp:cNvPr id="0" name=""/>
        <dsp:cNvSpPr/>
      </dsp:nvSpPr>
      <dsp:spPr>
        <a:xfrm>
          <a:off x="1159722" y="1769307"/>
          <a:ext cx="826193" cy="823934"/>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a:solidFill>
                <a:sysClr val="window" lastClr="FFFFFF"/>
              </a:solidFill>
              <a:latin typeface="Calibri"/>
              <a:ea typeface="+mn-ea"/>
              <a:cs typeface="+mn-cs"/>
            </a:rPr>
            <a:t>DA Assess DSAs yes/no</a:t>
          </a:r>
        </a:p>
      </dsp:txBody>
      <dsp:txXfrm>
        <a:off x="1183854" y="1793439"/>
        <a:ext cx="777929" cy="775670"/>
      </dsp:txXfrm>
    </dsp:sp>
    <dsp:sp modelId="{264F135D-DC09-44EE-ADD1-6D3DCEC8245B}">
      <dsp:nvSpPr>
        <dsp:cNvPr id="0" name=""/>
        <dsp:cNvSpPr/>
      </dsp:nvSpPr>
      <dsp:spPr>
        <a:xfrm>
          <a:off x="2068535" y="2078826"/>
          <a:ext cx="175152" cy="204895"/>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solidFill>
              <a:sysClr val="window" lastClr="FFFFFF"/>
            </a:solidFill>
            <a:latin typeface="Calibri"/>
            <a:ea typeface="+mn-ea"/>
            <a:cs typeface="+mn-cs"/>
          </a:endParaRPr>
        </a:p>
      </dsp:txBody>
      <dsp:txXfrm>
        <a:off x="2068535" y="2119805"/>
        <a:ext cx="122606" cy="122937"/>
      </dsp:txXfrm>
    </dsp:sp>
    <dsp:sp modelId="{1D47AFD9-A0AB-4872-84DF-1E49AAC13A61}">
      <dsp:nvSpPr>
        <dsp:cNvPr id="0" name=""/>
        <dsp:cNvSpPr/>
      </dsp:nvSpPr>
      <dsp:spPr>
        <a:xfrm>
          <a:off x="2316393" y="1769307"/>
          <a:ext cx="826193" cy="823934"/>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a:solidFill>
                <a:sysClr val="window" lastClr="FFFFFF"/>
              </a:solidFill>
              <a:latin typeface="Calibri"/>
              <a:ea typeface="+mn-ea"/>
              <a:cs typeface="+mn-cs"/>
            </a:rPr>
            <a:t>Student completes DSAs form</a:t>
          </a:r>
        </a:p>
      </dsp:txBody>
      <dsp:txXfrm>
        <a:off x="2340525" y="1793439"/>
        <a:ext cx="777929" cy="775670"/>
      </dsp:txXfrm>
    </dsp:sp>
    <dsp:sp modelId="{E3FD409B-2CAB-40ED-BA77-F244B22B672C}">
      <dsp:nvSpPr>
        <dsp:cNvPr id="0" name=""/>
        <dsp:cNvSpPr/>
      </dsp:nvSpPr>
      <dsp:spPr>
        <a:xfrm>
          <a:off x="3225205" y="2078826"/>
          <a:ext cx="175152" cy="204895"/>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solidFill>
              <a:sysClr val="window" lastClr="FFFFFF"/>
            </a:solidFill>
            <a:latin typeface="Calibri"/>
            <a:ea typeface="+mn-ea"/>
            <a:cs typeface="+mn-cs"/>
          </a:endParaRPr>
        </a:p>
      </dsp:txBody>
      <dsp:txXfrm>
        <a:off x="3225205" y="2119805"/>
        <a:ext cx="122606" cy="122937"/>
      </dsp:txXfrm>
    </dsp:sp>
    <dsp:sp modelId="{7D37FC77-4184-4238-BD29-E0BDB1E2B4B2}">
      <dsp:nvSpPr>
        <dsp:cNvPr id="0" name=""/>
        <dsp:cNvSpPr/>
      </dsp:nvSpPr>
      <dsp:spPr>
        <a:xfrm>
          <a:off x="3473063" y="1769307"/>
          <a:ext cx="826193" cy="823934"/>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a:solidFill>
                <a:sysClr val="window" lastClr="FFFFFF"/>
              </a:solidFill>
              <a:latin typeface="Calibri"/>
              <a:ea typeface="+mn-ea"/>
              <a:cs typeface="+mn-cs"/>
            </a:rPr>
            <a:t>SFE eligibility decision DSA1</a:t>
          </a:r>
        </a:p>
      </dsp:txBody>
      <dsp:txXfrm>
        <a:off x="3497195" y="1793439"/>
        <a:ext cx="777929" cy="775670"/>
      </dsp:txXfrm>
    </dsp:sp>
    <dsp:sp modelId="{3576D4BC-23D4-4F3A-9451-3A86E29EDB7B}">
      <dsp:nvSpPr>
        <dsp:cNvPr id="0" name=""/>
        <dsp:cNvSpPr/>
      </dsp:nvSpPr>
      <dsp:spPr>
        <a:xfrm>
          <a:off x="4381876" y="2078826"/>
          <a:ext cx="175152" cy="204895"/>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solidFill>
              <a:sysClr val="window" lastClr="FFFFFF"/>
            </a:solidFill>
            <a:latin typeface="Calibri"/>
            <a:ea typeface="+mn-ea"/>
            <a:cs typeface="+mn-cs"/>
          </a:endParaRPr>
        </a:p>
      </dsp:txBody>
      <dsp:txXfrm>
        <a:off x="4381876" y="2119805"/>
        <a:ext cx="122606" cy="122937"/>
      </dsp:txXfrm>
    </dsp:sp>
    <dsp:sp modelId="{BC3FA397-168A-4BB6-8F46-E526D27BF3AA}">
      <dsp:nvSpPr>
        <dsp:cNvPr id="0" name=""/>
        <dsp:cNvSpPr/>
      </dsp:nvSpPr>
      <dsp:spPr>
        <a:xfrm>
          <a:off x="4629734" y="1769307"/>
          <a:ext cx="826193" cy="823934"/>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a:solidFill>
                <a:sysClr val="window" lastClr="FFFFFF"/>
              </a:solidFill>
              <a:latin typeface="Calibri"/>
              <a:ea typeface="+mn-ea"/>
              <a:cs typeface="+mn-cs"/>
            </a:rPr>
            <a:t>Student goes for NAR</a:t>
          </a:r>
        </a:p>
      </dsp:txBody>
      <dsp:txXfrm>
        <a:off x="4653866" y="1793439"/>
        <a:ext cx="777929" cy="775670"/>
      </dsp:txXfrm>
    </dsp:sp>
    <dsp:sp modelId="{E006A17A-D092-44B3-9554-444DBED387E4}">
      <dsp:nvSpPr>
        <dsp:cNvPr id="0" name=""/>
        <dsp:cNvSpPr/>
      </dsp:nvSpPr>
      <dsp:spPr>
        <a:xfrm>
          <a:off x="5538546" y="2078826"/>
          <a:ext cx="175152" cy="204895"/>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solidFill>
              <a:sysClr val="window" lastClr="FFFFFF"/>
            </a:solidFill>
            <a:latin typeface="Calibri"/>
            <a:ea typeface="+mn-ea"/>
            <a:cs typeface="+mn-cs"/>
          </a:endParaRPr>
        </a:p>
      </dsp:txBody>
      <dsp:txXfrm>
        <a:off x="5538546" y="2119805"/>
        <a:ext cx="122606" cy="122937"/>
      </dsp:txXfrm>
    </dsp:sp>
    <dsp:sp modelId="{10D0C533-6C09-4E4C-AFCF-169A574F92D3}">
      <dsp:nvSpPr>
        <dsp:cNvPr id="0" name=""/>
        <dsp:cNvSpPr/>
      </dsp:nvSpPr>
      <dsp:spPr>
        <a:xfrm>
          <a:off x="5786404" y="1769307"/>
          <a:ext cx="826193" cy="823934"/>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a:solidFill>
                <a:sysClr val="window" lastClr="FFFFFF"/>
              </a:solidFill>
              <a:latin typeface="Calibri"/>
              <a:ea typeface="+mn-ea"/>
              <a:cs typeface="+mn-cs"/>
            </a:rPr>
            <a:t>NAC report to student/ SFE/DRC</a:t>
          </a:r>
        </a:p>
      </dsp:txBody>
      <dsp:txXfrm>
        <a:off x="5810536" y="1793439"/>
        <a:ext cx="777929" cy="775670"/>
      </dsp:txXfrm>
    </dsp:sp>
    <dsp:sp modelId="{F1F250FC-A1E9-4FAE-A846-647CF9170D3E}">
      <dsp:nvSpPr>
        <dsp:cNvPr id="0" name=""/>
        <dsp:cNvSpPr/>
      </dsp:nvSpPr>
      <dsp:spPr>
        <a:xfrm>
          <a:off x="6695217" y="2078826"/>
          <a:ext cx="175152" cy="204895"/>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solidFill>
              <a:sysClr val="window" lastClr="FFFFFF"/>
            </a:solidFill>
            <a:latin typeface="Calibri"/>
            <a:ea typeface="+mn-ea"/>
            <a:cs typeface="+mn-cs"/>
          </a:endParaRPr>
        </a:p>
      </dsp:txBody>
      <dsp:txXfrm>
        <a:off x="6695217" y="2119805"/>
        <a:ext cx="122606" cy="122937"/>
      </dsp:txXfrm>
    </dsp:sp>
    <dsp:sp modelId="{1D6016C5-BB4A-4008-B0A0-99EEF45D3557}">
      <dsp:nvSpPr>
        <dsp:cNvPr id="0" name=""/>
        <dsp:cNvSpPr/>
      </dsp:nvSpPr>
      <dsp:spPr>
        <a:xfrm>
          <a:off x="6943075" y="1769307"/>
          <a:ext cx="826193" cy="823934"/>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a:solidFill>
                <a:sysClr val="window" lastClr="FFFFFF"/>
              </a:solidFill>
              <a:latin typeface="Calibri"/>
              <a:ea typeface="+mn-ea"/>
              <a:cs typeface="+mn-cs"/>
            </a:rPr>
            <a:t>SFE Support approval DSA2</a:t>
          </a:r>
        </a:p>
      </dsp:txBody>
      <dsp:txXfrm>
        <a:off x="6967207" y="1793439"/>
        <a:ext cx="777929" cy="775670"/>
      </dsp:txXfrm>
    </dsp:sp>
    <dsp:sp modelId="{9A8335D0-31BB-4453-BF0D-30ACB15381F3}">
      <dsp:nvSpPr>
        <dsp:cNvPr id="0" name=""/>
        <dsp:cNvSpPr/>
      </dsp:nvSpPr>
      <dsp:spPr>
        <a:xfrm>
          <a:off x="7851887" y="2078826"/>
          <a:ext cx="175152" cy="204895"/>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solidFill>
              <a:sysClr val="window" lastClr="FFFFFF"/>
            </a:solidFill>
            <a:latin typeface="Calibri"/>
            <a:ea typeface="+mn-ea"/>
            <a:cs typeface="+mn-cs"/>
          </a:endParaRPr>
        </a:p>
      </dsp:txBody>
      <dsp:txXfrm>
        <a:off x="7851887" y="2119805"/>
        <a:ext cx="122606" cy="122937"/>
      </dsp:txXfrm>
    </dsp:sp>
    <dsp:sp modelId="{DDC7CB9C-B736-4906-8BEC-23598EBCCCE5}">
      <dsp:nvSpPr>
        <dsp:cNvPr id="0" name=""/>
        <dsp:cNvSpPr/>
      </dsp:nvSpPr>
      <dsp:spPr>
        <a:xfrm>
          <a:off x="8099745" y="1769307"/>
          <a:ext cx="826193" cy="823934"/>
        </a:xfrm>
        <a:prstGeom prst="roundRect">
          <a:avLst>
            <a:gd name="adj" fmla="val 10000"/>
          </a:avLst>
        </a:prstGeom>
        <a:solidFill>
          <a:srgbClr val="086A1F"/>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GB" sz="1200" kern="1200" dirty="0">
              <a:solidFill>
                <a:sysClr val="window" lastClr="FFFFFF"/>
              </a:solidFill>
              <a:latin typeface="Calibri"/>
              <a:ea typeface="+mn-ea"/>
              <a:cs typeface="+mn-cs"/>
            </a:rPr>
            <a:t>DRC Sets up NMH support</a:t>
          </a:r>
        </a:p>
      </dsp:txBody>
      <dsp:txXfrm>
        <a:off x="8123877" y="1793439"/>
        <a:ext cx="777929" cy="7756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03A9B-8EAE-460D-B5B4-911F79573654}">
      <dsp:nvSpPr>
        <dsp:cNvPr id="0" name=""/>
        <dsp:cNvSpPr/>
      </dsp:nvSpPr>
      <dsp:spPr>
        <a:xfrm>
          <a:off x="3680" y="1321045"/>
          <a:ext cx="1608981" cy="1671046"/>
        </a:xfrm>
        <a:prstGeom prst="roundRect">
          <a:avLst>
            <a:gd name="adj" fmla="val 10000"/>
          </a:avLst>
        </a:prstGeom>
        <a:solidFill>
          <a:schemeClr val="accent6">
            <a:lumMod val="75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a:solidFill>
                <a:sysClr val="window" lastClr="FFFFFF"/>
              </a:solidFill>
              <a:latin typeface="Calibri"/>
              <a:ea typeface="+mn-ea"/>
              <a:cs typeface="+mn-cs"/>
            </a:rPr>
            <a:t>Student Contacts DRC</a:t>
          </a:r>
        </a:p>
      </dsp:txBody>
      <dsp:txXfrm>
        <a:off x="50805" y="1368170"/>
        <a:ext cx="1514731" cy="1576796"/>
      </dsp:txXfrm>
    </dsp:sp>
    <dsp:sp modelId="{FB4A87D7-A8FF-4DBD-B1D0-34821442BE70}">
      <dsp:nvSpPr>
        <dsp:cNvPr id="0" name=""/>
        <dsp:cNvSpPr/>
      </dsp:nvSpPr>
      <dsp:spPr>
        <a:xfrm>
          <a:off x="1773559" y="1957055"/>
          <a:ext cx="341104" cy="399027"/>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a:solidFill>
              <a:sysClr val="window" lastClr="FFFFFF"/>
            </a:solidFill>
            <a:latin typeface="Calibri"/>
            <a:ea typeface="+mn-ea"/>
            <a:cs typeface="+mn-cs"/>
          </a:endParaRPr>
        </a:p>
      </dsp:txBody>
      <dsp:txXfrm>
        <a:off x="1773559" y="2036860"/>
        <a:ext cx="238773" cy="239417"/>
      </dsp:txXfrm>
    </dsp:sp>
    <dsp:sp modelId="{DD4EB562-9D50-4793-A3FA-574A08810AD6}">
      <dsp:nvSpPr>
        <dsp:cNvPr id="0" name=""/>
        <dsp:cNvSpPr/>
      </dsp:nvSpPr>
      <dsp:spPr>
        <a:xfrm>
          <a:off x="2256253" y="1321045"/>
          <a:ext cx="1608981" cy="1671046"/>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a:solidFill>
                <a:sysClr val="window" lastClr="FFFFFF"/>
              </a:solidFill>
              <a:latin typeface="Calibri"/>
              <a:ea typeface="+mn-ea"/>
              <a:cs typeface="+mn-cs"/>
            </a:rPr>
            <a:t>Student completes simple on-line support form</a:t>
          </a:r>
        </a:p>
      </dsp:txBody>
      <dsp:txXfrm>
        <a:off x="2303378" y="1368170"/>
        <a:ext cx="1514731" cy="1576796"/>
      </dsp:txXfrm>
    </dsp:sp>
    <dsp:sp modelId="{20E429B8-D725-45A6-ADFE-C436619466BD}">
      <dsp:nvSpPr>
        <dsp:cNvPr id="0" name=""/>
        <dsp:cNvSpPr/>
      </dsp:nvSpPr>
      <dsp:spPr>
        <a:xfrm>
          <a:off x="4026133" y="1957055"/>
          <a:ext cx="341104" cy="399027"/>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a:solidFill>
              <a:sysClr val="window" lastClr="FFFFFF"/>
            </a:solidFill>
            <a:latin typeface="Calibri"/>
            <a:ea typeface="+mn-ea"/>
            <a:cs typeface="+mn-cs"/>
          </a:endParaRPr>
        </a:p>
      </dsp:txBody>
      <dsp:txXfrm>
        <a:off x="4026133" y="2036860"/>
        <a:ext cx="238773" cy="239417"/>
      </dsp:txXfrm>
    </dsp:sp>
    <dsp:sp modelId="{D8C4F0FD-9A0F-47C3-93D2-E8F3DDFF5E8D}">
      <dsp:nvSpPr>
        <dsp:cNvPr id="0" name=""/>
        <dsp:cNvSpPr/>
      </dsp:nvSpPr>
      <dsp:spPr>
        <a:xfrm>
          <a:off x="4508827" y="1321045"/>
          <a:ext cx="1608981" cy="1671046"/>
        </a:xfrm>
        <a:prstGeom prst="roundRect">
          <a:avLst>
            <a:gd name="adj" fmla="val 1000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kern="1200">
              <a:solidFill>
                <a:sysClr val="window" lastClr="FFFFFF"/>
              </a:solidFill>
              <a:latin typeface="Calibri"/>
              <a:ea typeface="+mn-ea"/>
              <a:cs typeface="+mn-cs"/>
            </a:rPr>
            <a:t>DRC determines eligibility and support requirements</a:t>
          </a:r>
        </a:p>
      </dsp:txBody>
      <dsp:txXfrm>
        <a:off x="4555952" y="1368170"/>
        <a:ext cx="1514731" cy="1576796"/>
      </dsp:txXfrm>
    </dsp:sp>
    <dsp:sp modelId="{D4150465-4EA3-4099-A2D1-B844C42AE5D0}">
      <dsp:nvSpPr>
        <dsp:cNvPr id="0" name=""/>
        <dsp:cNvSpPr/>
      </dsp:nvSpPr>
      <dsp:spPr>
        <a:xfrm rot="40877">
          <a:off x="6265372" y="1970236"/>
          <a:ext cx="312879" cy="399027"/>
        </a:xfrm>
        <a:prstGeom prst="rightArrow">
          <a:avLst>
            <a:gd name="adj1" fmla="val 60000"/>
            <a:gd name="adj2" fmla="val 50000"/>
          </a:avLst>
        </a:prstGeom>
        <a:solidFill>
          <a:srgbClr val="4F81B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a:solidFill>
              <a:sysClr val="window" lastClr="FFFFFF"/>
            </a:solidFill>
            <a:latin typeface="Calibri"/>
            <a:ea typeface="+mn-ea"/>
            <a:cs typeface="+mn-cs"/>
          </a:endParaRPr>
        </a:p>
      </dsp:txBody>
      <dsp:txXfrm>
        <a:off x="6265375" y="2049483"/>
        <a:ext cx="219015" cy="239417"/>
      </dsp:txXfrm>
    </dsp:sp>
    <dsp:sp modelId="{05CF8E4D-20DF-4A27-965A-7389F0C6786F}">
      <dsp:nvSpPr>
        <dsp:cNvPr id="0" name=""/>
        <dsp:cNvSpPr/>
      </dsp:nvSpPr>
      <dsp:spPr>
        <a:xfrm>
          <a:off x="6708105" y="1347197"/>
          <a:ext cx="1608981" cy="1671046"/>
        </a:xfrm>
        <a:prstGeom prst="roundRect">
          <a:avLst>
            <a:gd name="adj" fmla="val 10000"/>
          </a:avLst>
        </a:prstGeom>
        <a:solidFill>
          <a:srgbClr val="156C06"/>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a:solidFill>
                <a:sysClr val="window" lastClr="FFFFFF"/>
              </a:solidFill>
              <a:latin typeface="Calibri"/>
              <a:ea typeface="+mn-ea"/>
              <a:cs typeface="+mn-cs"/>
            </a:rPr>
            <a:t>DRC Sets up NMH support</a:t>
          </a:r>
        </a:p>
      </dsp:txBody>
      <dsp:txXfrm>
        <a:off x="6755230" y="1394322"/>
        <a:ext cx="1514731" cy="1576796"/>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647EC151-48D9-4FBC-B4FF-6CFA6B39EEAC}" type="datetimeFigureOut">
              <a:rPr lang="en-GB" smtClean="0"/>
              <a:t>07/02/2018</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1B917EC3-94AB-49F9-ADC4-2A867C5ADD77}" type="slidenum">
              <a:rPr lang="en-GB" smtClean="0"/>
              <a:t>‹#›</a:t>
            </a:fld>
            <a:endParaRPr lang="en-GB"/>
          </a:p>
        </p:txBody>
      </p:sp>
    </p:spTree>
    <p:extLst>
      <p:ext uri="{BB962C8B-B14F-4D97-AF65-F5344CB8AC3E}">
        <p14:creationId xmlns:p14="http://schemas.microsoft.com/office/powerpoint/2010/main" val="3646382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D7A18ABE-1840-4BD4-B306-65FD44108ACA}" type="slidenum">
              <a:rPr lang="en-GB" altLang="en-US"/>
              <a:pPr>
                <a:spcBef>
                  <a:spcPct val="0"/>
                </a:spcBef>
              </a:pPr>
              <a:t>1</a:t>
            </a:fld>
            <a:endParaRPr lang="en-GB"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xfrm>
            <a:off x="598488" y="4716225"/>
            <a:ext cx="5472112" cy="446674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FE7DFC17-71F9-4042-9CDA-6676C6D416A6}" type="slidenum">
              <a:rPr lang="en-GB" altLang="en-US"/>
              <a:pPr>
                <a:spcBef>
                  <a:spcPct val="0"/>
                </a:spcBef>
              </a:pPr>
              <a:t>2</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xfrm>
            <a:off x="526232" y="5180136"/>
            <a:ext cx="5473700" cy="446674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75E88389-A2AE-47E2-9ED3-210071E91772}" type="slidenum">
              <a:rPr lang="en-GB" altLang="en-US"/>
              <a:pPr>
                <a:spcBef>
                  <a:spcPct val="0"/>
                </a:spcBef>
              </a:pPr>
              <a:t>3</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917EC3-94AB-49F9-ADC4-2A867C5ADD77}" type="slidenum">
              <a:rPr lang="en-GB" smtClean="0"/>
              <a:t>4</a:t>
            </a:fld>
            <a:endParaRPr lang="en-GB"/>
          </a:p>
        </p:txBody>
      </p:sp>
    </p:spTree>
    <p:extLst>
      <p:ext uri="{BB962C8B-B14F-4D97-AF65-F5344CB8AC3E}">
        <p14:creationId xmlns:p14="http://schemas.microsoft.com/office/powerpoint/2010/main" val="3755282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B917EC3-94AB-49F9-ADC4-2A867C5ADD77}" type="slidenum">
              <a:rPr lang="en-GB" smtClean="0"/>
              <a:t>5</a:t>
            </a:fld>
            <a:endParaRPr lang="en-GB"/>
          </a:p>
        </p:txBody>
      </p:sp>
    </p:spTree>
    <p:extLst>
      <p:ext uri="{BB962C8B-B14F-4D97-AF65-F5344CB8AC3E}">
        <p14:creationId xmlns:p14="http://schemas.microsoft.com/office/powerpoint/2010/main" val="3508211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B917EC3-94AB-49F9-ADC4-2A867C5ADD77}" type="slidenum">
              <a:rPr lang="en-GB" smtClean="0"/>
              <a:t>6</a:t>
            </a:fld>
            <a:endParaRPr lang="en-GB"/>
          </a:p>
        </p:txBody>
      </p:sp>
    </p:spTree>
    <p:extLst>
      <p:ext uri="{BB962C8B-B14F-4D97-AF65-F5344CB8AC3E}">
        <p14:creationId xmlns:p14="http://schemas.microsoft.com/office/powerpoint/2010/main" val="265713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xfrm>
            <a:off x="454782" y="4602898"/>
            <a:ext cx="5759526" cy="4902984"/>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0"/>
              </a:spcBef>
              <a:spcAft>
                <a:spcPts val="605"/>
              </a:spcAft>
              <a:defRPr/>
            </a:pPr>
            <a:r>
              <a:rPr lang="en-US" altLang="en-US" dirty="0" smtClean="0"/>
              <a:t>DSA2 only went down by 10</a:t>
            </a:r>
            <a:r>
              <a:rPr lang="en-US" altLang="en-US" baseline="0" dirty="0" smtClean="0"/>
              <a:t> in 2016/17</a:t>
            </a:r>
            <a:endParaRPr lang="en-US" altLang="en-US" dirty="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511175" indent="-196850" eaLnBrk="0" hangingPunct="0">
              <a:spcBef>
                <a:spcPct val="30000"/>
              </a:spcBef>
              <a:defRPr sz="1200">
                <a:solidFill>
                  <a:schemeClr val="tx1"/>
                </a:solidFill>
                <a:latin typeface="Arial" charset="0"/>
              </a:defRPr>
            </a:lvl2pPr>
            <a:lvl3pPr marL="787400" indent="-155575" eaLnBrk="0" hangingPunct="0">
              <a:spcBef>
                <a:spcPct val="30000"/>
              </a:spcBef>
              <a:defRPr sz="1200">
                <a:solidFill>
                  <a:schemeClr val="tx1"/>
                </a:solidFill>
                <a:latin typeface="Arial" charset="0"/>
              </a:defRPr>
            </a:lvl3pPr>
            <a:lvl4pPr marL="1103313" indent="-155575" eaLnBrk="0" hangingPunct="0">
              <a:spcBef>
                <a:spcPct val="30000"/>
              </a:spcBef>
              <a:defRPr sz="1200">
                <a:solidFill>
                  <a:schemeClr val="tx1"/>
                </a:solidFill>
                <a:latin typeface="Arial" charset="0"/>
              </a:defRPr>
            </a:lvl4pPr>
            <a:lvl5pPr marL="1419225" indent="-155575" eaLnBrk="0" hangingPunct="0">
              <a:spcBef>
                <a:spcPct val="30000"/>
              </a:spcBef>
              <a:defRPr sz="1200">
                <a:solidFill>
                  <a:schemeClr val="tx1"/>
                </a:solidFill>
                <a:latin typeface="Arial" charset="0"/>
              </a:defRPr>
            </a:lvl5pPr>
            <a:lvl6pPr marL="1876425" indent="-155575" eaLnBrk="0" fontAlgn="base" hangingPunct="0">
              <a:spcBef>
                <a:spcPct val="30000"/>
              </a:spcBef>
              <a:spcAft>
                <a:spcPct val="0"/>
              </a:spcAft>
              <a:defRPr sz="1200">
                <a:solidFill>
                  <a:schemeClr val="tx1"/>
                </a:solidFill>
                <a:latin typeface="Arial" charset="0"/>
              </a:defRPr>
            </a:lvl6pPr>
            <a:lvl7pPr marL="2333625" indent="-155575" eaLnBrk="0" fontAlgn="base" hangingPunct="0">
              <a:spcBef>
                <a:spcPct val="30000"/>
              </a:spcBef>
              <a:spcAft>
                <a:spcPct val="0"/>
              </a:spcAft>
              <a:defRPr sz="1200">
                <a:solidFill>
                  <a:schemeClr val="tx1"/>
                </a:solidFill>
                <a:latin typeface="Arial" charset="0"/>
              </a:defRPr>
            </a:lvl7pPr>
            <a:lvl8pPr marL="2790825" indent="-155575" eaLnBrk="0" fontAlgn="base" hangingPunct="0">
              <a:spcBef>
                <a:spcPct val="30000"/>
              </a:spcBef>
              <a:spcAft>
                <a:spcPct val="0"/>
              </a:spcAft>
              <a:defRPr sz="1200">
                <a:solidFill>
                  <a:schemeClr val="tx1"/>
                </a:solidFill>
                <a:latin typeface="Arial" charset="0"/>
              </a:defRPr>
            </a:lvl8pPr>
            <a:lvl9pPr marL="3248025" indent="-1555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16ED483-845D-46B9-AE2E-78A3197178C8}" type="slidenum">
              <a:rPr lang="en-GB" altLang="en-US" smtClean="0"/>
              <a:pPr eaLnBrk="1" hangingPunct="1">
                <a:spcBef>
                  <a:spcPct val="0"/>
                </a:spcBef>
              </a:pPr>
              <a:t>7</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CF838F6-AEC0-4B3F-8CB8-53886B0EAA8B}" type="slidenum">
              <a:rPr lang="en-GB" altLang="en-US" smtClean="0"/>
              <a:pPr eaLnBrk="1" hangingPunct="1">
                <a:spcBef>
                  <a:spcPct val="0"/>
                </a:spcBef>
              </a:pPr>
              <a:t>8</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469320ED-37F8-42C1-8000-F7FAAF07DC19}" type="slidenum">
              <a:rPr lang="en-GB" altLang="en-US"/>
              <a:pPr>
                <a:spcBef>
                  <a:spcPct val="0"/>
                </a:spcBef>
              </a:pPr>
              <a:t>9</a:t>
            </a:fld>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1690AA76-B73F-422D-AE66-264DD0DDB01D}" type="slidenum">
              <a:rPr lang="en-GB" altLang="en-US"/>
              <a:pPr>
                <a:spcBef>
                  <a:spcPct val="0"/>
                </a:spcBef>
              </a:pPr>
              <a:t>10</a:t>
            </a:fld>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xfrm>
            <a:off x="383138" y="4715629"/>
            <a:ext cx="5399750" cy="44679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endParaRPr lang="en-US" altLang="en-US" dirty="0"/>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6600" indent="-282575" eaLnBrk="0" hangingPunct="0">
              <a:spcBef>
                <a:spcPct val="30000"/>
              </a:spcBef>
              <a:defRPr sz="1200">
                <a:solidFill>
                  <a:schemeClr val="tx1"/>
                </a:solidFill>
                <a:latin typeface="Arial" charset="0"/>
              </a:defRPr>
            </a:lvl2pPr>
            <a:lvl3pPr marL="1135063" indent="-225425" eaLnBrk="0" hangingPunct="0">
              <a:spcBef>
                <a:spcPct val="30000"/>
              </a:spcBef>
              <a:defRPr sz="1200">
                <a:solidFill>
                  <a:schemeClr val="tx1"/>
                </a:solidFill>
                <a:latin typeface="Arial" charset="0"/>
              </a:defRPr>
            </a:lvl3pPr>
            <a:lvl4pPr marL="1590675" indent="-225425" eaLnBrk="0" hangingPunct="0">
              <a:spcBef>
                <a:spcPct val="30000"/>
              </a:spcBef>
              <a:defRPr sz="1200">
                <a:solidFill>
                  <a:schemeClr val="tx1"/>
                </a:solidFill>
                <a:latin typeface="Arial" charset="0"/>
              </a:defRPr>
            </a:lvl4pPr>
            <a:lvl5pPr marL="2046288" indent="-225425" eaLnBrk="0" hangingPunct="0">
              <a:spcBef>
                <a:spcPct val="30000"/>
              </a:spcBef>
              <a:defRPr sz="1200">
                <a:solidFill>
                  <a:schemeClr val="tx1"/>
                </a:solidFill>
                <a:latin typeface="Arial" charset="0"/>
              </a:defRPr>
            </a:lvl5pPr>
            <a:lvl6pPr marL="2503488" indent="-225425" eaLnBrk="0" fontAlgn="base" hangingPunct="0">
              <a:spcBef>
                <a:spcPct val="30000"/>
              </a:spcBef>
              <a:spcAft>
                <a:spcPct val="0"/>
              </a:spcAft>
              <a:defRPr sz="1200">
                <a:solidFill>
                  <a:schemeClr val="tx1"/>
                </a:solidFill>
                <a:latin typeface="Arial" charset="0"/>
              </a:defRPr>
            </a:lvl6pPr>
            <a:lvl7pPr marL="2960688" indent="-225425" eaLnBrk="0" fontAlgn="base" hangingPunct="0">
              <a:spcBef>
                <a:spcPct val="30000"/>
              </a:spcBef>
              <a:spcAft>
                <a:spcPct val="0"/>
              </a:spcAft>
              <a:defRPr sz="1200">
                <a:solidFill>
                  <a:schemeClr val="tx1"/>
                </a:solidFill>
                <a:latin typeface="Arial" charset="0"/>
              </a:defRPr>
            </a:lvl7pPr>
            <a:lvl8pPr marL="3417888" indent="-225425" eaLnBrk="0" fontAlgn="base" hangingPunct="0">
              <a:spcBef>
                <a:spcPct val="30000"/>
              </a:spcBef>
              <a:spcAft>
                <a:spcPct val="0"/>
              </a:spcAft>
              <a:defRPr sz="1200">
                <a:solidFill>
                  <a:schemeClr val="tx1"/>
                </a:solidFill>
                <a:latin typeface="Arial" charset="0"/>
              </a:defRPr>
            </a:lvl8pPr>
            <a:lvl9pPr marL="3875088" indent="-22542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4F22BA8-6D0C-4EB2-8161-40D5FF67619C}" type="slidenum">
              <a:rPr lang="en-GB" altLang="en-US" smtClean="0"/>
              <a:pPr eaLnBrk="1" hangingPunct="1">
                <a:spcBef>
                  <a:spcPct val="0"/>
                </a:spcBef>
              </a:pPr>
              <a:t>11</a:t>
            </a:fld>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B621A166-5C4A-4742-975A-26088013227D}" type="slidenum">
              <a:rPr lang="en-GB" altLang="en-US"/>
              <a:pPr>
                <a:spcBef>
                  <a:spcPct val="0"/>
                </a:spcBef>
              </a:pPr>
              <a:t>12</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917EC3-94AB-49F9-ADC4-2A867C5ADD77}" type="slidenum">
              <a:rPr lang="en-GB" smtClean="0"/>
              <a:t>13</a:t>
            </a:fld>
            <a:endParaRPr lang="en-GB"/>
          </a:p>
        </p:txBody>
      </p:sp>
    </p:spTree>
    <p:extLst>
      <p:ext uri="{BB962C8B-B14F-4D97-AF65-F5344CB8AC3E}">
        <p14:creationId xmlns:p14="http://schemas.microsoft.com/office/powerpoint/2010/main" val="1069936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B917EC3-94AB-49F9-ADC4-2A867C5ADD77}" type="slidenum">
              <a:rPr lang="en-GB" smtClean="0"/>
              <a:t>14</a:t>
            </a:fld>
            <a:endParaRPr lang="en-GB"/>
          </a:p>
        </p:txBody>
      </p:sp>
    </p:spTree>
    <p:extLst>
      <p:ext uri="{BB962C8B-B14F-4D97-AF65-F5344CB8AC3E}">
        <p14:creationId xmlns:p14="http://schemas.microsoft.com/office/powerpoint/2010/main" val="1772504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917EC3-94AB-49F9-ADC4-2A867C5ADD77}" type="slidenum">
              <a:rPr lang="en-GB" smtClean="0"/>
              <a:t>15</a:t>
            </a:fld>
            <a:endParaRPr lang="en-GB"/>
          </a:p>
        </p:txBody>
      </p:sp>
    </p:spTree>
    <p:extLst>
      <p:ext uri="{BB962C8B-B14F-4D97-AF65-F5344CB8AC3E}">
        <p14:creationId xmlns:p14="http://schemas.microsoft.com/office/powerpoint/2010/main" val="3742950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917EC3-94AB-49F9-ADC4-2A867C5ADD77}" type="slidenum">
              <a:rPr lang="en-GB" smtClean="0"/>
              <a:t>16</a:t>
            </a:fld>
            <a:endParaRPr lang="en-GB"/>
          </a:p>
        </p:txBody>
      </p:sp>
    </p:spTree>
    <p:extLst>
      <p:ext uri="{BB962C8B-B14F-4D97-AF65-F5344CB8AC3E}">
        <p14:creationId xmlns:p14="http://schemas.microsoft.com/office/powerpoint/2010/main" val="4225387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B917EC3-94AB-49F9-ADC4-2A867C5ADD77}" type="slidenum">
              <a:rPr lang="en-GB" smtClean="0"/>
              <a:t>17</a:t>
            </a:fld>
            <a:endParaRPr lang="en-GB"/>
          </a:p>
        </p:txBody>
      </p:sp>
    </p:spTree>
    <p:extLst>
      <p:ext uri="{BB962C8B-B14F-4D97-AF65-F5344CB8AC3E}">
        <p14:creationId xmlns:p14="http://schemas.microsoft.com/office/powerpoint/2010/main" val="367475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917EC3-94AB-49F9-ADC4-2A867C5ADD77}" type="slidenum">
              <a:rPr lang="en-GB" smtClean="0"/>
              <a:t>18</a:t>
            </a:fld>
            <a:endParaRPr lang="en-GB"/>
          </a:p>
        </p:txBody>
      </p:sp>
    </p:spTree>
    <p:extLst>
      <p:ext uri="{BB962C8B-B14F-4D97-AF65-F5344CB8AC3E}">
        <p14:creationId xmlns:p14="http://schemas.microsoft.com/office/powerpoint/2010/main" val="603665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B917EC3-94AB-49F9-ADC4-2A867C5ADD77}" type="slidenum">
              <a:rPr lang="en-GB" smtClean="0"/>
              <a:t>19</a:t>
            </a:fld>
            <a:endParaRPr lang="en-GB"/>
          </a:p>
        </p:txBody>
      </p:sp>
    </p:spTree>
    <p:extLst>
      <p:ext uri="{BB962C8B-B14F-4D97-AF65-F5344CB8AC3E}">
        <p14:creationId xmlns:p14="http://schemas.microsoft.com/office/powerpoint/2010/main" val="136026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8525">
              <a:spcBef>
                <a:spcPct val="30000"/>
              </a:spcBef>
              <a:defRPr sz="1200">
                <a:solidFill>
                  <a:schemeClr val="tx1"/>
                </a:solidFill>
                <a:latin typeface="Arial" charset="0"/>
              </a:defRPr>
            </a:lvl1pPr>
            <a:lvl2pPr marL="738188" indent="-282575" defTabSz="898525">
              <a:spcBef>
                <a:spcPct val="30000"/>
              </a:spcBef>
              <a:defRPr sz="1200">
                <a:solidFill>
                  <a:schemeClr val="tx1"/>
                </a:solidFill>
                <a:latin typeface="Arial" charset="0"/>
              </a:defRPr>
            </a:lvl2pPr>
            <a:lvl3pPr marL="1136650" indent="-227013" defTabSz="898525">
              <a:spcBef>
                <a:spcPct val="30000"/>
              </a:spcBef>
              <a:defRPr sz="1200">
                <a:solidFill>
                  <a:schemeClr val="tx1"/>
                </a:solidFill>
                <a:latin typeface="Arial" charset="0"/>
              </a:defRPr>
            </a:lvl3pPr>
            <a:lvl4pPr marL="1592263" indent="-227013" defTabSz="898525">
              <a:spcBef>
                <a:spcPct val="30000"/>
              </a:spcBef>
              <a:defRPr sz="1200">
                <a:solidFill>
                  <a:schemeClr val="tx1"/>
                </a:solidFill>
                <a:latin typeface="Arial" charset="0"/>
              </a:defRPr>
            </a:lvl4pPr>
            <a:lvl5pPr marL="2046288" indent="-227013" defTabSz="898525">
              <a:spcBef>
                <a:spcPct val="30000"/>
              </a:spcBef>
              <a:defRPr sz="1200">
                <a:solidFill>
                  <a:schemeClr val="tx1"/>
                </a:solidFill>
                <a:latin typeface="Arial" charset="0"/>
              </a:defRPr>
            </a:lvl5pPr>
            <a:lvl6pPr marL="2503488" indent="-227013" defTabSz="898525" eaLnBrk="0" fontAlgn="base" hangingPunct="0">
              <a:spcBef>
                <a:spcPct val="30000"/>
              </a:spcBef>
              <a:spcAft>
                <a:spcPct val="0"/>
              </a:spcAft>
              <a:defRPr sz="1200">
                <a:solidFill>
                  <a:schemeClr val="tx1"/>
                </a:solidFill>
                <a:latin typeface="Arial" charset="0"/>
              </a:defRPr>
            </a:lvl6pPr>
            <a:lvl7pPr marL="2960688" indent="-227013" defTabSz="898525" eaLnBrk="0" fontAlgn="base" hangingPunct="0">
              <a:spcBef>
                <a:spcPct val="30000"/>
              </a:spcBef>
              <a:spcAft>
                <a:spcPct val="0"/>
              </a:spcAft>
              <a:defRPr sz="1200">
                <a:solidFill>
                  <a:schemeClr val="tx1"/>
                </a:solidFill>
                <a:latin typeface="Arial" charset="0"/>
              </a:defRPr>
            </a:lvl7pPr>
            <a:lvl8pPr marL="3417888" indent="-227013" defTabSz="898525" eaLnBrk="0" fontAlgn="base" hangingPunct="0">
              <a:spcBef>
                <a:spcPct val="30000"/>
              </a:spcBef>
              <a:spcAft>
                <a:spcPct val="0"/>
              </a:spcAft>
              <a:defRPr sz="1200">
                <a:solidFill>
                  <a:schemeClr val="tx1"/>
                </a:solidFill>
                <a:latin typeface="Arial" charset="0"/>
              </a:defRPr>
            </a:lvl8pPr>
            <a:lvl9pPr marL="3875088" indent="-227013" defTabSz="898525" eaLnBrk="0" fontAlgn="base" hangingPunct="0">
              <a:spcBef>
                <a:spcPct val="30000"/>
              </a:spcBef>
              <a:spcAft>
                <a:spcPct val="0"/>
              </a:spcAft>
              <a:defRPr sz="1200">
                <a:solidFill>
                  <a:schemeClr val="tx1"/>
                </a:solidFill>
                <a:latin typeface="Arial" charset="0"/>
              </a:defRPr>
            </a:lvl9pPr>
          </a:lstStyle>
          <a:p>
            <a:pPr>
              <a:spcBef>
                <a:spcPct val="0"/>
              </a:spcBef>
            </a:pPr>
            <a:fld id="{26E69C34-5A39-42D4-AD3B-B1065ED663C6}" type="slidenum">
              <a:rPr lang="en-GB" altLang="en-US"/>
              <a:pPr>
                <a:spcBef>
                  <a:spcPct val="0"/>
                </a:spcBef>
              </a:pPr>
              <a:t>20</a:t>
            </a:fld>
            <a:endParaRPr lang="en-GB"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13"/>
          <p:cNvSpPr>
            <a:spLocks noChangeArrowheads="1"/>
          </p:cNvSpPr>
          <p:nvPr/>
        </p:nvSpPr>
        <p:spPr bwMode="auto">
          <a:xfrm>
            <a:off x="0" y="5365750"/>
            <a:ext cx="9140825" cy="665163"/>
          </a:xfrm>
          <a:prstGeom prst="rect">
            <a:avLst/>
          </a:prstGeom>
          <a:solidFill>
            <a:srgbClr val="003E72"/>
          </a:solidFill>
          <a:ln>
            <a:noFill/>
          </a:ln>
          <a:extLst>
            <a:ext uri="{91240B29-F687-4F45-9708-019B960494DF}">
              <a14:hiddenLine xmlns:a14="http://schemas.microsoft.com/office/drawing/2010/main" w="127">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3E72"/>
              </a:solidFill>
            </a:endParaRPr>
          </a:p>
        </p:txBody>
      </p:sp>
      <p:sp>
        <p:nvSpPr>
          <p:cNvPr id="5" name="Rectangle 14"/>
          <p:cNvSpPr>
            <a:spLocks noChangeArrowheads="1"/>
          </p:cNvSpPr>
          <p:nvPr/>
        </p:nvSpPr>
        <p:spPr bwMode="auto">
          <a:xfrm>
            <a:off x="0" y="6030913"/>
            <a:ext cx="9140825" cy="173037"/>
          </a:xfrm>
          <a:prstGeom prst="rect">
            <a:avLst/>
          </a:prstGeom>
          <a:solidFill>
            <a:srgbClr val="6AADE4"/>
          </a:solidFill>
          <a:ln>
            <a:noFill/>
          </a:ln>
          <a:extLst>
            <a:ext uri="{91240B29-F687-4F45-9708-019B960494DF}">
              <a14:hiddenLine xmlns:a14="http://schemas.microsoft.com/office/drawing/2010/main" w="127">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a:solidFill>
                <a:srgbClr val="003E72"/>
              </a:solidFill>
            </a:endParaRPr>
          </a:p>
        </p:txBody>
      </p:sp>
      <p:sp>
        <p:nvSpPr>
          <p:cNvPr id="5122" name="Rectangle 2"/>
          <p:cNvSpPr>
            <a:spLocks noGrp="1" noChangeArrowheads="1"/>
          </p:cNvSpPr>
          <p:nvPr>
            <p:ph type="ctrTitle"/>
          </p:nvPr>
        </p:nvSpPr>
        <p:spPr>
          <a:xfrm>
            <a:off x="384175" y="2016125"/>
            <a:ext cx="8374063" cy="576263"/>
          </a:xfrm>
        </p:spPr>
        <p:txBody>
          <a:bodyPr/>
          <a:lstStyle>
            <a:lvl1pPr>
              <a:defRPr sz="3600"/>
            </a:lvl1pPr>
          </a:lstStyle>
          <a:p>
            <a:r>
              <a:rPr lang="en-GB"/>
              <a:t>Click to edit Master title style</a:t>
            </a:r>
          </a:p>
        </p:txBody>
      </p:sp>
      <p:sp>
        <p:nvSpPr>
          <p:cNvPr id="5123" name="Rectangle 3"/>
          <p:cNvSpPr>
            <a:spLocks noGrp="1" noChangeArrowheads="1"/>
          </p:cNvSpPr>
          <p:nvPr>
            <p:ph type="subTitle" idx="1"/>
          </p:nvPr>
        </p:nvSpPr>
        <p:spPr>
          <a:xfrm>
            <a:off x="384175" y="2774950"/>
            <a:ext cx="8374063" cy="539750"/>
          </a:xfrm>
        </p:spPr>
        <p:txBody>
          <a:bodyPr/>
          <a:lstStyle>
            <a:lvl1pPr marL="0" indent="0">
              <a:buFontTx/>
              <a:buNone/>
              <a:defRPr sz="1800" b="1">
                <a:solidFill>
                  <a:schemeClr val="tx2"/>
                </a:solidFill>
              </a:defRPr>
            </a:lvl1pPr>
          </a:lstStyle>
          <a:p>
            <a:r>
              <a:rPr lang="en-GB"/>
              <a:t>Click to edit Master subtitle style</a:t>
            </a:r>
          </a:p>
        </p:txBody>
      </p:sp>
      <p:sp>
        <p:nvSpPr>
          <p:cNvPr id="6" name="Rectangle 10"/>
          <p:cNvSpPr>
            <a:spLocks noGrp="1" noChangeArrowheads="1"/>
          </p:cNvSpPr>
          <p:nvPr>
            <p:ph type="sldNum" sz="quarter" idx="10"/>
          </p:nvPr>
        </p:nvSpPr>
        <p:spPr>
          <a:xfrm>
            <a:off x="7862888" y="6448425"/>
            <a:ext cx="900112" cy="179388"/>
          </a:xfrm>
        </p:spPr>
        <p:txBody>
          <a:bodyPr/>
          <a:lstStyle>
            <a:lvl1pPr>
              <a:defRPr>
                <a:solidFill>
                  <a:schemeClr val="tx1"/>
                </a:solidFill>
              </a:defRPr>
            </a:lvl1pPr>
          </a:lstStyle>
          <a:p>
            <a:pPr>
              <a:defRPr/>
            </a:pPr>
            <a:fld id="{89C60291-E8ED-4B9C-8A0D-3297A9C52444}" type="slidenum">
              <a:rPr lang="en-GB">
                <a:solidFill>
                  <a:srgbClr val="003E72"/>
                </a:solidFill>
              </a:rPr>
              <a:pPr>
                <a:defRPr/>
              </a:pPr>
              <a:t>‹#›</a:t>
            </a:fld>
            <a:endParaRPr lang="en-GB">
              <a:solidFill>
                <a:srgbClr val="003E72"/>
              </a:solidFill>
            </a:endParaRPr>
          </a:p>
        </p:txBody>
      </p:sp>
    </p:spTree>
    <p:extLst>
      <p:ext uri="{BB962C8B-B14F-4D97-AF65-F5344CB8AC3E}">
        <p14:creationId xmlns:p14="http://schemas.microsoft.com/office/powerpoint/2010/main" val="48144301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9611BA2C-4E24-4A0E-9305-3B9DF7D48D9D}"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994829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86A0EEEF-C1E3-4F4C-AC74-F9DD16923271}"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870431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84175" y="1708150"/>
            <a:ext cx="4110038"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6613" y="1708150"/>
            <a:ext cx="4111625"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3CB3910C-8598-47A3-A2EF-ADC511547A5B}"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3896101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91003E37-C230-4475-9D58-45F9A8562E87}"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187568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F3ADB97B-F982-4482-BEA4-3C8BCCB806F2}"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409798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DE535D35-9615-4F8B-A205-097AF432F7BC}"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885299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4F42E6B-08B1-4E3C-BCAE-0D233F1C62DE}"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2735975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33AB678-4001-4882-B47D-02B79A24B832}"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39105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B326A673-2EB4-43DC-9455-D00E711CB61C}"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1419588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5913" y="398463"/>
            <a:ext cx="2093912" cy="537686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84175" y="398463"/>
            <a:ext cx="6129338" cy="53768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6E9BF68D-29EF-4015-AADF-92D437C73A07}" type="slidenum">
              <a:rPr lang="en-GB">
                <a:solidFill>
                  <a:srgbClr val="FFFFFF"/>
                </a:solidFill>
              </a:rPr>
              <a:pPr>
                <a:defRPr/>
              </a:pPr>
              <a:t>‹#›</a:t>
            </a:fld>
            <a:endParaRPr lang="en-GB">
              <a:solidFill>
                <a:srgbClr val="FFFFFF"/>
              </a:solidFill>
            </a:endParaRPr>
          </a:p>
        </p:txBody>
      </p:sp>
    </p:spTree>
    <p:extLst>
      <p:ext uri="{BB962C8B-B14F-4D97-AF65-F5344CB8AC3E}">
        <p14:creationId xmlns:p14="http://schemas.microsoft.com/office/powerpoint/2010/main" val="3908226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4175" y="398463"/>
            <a:ext cx="837565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384175" y="1708150"/>
            <a:ext cx="8374063"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30" name="Rectangle 6"/>
          <p:cNvSpPr>
            <a:spLocks noGrp="1" noChangeArrowheads="1"/>
          </p:cNvSpPr>
          <p:nvPr>
            <p:ph type="sldNum" sz="quarter" idx="4"/>
          </p:nvPr>
        </p:nvSpPr>
        <p:spPr bwMode="auto">
          <a:xfrm>
            <a:off x="7862888" y="6451600"/>
            <a:ext cx="900112"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a:solidFill>
                  <a:schemeClr val="tx2"/>
                </a:solidFill>
              </a:defRPr>
            </a:lvl1pPr>
          </a:lstStyle>
          <a:p>
            <a:pPr fontAlgn="base">
              <a:spcBef>
                <a:spcPct val="0"/>
              </a:spcBef>
              <a:spcAft>
                <a:spcPct val="0"/>
              </a:spcAft>
              <a:defRPr/>
            </a:pPr>
            <a:fld id="{5D8E54C9-4220-4E81-BBDD-21B2B4551456}" type="slidenum">
              <a:rPr lang="en-GB">
                <a:solidFill>
                  <a:srgbClr val="FFFFFF"/>
                </a:solidFill>
              </a:rPr>
              <a:pPr fontAlgn="base">
                <a:spcBef>
                  <a:spcPct val="0"/>
                </a:spcBef>
                <a:spcAft>
                  <a:spcPct val="0"/>
                </a:spcAft>
                <a:defRPr/>
              </a:pPr>
              <a:t>‹#›</a:t>
            </a:fld>
            <a:endParaRPr lang="en-GB">
              <a:solidFill>
                <a:srgbClr val="FFFFFF"/>
              </a:solidFill>
            </a:endParaRPr>
          </a:p>
        </p:txBody>
      </p:sp>
    </p:spTree>
    <p:extLst>
      <p:ext uri="{BB962C8B-B14F-4D97-AF65-F5344CB8AC3E}">
        <p14:creationId xmlns:p14="http://schemas.microsoft.com/office/powerpoint/2010/main" val="34217134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2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Arial" charset="0"/>
        </a:defRPr>
      </a:lvl2pPr>
      <a:lvl3pPr algn="l" rtl="0" eaLnBrk="0" fontAlgn="base" hangingPunct="0">
        <a:spcBef>
          <a:spcPct val="0"/>
        </a:spcBef>
        <a:spcAft>
          <a:spcPct val="0"/>
        </a:spcAft>
        <a:defRPr sz="2600" b="1">
          <a:solidFill>
            <a:schemeClr val="tx2"/>
          </a:solidFill>
          <a:latin typeface="Arial" charset="0"/>
        </a:defRPr>
      </a:lvl3pPr>
      <a:lvl4pPr algn="l" rtl="0" eaLnBrk="0" fontAlgn="base" hangingPunct="0">
        <a:spcBef>
          <a:spcPct val="0"/>
        </a:spcBef>
        <a:spcAft>
          <a:spcPct val="0"/>
        </a:spcAft>
        <a:defRPr sz="2600" b="1">
          <a:solidFill>
            <a:schemeClr val="tx2"/>
          </a:solidFill>
          <a:latin typeface="Arial" charset="0"/>
        </a:defRPr>
      </a:lvl4pPr>
      <a:lvl5pPr algn="l" rtl="0" eaLnBrk="0" fontAlgn="base" hangingPunct="0">
        <a:spcBef>
          <a:spcPct val="0"/>
        </a:spcBef>
        <a:spcAft>
          <a:spcPct val="0"/>
        </a:spcAft>
        <a:defRPr sz="2600" b="1">
          <a:solidFill>
            <a:schemeClr val="tx2"/>
          </a:solidFill>
          <a:latin typeface="Arial" charset="0"/>
        </a:defRPr>
      </a:lvl5pPr>
      <a:lvl6pPr marL="457200" algn="l" rtl="0" fontAlgn="base">
        <a:spcBef>
          <a:spcPct val="0"/>
        </a:spcBef>
        <a:spcAft>
          <a:spcPct val="0"/>
        </a:spcAft>
        <a:defRPr sz="2600" b="1">
          <a:solidFill>
            <a:schemeClr val="tx2"/>
          </a:solidFill>
          <a:latin typeface="Arial" charset="0"/>
        </a:defRPr>
      </a:lvl6pPr>
      <a:lvl7pPr marL="914400" algn="l" rtl="0" fontAlgn="base">
        <a:spcBef>
          <a:spcPct val="0"/>
        </a:spcBef>
        <a:spcAft>
          <a:spcPct val="0"/>
        </a:spcAft>
        <a:defRPr sz="2600" b="1">
          <a:solidFill>
            <a:schemeClr val="tx2"/>
          </a:solidFill>
          <a:latin typeface="Arial" charset="0"/>
        </a:defRPr>
      </a:lvl7pPr>
      <a:lvl8pPr marL="1371600" algn="l" rtl="0" fontAlgn="base">
        <a:spcBef>
          <a:spcPct val="0"/>
        </a:spcBef>
        <a:spcAft>
          <a:spcPct val="0"/>
        </a:spcAft>
        <a:defRPr sz="2600" b="1">
          <a:solidFill>
            <a:schemeClr val="tx2"/>
          </a:solidFill>
          <a:latin typeface="Arial" charset="0"/>
        </a:defRPr>
      </a:lvl8pPr>
      <a:lvl9pPr marL="1828800" algn="l" rtl="0" fontAlgn="base">
        <a:spcBef>
          <a:spcPct val="0"/>
        </a:spcBef>
        <a:spcAft>
          <a:spcPct val="0"/>
        </a:spcAft>
        <a:defRPr sz="2600" b="1">
          <a:solidFill>
            <a:schemeClr val="tx2"/>
          </a:solidFill>
          <a:latin typeface="Arial" charset="0"/>
        </a:defRPr>
      </a:lvl9pPr>
    </p:titleStyle>
    <p:bodyStyle>
      <a:lvl1pPr marL="269875" indent="-269875" algn="l" rtl="0" eaLnBrk="0" fontAlgn="base" hangingPunct="0">
        <a:spcBef>
          <a:spcPct val="0"/>
        </a:spcBef>
        <a:spcAft>
          <a:spcPct val="75000"/>
        </a:spcAft>
        <a:buChar char="•"/>
        <a:defRPr sz="2000">
          <a:solidFill>
            <a:schemeClr val="tx1"/>
          </a:solidFill>
          <a:latin typeface="+mn-lt"/>
          <a:ea typeface="+mn-ea"/>
          <a:cs typeface="+mn-cs"/>
        </a:defRPr>
      </a:lvl1pPr>
      <a:lvl2pPr marL="538163" indent="-266700" algn="l" rtl="0" eaLnBrk="0" fontAlgn="base" hangingPunct="0">
        <a:spcBef>
          <a:spcPct val="0"/>
        </a:spcBef>
        <a:spcAft>
          <a:spcPct val="75000"/>
        </a:spcAft>
        <a:buChar char="•"/>
        <a:defRPr sz="2000">
          <a:solidFill>
            <a:schemeClr val="tx1"/>
          </a:solidFill>
          <a:latin typeface="+mn-lt"/>
        </a:defRPr>
      </a:lvl2pPr>
      <a:lvl3pPr marL="809625" indent="-269875" algn="l" rtl="0" eaLnBrk="0" fontAlgn="base" hangingPunct="0">
        <a:spcBef>
          <a:spcPct val="0"/>
        </a:spcBef>
        <a:spcAft>
          <a:spcPct val="75000"/>
        </a:spcAft>
        <a:buChar char="•"/>
        <a:defRPr sz="2000">
          <a:solidFill>
            <a:schemeClr val="tx1"/>
          </a:solidFill>
          <a:latin typeface="+mn-lt"/>
        </a:defRPr>
      </a:lvl3pPr>
      <a:lvl4pPr marL="1079500" indent="-268288" algn="l" rtl="0" eaLnBrk="0" fontAlgn="base" hangingPunct="0">
        <a:spcBef>
          <a:spcPct val="0"/>
        </a:spcBef>
        <a:spcAft>
          <a:spcPct val="75000"/>
        </a:spcAft>
        <a:buChar char="•"/>
        <a:defRPr sz="2000">
          <a:solidFill>
            <a:schemeClr val="tx1"/>
          </a:solidFill>
          <a:latin typeface="+mn-lt"/>
        </a:defRPr>
      </a:lvl4pPr>
      <a:lvl5pPr marL="1350963" indent="-269875" algn="l" rtl="0" eaLnBrk="0" fontAlgn="base" hangingPunct="0">
        <a:spcBef>
          <a:spcPct val="0"/>
        </a:spcBef>
        <a:spcAft>
          <a:spcPct val="75000"/>
        </a:spcAft>
        <a:buChar char="•"/>
        <a:defRPr sz="2000">
          <a:solidFill>
            <a:schemeClr val="tx1"/>
          </a:solidFill>
          <a:latin typeface="+mn-lt"/>
        </a:defRPr>
      </a:lvl5pPr>
      <a:lvl6pPr marL="1808163" indent="-269875" algn="l" rtl="0" fontAlgn="base">
        <a:spcBef>
          <a:spcPct val="0"/>
        </a:spcBef>
        <a:spcAft>
          <a:spcPct val="75000"/>
        </a:spcAft>
        <a:buChar char="•"/>
        <a:defRPr sz="2000">
          <a:solidFill>
            <a:schemeClr val="tx1"/>
          </a:solidFill>
          <a:latin typeface="+mn-lt"/>
        </a:defRPr>
      </a:lvl6pPr>
      <a:lvl7pPr marL="2265363" indent="-269875" algn="l" rtl="0" fontAlgn="base">
        <a:spcBef>
          <a:spcPct val="0"/>
        </a:spcBef>
        <a:spcAft>
          <a:spcPct val="75000"/>
        </a:spcAft>
        <a:buChar char="•"/>
        <a:defRPr sz="2000">
          <a:solidFill>
            <a:schemeClr val="tx1"/>
          </a:solidFill>
          <a:latin typeface="+mn-lt"/>
        </a:defRPr>
      </a:lvl7pPr>
      <a:lvl8pPr marL="2722563" indent="-269875" algn="l" rtl="0" fontAlgn="base">
        <a:spcBef>
          <a:spcPct val="0"/>
        </a:spcBef>
        <a:spcAft>
          <a:spcPct val="75000"/>
        </a:spcAft>
        <a:buChar char="•"/>
        <a:defRPr sz="2000">
          <a:solidFill>
            <a:schemeClr val="tx1"/>
          </a:solidFill>
          <a:latin typeface="+mn-lt"/>
        </a:defRPr>
      </a:lvl8pPr>
      <a:lvl9pPr marL="3179763" indent="-269875" algn="l" rtl="0" fontAlgn="base">
        <a:spcBef>
          <a:spcPct val="0"/>
        </a:spcBef>
        <a:spcAft>
          <a:spcPct val="7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teachingsupport.cam.ac.u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descr="A cartoon where a man approaches a counter and says, 'i'm filling a complaint that bureacracy has crushed my soul and destroyed my desire to live'. The woman behind the counter answers, 'Sir, that is the wrong form'." title="it’s all about value for money">
            <a:extLst>
              <a:ext uri="{FF2B5EF4-FFF2-40B4-BE49-F238E27FC236}">
                <a16:creationId xmlns:a16="http://schemas.microsoft.com/office/drawing/2014/main" xmlns="" id="{3DD3FB6A-D5D9-4889-B1AE-72C9DA69AB9D}"/>
              </a:ext>
            </a:extLst>
          </p:cNvPr>
          <p:cNvSpPr txBox="1">
            <a:spLocks/>
          </p:cNvSpPr>
          <p:nvPr/>
        </p:nvSpPr>
        <p:spPr bwMode="auto">
          <a:xfrm>
            <a:off x="366754" y="2008344"/>
            <a:ext cx="8391484" cy="156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Arial" charset="0"/>
              </a:defRPr>
            </a:lvl2pPr>
            <a:lvl3pPr algn="l" rtl="0" eaLnBrk="0" fontAlgn="base" hangingPunct="0">
              <a:spcBef>
                <a:spcPct val="0"/>
              </a:spcBef>
              <a:spcAft>
                <a:spcPct val="0"/>
              </a:spcAft>
              <a:defRPr sz="2600" b="1">
                <a:solidFill>
                  <a:schemeClr val="tx2"/>
                </a:solidFill>
                <a:latin typeface="Arial" charset="0"/>
              </a:defRPr>
            </a:lvl3pPr>
            <a:lvl4pPr algn="l" rtl="0" eaLnBrk="0" fontAlgn="base" hangingPunct="0">
              <a:spcBef>
                <a:spcPct val="0"/>
              </a:spcBef>
              <a:spcAft>
                <a:spcPct val="0"/>
              </a:spcAft>
              <a:defRPr sz="2600" b="1">
                <a:solidFill>
                  <a:schemeClr val="tx2"/>
                </a:solidFill>
                <a:latin typeface="Arial" charset="0"/>
              </a:defRPr>
            </a:lvl4pPr>
            <a:lvl5pPr algn="l" rtl="0" eaLnBrk="0" fontAlgn="base" hangingPunct="0">
              <a:spcBef>
                <a:spcPct val="0"/>
              </a:spcBef>
              <a:spcAft>
                <a:spcPct val="0"/>
              </a:spcAft>
              <a:defRPr sz="2600" b="1">
                <a:solidFill>
                  <a:schemeClr val="tx2"/>
                </a:solidFill>
                <a:latin typeface="Arial" charset="0"/>
              </a:defRPr>
            </a:lvl5pPr>
            <a:lvl6pPr marL="457200" algn="l" rtl="0" fontAlgn="base">
              <a:spcBef>
                <a:spcPct val="0"/>
              </a:spcBef>
              <a:spcAft>
                <a:spcPct val="0"/>
              </a:spcAft>
              <a:defRPr sz="2600" b="1">
                <a:solidFill>
                  <a:schemeClr val="tx2"/>
                </a:solidFill>
                <a:latin typeface="Arial" charset="0"/>
              </a:defRPr>
            </a:lvl6pPr>
            <a:lvl7pPr marL="914400" algn="l" rtl="0" fontAlgn="base">
              <a:spcBef>
                <a:spcPct val="0"/>
              </a:spcBef>
              <a:spcAft>
                <a:spcPct val="0"/>
              </a:spcAft>
              <a:defRPr sz="2600" b="1">
                <a:solidFill>
                  <a:schemeClr val="tx2"/>
                </a:solidFill>
                <a:latin typeface="Arial" charset="0"/>
              </a:defRPr>
            </a:lvl7pPr>
            <a:lvl8pPr marL="1371600" algn="l" rtl="0" fontAlgn="base">
              <a:spcBef>
                <a:spcPct val="0"/>
              </a:spcBef>
              <a:spcAft>
                <a:spcPct val="0"/>
              </a:spcAft>
              <a:defRPr sz="2600" b="1">
                <a:solidFill>
                  <a:schemeClr val="tx2"/>
                </a:solidFill>
                <a:latin typeface="Arial" charset="0"/>
              </a:defRPr>
            </a:lvl8pPr>
            <a:lvl9pPr marL="1828800" algn="l" rtl="0" fontAlgn="base">
              <a:spcBef>
                <a:spcPct val="0"/>
              </a:spcBef>
              <a:spcAft>
                <a:spcPct val="0"/>
              </a:spcAft>
              <a:defRPr sz="2600" b="1">
                <a:solidFill>
                  <a:schemeClr val="tx2"/>
                </a:solidFill>
                <a:latin typeface="Arial" charset="0"/>
              </a:defRPr>
            </a:lvl9pPr>
          </a:lstStyle>
          <a:p>
            <a:pPr algn="ctr"/>
            <a:r>
              <a:rPr lang="en-GB" altLang="en-US" dirty="0"/>
              <a:t>Beyond DSAs</a:t>
            </a:r>
            <a:r>
              <a:rPr lang="en-GB" altLang="en-US" sz="4000" dirty="0"/>
              <a:t>: </a:t>
            </a:r>
          </a:p>
          <a:p>
            <a:r>
              <a:rPr lang="en-GB" altLang="en-US" sz="2800" dirty="0">
                <a:solidFill>
                  <a:schemeClr val="bg1"/>
                </a:solidFill>
              </a:rPr>
              <a:t>Reflections on a year of in-house NMH provision</a:t>
            </a:r>
          </a:p>
          <a:p>
            <a:endParaRPr lang="en-GB" altLang="en-US" kern="0" dirty="0"/>
          </a:p>
        </p:txBody>
      </p:sp>
      <p:sp>
        <p:nvSpPr>
          <p:cNvPr id="5123" name="Rectangle 3"/>
          <p:cNvSpPr>
            <a:spLocks noGrp="1" noChangeArrowheads="1"/>
          </p:cNvSpPr>
          <p:nvPr>
            <p:ph type="subTitle" idx="1"/>
          </p:nvPr>
        </p:nvSpPr>
        <p:spPr>
          <a:xfrm>
            <a:off x="291809" y="3179065"/>
            <a:ext cx="8374063" cy="2050135"/>
          </a:xfrm>
        </p:spPr>
        <p:txBody>
          <a:bodyPr/>
          <a:lstStyle/>
          <a:p>
            <a:pPr algn="ctr" eaLnBrk="1" hangingPunct="1"/>
            <a:r>
              <a:rPr lang="en-GB" altLang="en-US" sz="2000" dirty="0" smtClean="0">
                <a:solidFill>
                  <a:schemeClr val="bg1"/>
                </a:solidFill>
              </a:rPr>
              <a:t>December 2017</a:t>
            </a:r>
            <a:endParaRPr lang="en-GB" altLang="en-US" sz="2000" dirty="0">
              <a:solidFill>
                <a:schemeClr val="bg1"/>
              </a:solidFill>
            </a:endParaRPr>
          </a:p>
          <a:p>
            <a:pPr eaLnBrk="1" hangingPunct="1">
              <a:spcAft>
                <a:spcPct val="0"/>
              </a:spcAft>
            </a:pPr>
            <a:endParaRPr lang="en-US" altLang="en-US" sz="2000" dirty="0">
              <a:solidFill>
                <a:schemeClr val="bg1"/>
              </a:solidFill>
            </a:endParaRPr>
          </a:p>
          <a:p>
            <a:pPr eaLnBrk="1" hangingPunct="1">
              <a:spcAft>
                <a:spcPct val="0"/>
              </a:spcAft>
            </a:pPr>
            <a:r>
              <a:rPr lang="en-US" altLang="en-US" sz="2000" dirty="0" smtClean="0">
                <a:solidFill>
                  <a:schemeClr val="bg1"/>
                </a:solidFill>
              </a:rPr>
              <a:t>Eleanor Girt-Izod</a:t>
            </a:r>
            <a:endParaRPr lang="en-US" altLang="en-US" sz="2000" dirty="0">
              <a:solidFill>
                <a:schemeClr val="bg1"/>
              </a:solidFill>
            </a:endParaRPr>
          </a:p>
          <a:p>
            <a:pPr eaLnBrk="1" hangingPunct="1">
              <a:spcAft>
                <a:spcPct val="0"/>
              </a:spcAft>
            </a:pPr>
            <a:r>
              <a:rPr lang="en-US" altLang="en-US" sz="2000" dirty="0" smtClean="0">
                <a:solidFill>
                  <a:schemeClr val="bg1"/>
                </a:solidFill>
              </a:rPr>
              <a:t>Disability Adviser: Disability </a:t>
            </a:r>
            <a:r>
              <a:rPr lang="en-US" altLang="en-US" sz="2000" dirty="0">
                <a:solidFill>
                  <a:schemeClr val="bg1"/>
                </a:solidFill>
              </a:rPr>
              <a:t>Resource Centre</a:t>
            </a:r>
          </a:p>
          <a:p>
            <a:pPr eaLnBrk="1" hangingPunct="1">
              <a:spcAft>
                <a:spcPct val="0"/>
              </a:spcAft>
            </a:pPr>
            <a:r>
              <a:rPr lang="en-US" altLang="en-US" sz="2000" dirty="0">
                <a:solidFill>
                  <a:schemeClr val="bg1"/>
                </a:solidFill>
              </a:rPr>
              <a:t>University of Cambridge </a:t>
            </a:r>
          </a:p>
        </p:txBody>
      </p:sp>
      <p:sp>
        <p:nvSpPr>
          <p:cNvPr id="5124" name="Rectangle 4"/>
          <p:cNvSpPr>
            <a:spLocks noChangeArrowheads="1"/>
          </p:cNvSpPr>
          <p:nvPr/>
        </p:nvSpPr>
        <p:spPr bwMode="auto">
          <a:xfrm>
            <a:off x="384175" y="5548313"/>
            <a:ext cx="8374063" cy="261937"/>
          </a:xfrm>
          <a:prstGeom prst="rect">
            <a:avLst/>
          </a:prstGeom>
          <a:noFill/>
          <a:ln w="127">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lstStyle>
            <a:lvl1pPr>
              <a:spcAft>
                <a:spcPct val="75000"/>
              </a:spcAft>
              <a:buChar char="•"/>
              <a:defRPr sz="2000">
                <a:solidFill>
                  <a:schemeClr val="tx1"/>
                </a:solidFill>
                <a:latin typeface="Arial" charset="0"/>
              </a:defRPr>
            </a:lvl1pPr>
            <a:lvl2pPr marL="742950" indent="-285750">
              <a:spcAft>
                <a:spcPct val="75000"/>
              </a:spcAft>
              <a:buChar char="•"/>
              <a:defRPr sz="2000">
                <a:solidFill>
                  <a:schemeClr val="tx1"/>
                </a:solidFill>
                <a:latin typeface="Arial" charset="0"/>
              </a:defRPr>
            </a:lvl2pPr>
            <a:lvl3pPr marL="1143000" indent="-228600">
              <a:spcAft>
                <a:spcPct val="75000"/>
              </a:spcAft>
              <a:buChar char="•"/>
              <a:defRPr sz="2000">
                <a:solidFill>
                  <a:schemeClr val="tx1"/>
                </a:solidFill>
                <a:latin typeface="Arial" charset="0"/>
              </a:defRPr>
            </a:lvl3pPr>
            <a:lvl4pPr marL="1600200" indent="-228600">
              <a:spcAft>
                <a:spcPct val="75000"/>
              </a:spcAft>
              <a:buChar char="•"/>
              <a:defRPr sz="2000">
                <a:solidFill>
                  <a:schemeClr val="tx1"/>
                </a:solidFill>
                <a:latin typeface="Arial" charset="0"/>
              </a:defRPr>
            </a:lvl4pPr>
            <a:lvl5pPr marL="2057400" indent="-228600">
              <a:spcAft>
                <a:spcPct val="75000"/>
              </a:spcAft>
              <a:buChar char="•"/>
              <a:defRPr sz="2000">
                <a:solidFill>
                  <a:schemeClr val="tx1"/>
                </a:solidFill>
                <a:latin typeface="Arial" charset="0"/>
              </a:defRPr>
            </a:lvl5pPr>
            <a:lvl6pPr marL="2514600" indent="-228600" eaLnBrk="0" fontAlgn="base" hangingPunct="0">
              <a:spcBef>
                <a:spcPct val="0"/>
              </a:spcBef>
              <a:spcAft>
                <a:spcPct val="75000"/>
              </a:spcAft>
              <a:buChar char="•"/>
              <a:defRPr sz="2000">
                <a:solidFill>
                  <a:schemeClr val="tx1"/>
                </a:solidFill>
                <a:latin typeface="Arial" charset="0"/>
              </a:defRPr>
            </a:lvl6pPr>
            <a:lvl7pPr marL="2971800" indent="-228600" eaLnBrk="0" fontAlgn="base" hangingPunct="0">
              <a:spcBef>
                <a:spcPct val="0"/>
              </a:spcBef>
              <a:spcAft>
                <a:spcPct val="75000"/>
              </a:spcAft>
              <a:buChar char="•"/>
              <a:defRPr sz="2000">
                <a:solidFill>
                  <a:schemeClr val="tx1"/>
                </a:solidFill>
                <a:latin typeface="Arial" charset="0"/>
              </a:defRPr>
            </a:lvl7pPr>
            <a:lvl8pPr marL="3429000" indent="-228600" eaLnBrk="0" fontAlgn="base" hangingPunct="0">
              <a:spcBef>
                <a:spcPct val="0"/>
              </a:spcBef>
              <a:spcAft>
                <a:spcPct val="75000"/>
              </a:spcAft>
              <a:buChar char="•"/>
              <a:defRPr sz="2000">
                <a:solidFill>
                  <a:schemeClr val="tx1"/>
                </a:solidFill>
                <a:latin typeface="Arial" charset="0"/>
              </a:defRPr>
            </a:lvl8pPr>
            <a:lvl9pPr marL="3886200" indent="-228600" eaLnBrk="0" fontAlgn="base" hangingPunct="0">
              <a:spcBef>
                <a:spcPct val="0"/>
              </a:spcBef>
              <a:spcAft>
                <a:spcPct val="75000"/>
              </a:spcAft>
              <a:buChar char="•"/>
              <a:defRPr sz="2000">
                <a:solidFill>
                  <a:schemeClr val="tx1"/>
                </a:solidFill>
                <a:latin typeface="Arial" charset="0"/>
              </a:defRPr>
            </a:lvl9pPr>
          </a:lstStyle>
          <a:p>
            <a:pPr algn="r" eaLnBrk="1" hangingPunct="1">
              <a:spcAft>
                <a:spcPct val="0"/>
              </a:spcAft>
              <a:buFontTx/>
              <a:buNone/>
            </a:pPr>
            <a:endParaRPr lang="en-GB" altLang="en-US" sz="1800" b="1">
              <a:solidFill>
                <a:schemeClr val="tx2"/>
              </a:solidFill>
            </a:endParaRPr>
          </a:p>
        </p:txBody>
      </p:sp>
      <p:sp>
        <p:nvSpPr>
          <p:cNvPr id="3" name="Slide Number Placeholder 2"/>
          <p:cNvSpPr>
            <a:spLocks noGrp="1"/>
          </p:cNvSpPr>
          <p:nvPr>
            <p:ph type="sldNum" sz="quarter" idx="10"/>
          </p:nvPr>
        </p:nvSpPr>
        <p:spPr/>
        <p:txBody>
          <a:bodyPr/>
          <a:lstStyle/>
          <a:p>
            <a:pPr>
              <a:defRPr/>
            </a:pPr>
            <a:fld id="{89C60291-E8ED-4B9C-8A0D-3297A9C52444}" type="slidenum">
              <a:rPr lang="en-GB" smtClean="0">
                <a:solidFill>
                  <a:srgbClr val="003E72"/>
                </a:solidFill>
              </a:rPr>
              <a:pPr>
                <a:defRPr/>
              </a:pPr>
              <a:t>1</a:t>
            </a:fld>
            <a:endParaRPr lang="en-GB">
              <a:solidFill>
                <a:srgbClr val="003E72"/>
              </a:solidFill>
            </a:endParaRPr>
          </a:p>
        </p:txBody>
      </p:sp>
    </p:spTree>
    <p:extLst>
      <p:ext uri="{BB962C8B-B14F-4D97-AF65-F5344CB8AC3E}">
        <p14:creationId xmlns:p14="http://schemas.microsoft.com/office/powerpoint/2010/main" val="174087116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458D2FEE-76AC-42E2-A778-3D21C212B46A}"/>
              </a:ext>
            </a:extLst>
          </p:cNvPr>
          <p:cNvSpPr>
            <a:spLocks noGrp="1"/>
          </p:cNvSpPr>
          <p:nvPr>
            <p:ph type="title"/>
          </p:nvPr>
        </p:nvSpPr>
        <p:spPr/>
        <p:txBody>
          <a:bodyPr/>
          <a:lstStyle/>
          <a:p>
            <a:r>
              <a:rPr lang="en-GB" altLang="en-US" sz="2800" dirty="0"/>
              <a:t>Overview</a:t>
            </a:r>
            <a:endParaRPr lang="en-GB" dirty="0"/>
          </a:p>
        </p:txBody>
      </p:sp>
      <p:sp>
        <p:nvSpPr>
          <p:cNvPr id="7171" name="Rectangle 3"/>
          <p:cNvSpPr>
            <a:spLocks noGrp="1" noChangeArrowheads="1"/>
          </p:cNvSpPr>
          <p:nvPr>
            <p:ph type="body" idx="4294967295"/>
          </p:nvPr>
        </p:nvSpPr>
        <p:spPr>
          <a:xfrm>
            <a:off x="381818" y="1484784"/>
            <a:ext cx="8374063" cy="4587875"/>
          </a:xfrm>
        </p:spPr>
        <p:txBody>
          <a:bodyPr/>
          <a:lstStyle/>
          <a:p>
            <a:r>
              <a:rPr lang="en-US" altLang="en-US" sz="3000" b="1" dirty="0"/>
              <a:t>The future of DSAs</a:t>
            </a:r>
          </a:p>
          <a:p>
            <a:r>
              <a:rPr lang="en-US" altLang="en-US" sz="3000" b="1" dirty="0"/>
              <a:t>Cambridge’s response</a:t>
            </a:r>
          </a:p>
          <a:p>
            <a:r>
              <a:rPr lang="en-US" altLang="en-US" sz="3000" b="1" dirty="0"/>
              <a:t>How it works</a:t>
            </a:r>
          </a:p>
          <a:p>
            <a:r>
              <a:rPr lang="en-US" altLang="en-US" sz="3000" b="1" dirty="0"/>
              <a:t>Benefits</a:t>
            </a:r>
          </a:p>
          <a:p>
            <a:r>
              <a:rPr lang="en-US" altLang="en-US" sz="3000" b="1" dirty="0"/>
              <a:t>Evaluation</a:t>
            </a:r>
          </a:p>
          <a:p>
            <a:r>
              <a:rPr lang="en-US" altLang="en-US" sz="3000" b="1" dirty="0"/>
              <a:t>Q&amp;A</a:t>
            </a:r>
          </a:p>
        </p:txBody>
      </p:sp>
      <p:sp>
        <p:nvSpPr>
          <p:cNvPr id="2" name="Slide Number Placeholder 1"/>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2</a:t>
            </a:fld>
            <a:endParaRPr lang="en-GB">
              <a:solidFill>
                <a:srgbClr val="FFFFFF"/>
              </a:solidFill>
            </a:endParaRPr>
          </a:p>
        </p:txBody>
      </p:sp>
    </p:spTree>
    <p:extLst>
      <p:ext uri="{BB962C8B-B14F-4D97-AF65-F5344CB8AC3E}">
        <p14:creationId xmlns:p14="http://schemas.microsoft.com/office/powerpoint/2010/main" val="2087879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descr="A cartoon where a man approaches a counter and says, 'i'm filling a complaint that bureacracy has crushed my soul and destroyed my desire to live'. The woman behind the counter answers, 'Sir, that is the wrong form'." title="it’s all about value for money"/>
          <p:cNvSpPr>
            <a:spLocks noGrp="1"/>
          </p:cNvSpPr>
          <p:nvPr>
            <p:ph type="title"/>
          </p:nvPr>
        </p:nvSpPr>
        <p:spPr>
          <a:xfrm>
            <a:off x="420687" y="404664"/>
            <a:ext cx="8375650" cy="423862"/>
          </a:xfrm>
        </p:spPr>
        <p:txBody>
          <a:bodyPr/>
          <a:lstStyle/>
          <a:p>
            <a:r>
              <a:rPr lang="en-GB" altLang="en-US" dirty="0" smtClean="0"/>
              <a:t>‘it’s all about value for money…’</a:t>
            </a:r>
          </a:p>
        </p:txBody>
      </p:sp>
      <p:sp>
        <p:nvSpPr>
          <p:cNvPr id="11267" name="Content Placeholder 2"/>
          <p:cNvSpPr>
            <a:spLocks noGrp="1"/>
          </p:cNvSpPr>
          <p:nvPr>
            <p:ph idx="1"/>
          </p:nvPr>
        </p:nvSpPr>
        <p:spPr/>
        <p:txBody>
          <a:bodyPr/>
          <a:lstStyle/>
          <a:p>
            <a:endParaRPr lang="en-US" altLang="en-US" smtClean="0"/>
          </a:p>
        </p:txBody>
      </p:sp>
      <p:pic>
        <p:nvPicPr>
          <p:cNvPr id="11268" name="Picture 4" descr="R:\DRC Management\Training, Visits and Conferences\Imperial June 2016\Cartoons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341438"/>
            <a:ext cx="7705725"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87216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Pre DSAs ‘Modernisation’</a:t>
            </a:r>
          </a:p>
        </p:txBody>
      </p:sp>
      <p:graphicFrame>
        <p:nvGraphicFramePr>
          <p:cNvPr id="4" name="Content Placeholder 3" descr="Triangle with DSAs at the peak forming a large amount of the traingle; Institutional reasonable adjustments underneath; inclusive teaching and learning environment forming the smallest rown at the bottom"/>
          <p:cNvGraphicFramePr>
            <a:graphicFrameLocks noGrp="1"/>
          </p:cNvGraphicFramePr>
          <p:nvPr>
            <p:ph idx="1"/>
            <p:extLst>
              <p:ext uri="{D42A27DB-BD31-4B8C-83A1-F6EECF244321}">
                <p14:modId xmlns:p14="http://schemas.microsoft.com/office/powerpoint/2010/main" val="2994575660"/>
              </p:ext>
            </p:extLst>
          </p:nvPr>
        </p:nvGraphicFramePr>
        <p:xfrm>
          <a:off x="384175" y="1556792"/>
          <a:ext cx="8374063"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4</a:t>
            </a:fld>
            <a:endParaRPr lang="en-GB">
              <a:solidFill>
                <a:srgbClr val="FFFFFF"/>
              </a:solidFill>
            </a:endParaRPr>
          </a:p>
        </p:txBody>
      </p:sp>
    </p:spTree>
    <p:extLst>
      <p:ext uri="{BB962C8B-B14F-4D97-AF65-F5344CB8AC3E}">
        <p14:creationId xmlns:p14="http://schemas.microsoft.com/office/powerpoint/2010/main" val="1802099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Post DSAs Modernisation </a:t>
            </a:r>
          </a:p>
        </p:txBody>
      </p:sp>
      <p:graphicFrame>
        <p:nvGraphicFramePr>
          <p:cNvPr id="4" name="Content Placeholder 3" descr="Triangle with DSAs at the top; institutional reasonable adjustments underneath and inclusive teaching and learning environment at the bottom. All rows are about even"/>
          <p:cNvGraphicFramePr>
            <a:graphicFrameLocks noGrp="1"/>
          </p:cNvGraphicFramePr>
          <p:nvPr>
            <p:ph idx="1"/>
            <p:extLst>
              <p:ext uri="{D42A27DB-BD31-4B8C-83A1-F6EECF244321}">
                <p14:modId xmlns:p14="http://schemas.microsoft.com/office/powerpoint/2010/main" val="2836704545"/>
              </p:ext>
            </p:extLst>
          </p:nvPr>
        </p:nvGraphicFramePr>
        <p:xfrm>
          <a:off x="384175" y="1484784"/>
          <a:ext cx="8374063"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5</a:t>
            </a:fld>
            <a:endParaRPr lang="en-GB">
              <a:solidFill>
                <a:srgbClr val="FFFFFF"/>
              </a:solidFill>
            </a:endParaRPr>
          </a:p>
        </p:txBody>
      </p:sp>
    </p:spTree>
    <p:extLst>
      <p:ext uri="{BB962C8B-B14F-4D97-AF65-F5344CB8AC3E}">
        <p14:creationId xmlns:p14="http://schemas.microsoft.com/office/powerpoint/2010/main" val="3059656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2022?</a:t>
            </a:r>
          </a:p>
        </p:txBody>
      </p:sp>
      <p:graphicFrame>
        <p:nvGraphicFramePr>
          <p:cNvPr id="4" name="Content Placeholder 3" descr="Triangle with DSAs at the top; institutional reasonable adjustments underneath and inclusive teaching and learning environment at the bottom. DSAs form the smallest row; Reasonable adjustmetns are slightly wider; the widest row is inclusive teaching."/>
          <p:cNvGraphicFramePr>
            <a:graphicFrameLocks noGrp="1"/>
          </p:cNvGraphicFramePr>
          <p:nvPr>
            <p:ph idx="1"/>
            <p:extLst>
              <p:ext uri="{D42A27DB-BD31-4B8C-83A1-F6EECF244321}">
                <p14:modId xmlns:p14="http://schemas.microsoft.com/office/powerpoint/2010/main" val="560047723"/>
              </p:ext>
            </p:extLst>
          </p:nvPr>
        </p:nvGraphicFramePr>
        <p:xfrm>
          <a:off x="384968" y="1556792"/>
          <a:ext cx="8374063"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6</a:t>
            </a:fld>
            <a:endParaRPr lang="en-GB">
              <a:solidFill>
                <a:srgbClr val="FFFFFF"/>
              </a:solidFill>
            </a:endParaRPr>
          </a:p>
        </p:txBody>
      </p:sp>
    </p:spTree>
    <p:extLst>
      <p:ext uri="{BB962C8B-B14F-4D97-AF65-F5344CB8AC3E}">
        <p14:creationId xmlns:p14="http://schemas.microsoft.com/office/powerpoint/2010/main" val="2447477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GB" altLang="en-US" sz="3200" dirty="0" smtClean="0">
                <a:cs typeface="Arial" charset="0"/>
              </a:rPr>
              <a:t>Response to DSAs Modernisation</a:t>
            </a:r>
            <a:endParaRPr lang="en-GB" altLang="en-US" sz="3200" dirty="0">
              <a:cs typeface="Arial" charset="0"/>
            </a:endParaRPr>
          </a:p>
        </p:txBody>
      </p:sp>
      <p:sp>
        <p:nvSpPr>
          <p:cNvPr id="12291" name="Content Placeholder 2"/>
          <p:cNvSpPr>
            <a:spLocks noGrp="1"/>
          </p:cNvSpPr>
          <p:nvPr>
            <p:ph idx="1"/>
          </p:nvPr>
        </p:nvSpPr>
        <p:spPr>
          <a:xfrm>
            <a:off x="179388" y="1412875"/>
            <a:ext cx="8856662" cy="4752975"/>
          </a:xfrm>
        </p:spPr>
        <p:txBody>
          <a:bodyPr/>
          <a:lstStyle/>
          <a:p>
            <a:pPr>
              <a:spcAft>
                <a:spcPts val="1200"/>
              </a:spcAft>
            </a:pPr>
            <a:r>
              <a:rPr lang="en-GB" altLang="en-US">
                <a:cs typeface="Arial" charset="0"/>
              </a:rPr>
              <a:t>Establish Reasonable Adjustment Fund (RAF)</a:t>
            </a:r>
          </a:p>
          <a:p>
            <a:pPr lvl="1">
              <a:spcAft>
                <a:spcPts val="1200"/>
              </a:spcAft>
            </a:pPr>
            <a:r>
              <a:rPr lang="en-GB" altLang="en-US">
                <a:cs typeface="Arial" charset="0"/>
              </a:rPr>
              <a:t>Include Specialist Mentoring and Study Skills with NMH bands 1&amp;2</a:t>
            </a:r>
          </a:p>
          <a:p>
            <a:pPr lvl="1">
              <a:spcAft>
                <a:spcPts val="1200"/>
              </a:spcAft>
            </a:pPr>
            <a:r>
              <a:rPr lang="en-GB" altLang="en-US">
                <a:cs typeface="Arial" charset="0"/>
              </a:rPr>
              <a:t>Protect quality of NMH support and student experience</a:t>
            </a:r>
          </a:p>
          <a:p>
            <a:pPr lvl="1">
              <a:spcAft>
                <a:spcPts val="1200"/>
              </a:spcAft>
            </a:pPr>
            <a:r>
              <a:rPr lang="en-GB" altLang="en-US">
                <a:cs typeface="Arial" charset="0"/>
              </a:rPr>
              <a:t>Retain experienced NMH workers</a:t>
            </a:r>
          </a:p>
          <a:p>
            <a:pPr lvl="1">
              <a:spcAft>
                <a:spcPts val="1200"/>
              </a:spcAft>
            </a:pPr>
            <a:r>
              <a:rPr lang="en-GB" altLang="en-US">
                <a:cs typeface="Arial" charset="0"/>
              </a:rPr>
              <a:t>Reduce time and financial cost of DSAs bureaucracy</a:t>
            </a:r>
          </a:p>
          <a:p>
            <a:pPr lvl="1">
              <a:spcAft>
                <a:spcPts val="1200"/>
              </a:spcAft>
            </a:pPr>
            <a:r>
              <a:rPr lang="en-GB" altLang="en-US">
                <a:cs typeface="Arial" charset="0"/>
              </a:rPr>
              <a:t>Allow control and innovation in provision in response to student feedback</a:t>
            </a:r>
          </a:p>
          <a:p>
            <a:pPr lvl="1">
              <a:spcAft>
                <a:spcPts val="1200"/>
              </a:spcAft>
            </a:pPr>
            <a:r>
              <a:rPr lang="en-GB" altLang="en-US">
                <a:cs typeface="Arial" charset="0"/>
              </a:rPr>
              <a:t>Some NMH tasks devolved</a:t>
            </a:r>
          </a:p>
          <a:p>
            <a:pPr>
              <a:spcAft>
                <a:spcPts val="1200"/>
              </a:spcAft>
            </a:pPr>
            <a:r>
              <a:rPr lang="en-GB" altLang="en-US">
                <a:cs typeface="Arial" charset="0"/>
              </a:rPr>
              <a:t>Work to develop more effective inclusive teaching and learning practice</a:t>
            </a:r>
          </a:p>
          <a:p>
            <a:pPr lvl="1">
              <a:spcAft>
                <a:spcPts val="1200"/>
              </a:spcAft>
            </a:pPr>
            <a:r>
              <a:rPr lang="en-GB" altLang="en-US">
                <a:cs typeface="Arial" charset="0"/>
              </a:rPr>
              <a:t>E.g. Digital Education Strategy, Learning and Teaching Strategy</a:t>
            </a:r>
          </a:p>
          <a:p>
            <a:pPr lvl="1">
              <a:spcAft>
                <a:spcPts val="1200"/>
              </a:spcAft>
            </a:pPr>
            <a:r>
              <a:rPr lang="en-GB" altLang="en-US">
                <a:cs typeface="Arial" charset="0"/>
              </a:rPr>
              <a:t>Cambridge Centre for Teaching and Learning </a:t>
            </a:r>
            <a:r>
              <a:rPr lang="en-GB" altLang="en-US" sz="1800">
                <a:cs typeface="Arial" charset="0"/>
                <a:hlinkClick r:id="rId3"/>
              </a:rPr>
              <a:t>http://www.teachingsupport.cam.ac.uk/</a:t>
            </a:r>
            <a:r>
              <a:rPr lang="en-GB" altLang="en-US" sz="1800">
                <a:cs typeface="Arial" charset="0"/>
              </a:rPr>
              <a:t> </a:t>
            </a:r>
          </a:p>
        </p:txBody>
      </p:sp>
      <p:sp>
        <p:nvSpPr>
          <p:cNvPr id="2" name="Slide Number Placeholder 1"/>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7</a:t>
            </a:fld>
            <a:endParaRPr lang="en-GB">
              <a:solidFill>
                <a:srgbClr val="FFFFFF"/>
              </a:solidFill>
            </a:endParaRPr>
          </a:p>
        </p:txBody>
      </p:sp>
    </p:spTree>
    <p:extLst>
      <p:ext uri="{BB962C8B-B14F-4D97-AF65-F5344CB8AC3E}">
        <p14:creationId xmlns:p14="http://schemas.microsoft.com/office/powerpoint/2010/main" val="401827292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altLang="en-US" sz="3200" dirty="0"/>
              <a:t>Student voice</a:t>
            </a:r>
          </a:p>
        </p:txBody>
      </p:sp>
      <p:sp>
        <p:nvSpPr>
          <p:cNvPr id="13315" name="Content Placeholder 2"/>
          <p:cNvSpPr>
            <a:spLocks noGrp="1"/>
          </p:cNvSpPr>
          <p:nvPr>
            <p:ph idx="1"/>
          </p:nvPr>
        </p:nvSpPr>
        <p:spPr>
          <a:xfrm>
            <a:off x="250825" y="1556792"/>
            <a:ext cx="8507413" cy="4393158"/>
          </a:xfrm>
        </p:spPr>
        <p:txBody>
          <a:bodyPr/>
          <a:lstStyle/>
          <a:p>
            <a:r>
              <a:rPr lang="en-GB" altLang="en-US" sz="2200" dirty="0"/>
              <a:t>Proposals developed in conjunction with Cambridge student unions and supported through Cambridge committee structure by CUSU Education and Welfare officers</a:t>
            </a:r>
          </a:p>
          <a:p>
            <a:r>
              <a:rPr lang="en-GB" altLang="en-US" sz="2200" dirty="0"/>
              <a:t>Students are still encouraged to apply for DSAs</a:t>
            </a:r>
          </a:p>
          <a:p>
            <a:r>
              <a:rPr lang="en-GB" altLang="en-US" sz="2200" dirty="0"/>
              <a:t>Students have requested more flexible modes of delivery to reflect their academic context (group sessions over subscribed x 3)</a:t>
            </a:r>
          </a:p>
          <a:p>
            <a:r>
              <a:rPr lang="en-GB" altLang="en-US" sz="2200" dirty="0"/>
              <a:t>Students requested support workers who have a deep understanding of their academic context</a:t>
            </a:r>
          </a:p>
          <a:p>
            <a:r>
              <a:rPr lang="en-GB" altLang="en-US" sz="2200" dirty="0"/>
              <a:t>Quality Assurance matches or exceeds DSA QAG QAF standards</a:t>
            </a:r>
          </a:p>
          <a:p>
            <a:endParaRPr lang="en-GB" altLang="en-US" dirty="0"/>
          </a:p>
        </p:txBody>
      </p:sp>
      <p:sp>
        <p:nvSpPr>
          <p:cNvPr id="2" name="Slide Number Placeholder 1"/>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8</a:t>
            </a:fld>
            <a:endParaRPr lang="en-GB">
              <a:solidFill>
                <a:srgbClr val="FFFFFF"/>
              </a:solidFill>
            </a:endParaRPr>
          </a:p>
        </p:txBody>
      </p:sp>
    </p:spTree>
    <p:extLst>
      <p:ext uri="{BB962C8B-B14F-4D97-AF65-F5344CB8AC3E}">
        <p14:creationId xmlns:p14="http://schemas.microsoft.com/office/powerpoint/2010/main" val="320548014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84175" y="260350"/>
            <a:ext cx="8375650" cy="792163"/>
          </a:xfrm>
        </p:spPr>
        <p:txBody>
          <a:bodyPr/>
          <a:lstStyle/>
          <a:p>
            <a:r>
              <a:rPr lang="en-GB" altLang="en-US"/>
              <a:t>Previous NMH process under DSAs (application to NMH support)</a:t>
            </a:r>
          </a:p>
        </p:txBody>
      </p:sp>
      <p:graphicFrame>
        <p:nvGraphicFramePr>
          <p:cNvPr id="4" name="Content Placeholder 3"/>
          <p:cNvGraphicFramePr>
            <a:graphicFrameLocks noGrp="1"/>
          </p:cNvGraphicFramePr>
          <p:nvPr>
            <p:ph idx="1"/>
          </p:nvPr>
        </p:nvGraphicFramePr>
        <p:xfrm>
          <a:off x="107504" y="1412776"/>
          <a:ext cx="8928991" cy="4362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509" name="Rectangle 5"/>
          <p:cNvSpPr>
            <a:spLocks noChangeArrowheads="1"/>
          </p:cNvSpPr>
          <p:nvPr/>
        </p:nvSpPr>
        <p:spPr bwMode="auto">
          <a:xfrm>
            <a:off x="139700" y="1844675"/>
            <a:ext cx="19960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Aft>
                <a:spcPct val="75000"/>
              </a:spcAft>
              <a:buChar char="•"/>
              <a:defRPr sz="2000">
                <a:solidFill>
                  <a:schemeClr val="tx1"/>
                </a:solidFill>
                <a:latin typeface="Arial" charset="0"/>
              </a:defRPr>
            </a:lvl1pPr>
            <a:lvl2pPr marL="742950" indent="-285750">
              <a:spcAft>
                <a:spcPct val="75000"/>
              </a:spcAft>
              <a:buChar char="•"/>
              <a:defRPr sz="2000">
                <a:solidFill>
                  <a:schemeClr val="tx1"/>
                </a:solidFill>
                <a:latin typeface="Arial" charset="0"/>
              </a:defRPr>
            </a:lvl2pPr>
            <a:lvl3pPr marL="1143000" indent="-228600">
              <a:spcAft>
                <a:spcPct val="75000"/>
              </a:spcAft>
              <a:buChar char="•"/>
              <a:defRPr sz="2000">
                <a:solidFill>
                  <a:schemeClr val="tx1"/>
                </a:solidFill>
                <a:latin typeface="Arial" charset="0"/>
              </a:defRPr>
            </a:lvl3pPr>
            <a:lvl4pPr marL="1600200" indent="-228600">
              <a:spcAft>
                <a:spcPct val="75000"/>
              </a:spcAft>
              <a:buChar char="•"/>
              <a:defRPr sz="2000">
                <a:solidFill>
                  <a:schemeClr val="tx1"/>
                </a:solidFill>
                <a:latin typeface="Arial" charset="0"/>
              </a:defRPr>
            </a:lvl4pPr>
            <a:lvl5pPr marL="2057400" indent="-228600">
              <a:spcAft>
                <a:spcPct val="75000"/>
              </a:spcAft>
              <a:buChar char="•"/>
              <a:defRPr sz="2000">
                <a:solidFill>
                  <a:schemeClr val="tx1"/>
                </a:solidFill>
                <a:latin typeface="Arial" charset="0"/>
              </a:defRPr>
            </a:lvl5pPr>
            <a:lvl6pPr marL="2514600" indent="-228600" eaLnBrk="0" fontAlgn="base" hangingPunct="0">
              <a:spcBef>
                <a:spcPct val="0"/>
              </a:spcBef>
              <a:spcAft>
                <a:spcPct val="75000"/>
              </a:spcAft>
              <a:buChar char="•"/>
              <a:defRPr sz="2000">
                <a:solidFill>
                  <a:schemeClr val="tx1"/>
                </a:solidFill>
                <a:latin typeface="Arial" charset="0"/>
              </a:defRPr>
            </a:lvl6pPr>
            <a:lvl7pPr marL="2971800" indent="-228600" eaLnBrk="0" fontAlgn="base" hangingPunct="0">
              <a:spcBef>
                <a:spcPct val="0"/>
              </a:spcBef>
              <a:spcAft>
                <a:spcPct val="75000"/>
              </a:spcAft>
              <a:buChar char="•"/>
              <a:defRPr sz="2000">
                <a:solidFill>
                  <a:schemeClr val="tx1"/>
                </a:solidFill>
                <a:latin typeface="Arial" charset="0"/>
              </a:defRPr>
            </a:lvl7pPr>
            <a:lvl8pPr marL="3429000" indent="-228600" eaLnBrk="0" fontAlgn="base" hangingPunct="0">
              <a:spcBef>
                <a:spcPct val="0"/>
              </a:spcBef>
              <a:spcAft>
                <a:spcPct val="75000"/>
              </a:spcAft>
              <a:buChar char="•"/>
              <a:defRPr sz="2000">
                <a:solidFill>
                  <a:schemeClr val="tx1"/>
                </a:solidFill>
                <a:latin typeface="Arial" charset="0"/>
              </a:defRPr>
            </a:lvl8pPr>
            <a:lvl9pPr marL="3886200" indent="-228600" eaLnBrk="0" fontAlgn="base" hangingPunct="0">
              <a:spcBef>
                <a:spcPct val="0"/>
              </a:spcBef>
              <a:spcAft>
                <a:spcPct val="75000"/>
              </a:spcAft>
              <a:buChar char="•"/>
              <a:defRPr sz="2000">
                <a:solidFill>
                  <a:schemeClr val="tx1"/>
                </a:solidFill>
                <a:latin typeface="Arial" charset="0"/>
              </a:defRPr>
            </a:lvl9pPr>
          </a:lstStyle>
          <a:p>
            <a:pPr eaLnBrk="1" hangingPunct="1">
              <a:spcAft>
                <a:spcPct val="0"/>
              </a:spcAft>
              <a:buFontTx/>
              <a:buNone/>
            </a:pPr>
            <a:r>
              <a:rPr lang="en-GB" altLang="en-US" sz="2400" b="1" dirty="0"/>
              <a:t>2 - 3 months</a:t>
            </a:r>
          </a:p>
        </p:txBody>
      </p:sp>
      <p:sp>
        <p:nvSpPr>
          <p:cNvPr id="21508" name="Rectangle 4"/>
          <p:cNvSpPr>
            <a:spLocks noChangeArrowheads="1"/>
          </p:cNvSpPr>
          <p:nvPr/>
        </p:nvSpPr>
        <p:spPr bwMode="auto">
          <a:xfrm>
            <a:off x="107950" y="4724400"/>
            <a:ext cx="8856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Aft>
                <a:spcPct val="75000"/>
              </a:spcAft>
              <a:buChar char="•"/>
              <a:defRPr sz="2000">
                <a:solidFill>
                  <a:schemeClr val="tx1"/>
                </a:solidFill>
                <a:latin typeface="Arial" charset="0"/>
              </a:defRPr>
            </a:lvl1pPr>
            <a:lvl2pPr marL="742950" indent="-285750">
              <a:spcAft>
                <a:spcPct val="75000"/>
              </a:spcAft>
              <a:buChar char="•"/>
              <a:defRPr sz="2000">
                <a:solidFill>
                  <a:schemeClr val="tx1"/>
                </a:solidFill>
                <a:latin typeface="Arial" charset="0"/>
              </a:defRPr>
            </a:lvl2pPr>
            <a:lvl3pPr marL="1143000" indent="-228600">
              <a:spcAft>
                <a:spcPct val="75000"/>
              </a:spcAft>
              <a:buChar char="•"/>
              <a:defRPr sz="2000">
                <a:solidFill>
                  <a:schemeClr val="tx1"/>
                </a:solidFill>
                <a:latin typeface="Arial" charset="0"/>
              </a:defRPr>
            </a:lvl3pPr>
            <a:lvl4pPr marL="1600200" indent="-228600">
              <a:spcAft>
                <a:spcPct val="75000"/>
              </a:spcAft>
              <a:buChar char="•"/>
              <a:defRPr sz="2000">
                <a:solidFill>
                  <a:schemeClr val="tx1"/>
                </a:solidFill>
                <a:latin typeface="Arial" charset="0"/>
              </a:defRPr>
            </a:lvl4pPr>
            <a:lvl5pPr marL="2057400" indent="-228600">
              <a:spcAft>
                <a:spcPct val="75000"/>
              </a:spcAft>
              <a:buChar char="•"/>
              <a:defRPr sz="2000">
                <a:solidFill>
                  <a:schemeClr val="tx1"/>
                </a:solidFill>
                <a:latin typeface="Arial" charset="0"/>
              </a:defRPr>
            </a:lvl5pPr>
            <a:lvl6pPr marL="2514600" indent="-228600" eaLnBrk="0" fontAlgn="base" hangingPunct="0">
              <a:spcBef>
                <a:spcPct val="0"/>
              </a:spcBef>
              <a:spcAft>
                <a:spcPct val="75000"/>
              </a:spcAft>
              <a:buChar char="•"/>
              <a:defRPr sz="2000">
                <a:solidFill>
                  <a:schemeClr val="tx1"/>
                </a:solidFill>
                <a:latin typeface="Arial" charset="0"/>
              </a:defRPr>
            </a:lvl6pPr>
            <a:lvl7pPr marL="2971800" indent="-228600" eaLnBrk="0" fontAlgn="base" hangingPunct="0">
              <a:spcBef>
                <a:spcPct val="0"/>
              </a:spcBef>
              <a:spcAft>
                <a:spcPct val="75000"/>
              </a:spcAft>
              <a:buChar char="•"/>
              <a:defRPr sz="2000">
                <a:solidFill>
                  <a:schemeClr val="tx1"/>
                </a:solidFill>
                <a:latin typeface="Arial" charset="0"/>
              </a:defRPr>
            </a:lvl7pPr>
            <a:lvl8pPr marL="3429000" indent="-228600" eaLnBrk="0" fontAlgn="base" hangingPunct="0">
              <a:spcBef>
                <a:spcPct val="0"/>
              </a:spcBef>
              <a:spcAft>
                <a:spcPct val="75000"/>
              </a:spcAft>
              <a:buChar char="•"/>
              <a:defRPr sz="2000">
                <a:solidFill>
                  <a:schemeClr val="tx1"/>
                </a:solidFill>
                <a:latin typeface="Arial" charset="0"/>
              </a:defRPr>
            </a:lvl8pPr>
            <a:lvl9pPr marL="3886200" indent="-228600" eaLnBrk="0" fontAlgn="base" hangingPunct="0">
              <a:spcBef>
                <a:spcPct val="0"/>
              </a:spcBef>
              <a:spcAft>
                <a:spcPct val="75000"/>
              </a:spcAft>
              <a:buChar char="•"/>
              <a:defRPr sz="2000">
                <a:solidFill>
                  <a:schemeClr val="tx1"/>
                </a:solidFill>
                <a:latin typeface="Arial" charset="0"/>
              </a:defRPr>
            </a:lvl9pPr>
          </a:lstStyle>
          <a:p>
            <a:pPr eaLnBrk="1" hangingPunct="1">
              <a:spcAft>
                <a:spcPct val="0"/>
              </a:spcAft>
              <a:buFontTx/>
              <a:buNone/>
            </a:pPr>
            <a:r>
              <a:rPr lang="en-GB" altLang="en-US" sz="2400" b="1"/>
              <a:t>At least 9 separate DSAs streams for NMH to administer</a:t>
            </a:r>
          </a:p>
        </p:txBody>
      </p:sp>
      <p:sp>
        <p:nvSpPr>
          <p:cNvPr id="2" name="Slide Number Placeholder 1"/>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9</a:t>
            </a:fld>
            <a:endParaRPr lang="en-GB">
              <a:solidFill>
                <a:srgbClr val="FFFFFF"/>
              </a:solidFill>
            </a:endParaRPr>
          </a:p>
        </p:txBody>
      </p:sp>
    </p:spTree>
    <p:extLst>
      <p:ext uri="{BB962C8B-B14F-4D97-AF65-F5344CB8AC3E}">
        <p14:creationId xmlns:p14="http://schemas.microsoft.com/office/powerpoint/2010/main" val="420694482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GB" altLang="en-US" sz="3200" dirty="0"/>
              <a:t>Cambridge NMH process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12305416"/>
              </p:ext>
            </p:extLst>
          </p:nvPr>
        </p:nvGraphicFramePr>
        <p:xfrm>
          <a:off x="384175" y="1708150"/>
          <a:ext cx="8374063" cy="4313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556" name="Rectangle 4"/>
          <p:cNvSpPr>
            <a:spLocks noChangeArrowheads="1"/>
          </p:cNvSpPr>
          <p:nvPr/>
        </p:nvSpPr>
        <p:spPr bwMode="auto">
          <a:xfrm>
            <a:off x="323850" y="5084763"/>
            <a:ext cx="4572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Aft>
                <a:spcPct val="75000"/>
              </a:spcAft>
              <a:buChar char="•"/>
              <a:defRPr sz="2000">
                <a:solidFill>
                  <a:schemeClr val="tx1"/>
                </a:solidFill>
                <a:latin typeface="Arial" charset="0"/>
              </a:defRPr>
            </a:lvl1pPr>
            <a:lvl2pPr marL="742950" indent="-285750">
              <a:spcAft>
                <a:spcPct val="75000"/>
              </a:spcAft>
              <a:buChar char="•"/>
              <a:defRPr sz="2000">
                <a:solidFill>
                  <a:schemeClr val="tx1"/>
                </a:solidFill>
                <a:latin typeface="Arial" charset="0"/>
              </a:defRPr>
            </a:lvl2pPr>
            <a:lvl3pPr marL="1143000" indent="-228600">
              <a:spcAft>
                <a:spcPct val="75000"/>
              </a:spcAft>
              <a:buChar char="•"/>
              <a:defRPr sz="2000">
                <a:solidFill>
                  <a:schemeClr val="tx1"/>
                </a:solidFill>
                <a:latin typeface="Arial" charset="0"/>
              </a:defRPr>
            </a:lvl3pPr>
            <a:lvl4pPr marL="1600200" indent="-228600">
              <a:spcAft>
                <a:spcPct val="75000"/>
              </a:spcAft>
              <a:buChar char="•"/>
              <a:defRPr sz="2000">
                <a:solidFill>
                  <a:schemeClr val="tx1"/>
                </a:solidFill>
                <a:latin typeface="Arial" charset="0"/>
              </a:defRPr>
            </a:lvl4pPr>
            <a:lvl5pPr marL="2057400" indent="-228600">
              <a:spcAft>
                <a:spcPct val="75000"/>
              </a:spcAft>
              <a:buChar char="•"/>
              <a:defRPr sz="2000">
                <a:solidFill>
                  <a:schemeClr val="tx1"/>
                </a:solidFill>
                <a:latin typeface="Arial" charset="0"/>
              </a:defRPr>
            </a:lvl5pPr>
            <a:lvl6pPr marL="2514600" indent="-228600" eaLnBrk="0" fontAlgn="base" hangingPunct="0">
              <a:spcBef>
                <a:spcPct val="0"/>
              </a:spcBef>
              <a:spcAft>
                <a:spcPct val="75000"/>
              </a:spcAft>
              <a:buChar char="•"/>
              <a:defRPr sz="2000">
                <a:solidFill>
                  <a:schemeClr val="tx1"/>
                </a:solidFill>
                <a:latin typeface="Arial" charset="0"/>
              </a:defRPr>
            </a:lvl6pPr>
            <a:lvl7pPr marL="2971800" indent="-228600" eaLnBrk="0" fontAlgn="base" hangingPunct="0">
              <a:spcBef>
                <a:spcPct val="0"/>
              </a:spcBef>
              <a:spcAft>
                <a:spcPct val="75000"/>
              </a:spcAft>
              <a:buChar char="•"/>
              <a:defRPr sz="2000">
                <a:solidFill>
                  <a:schemeClr val="tx1"/>
                </a:solidFill>
                <a:latin typeface="Arial" charset="0"/>
              </a:defRPr>
            </a:lvl7pPr>
            <a:lvl8pPr marL="3429000" indent="-228600" eaLnBrk="0" fontAlgn="base" hangingPunct="0">
              <a:spcBef>
                <a:spcPct val="0"/>
              </a:spcBef>
              <a:spcAft>
                <a:spcPct val="75000"/>
              </a:spcAft>
              <a:buChar char="•"/>
              <a:defRPr sz="2000">
                <a:solidFill>
                  <a:schemeClr val="tx1"/>
                </a:solidFill>
                <a:latin typeface="Arial" charset="0"/>
              </a:defRPr>
            </a:lvl8pPr>
            <a:lvl9pPr marL="3886200" indent="-228600" eaLnBrk="0" fontAlgn="base" hangingPunct="0">
              <a:spcBef>
                <a:spcPct val="0"/>
              </a:spcBef>
              <a:spcAft>
                <a:spcPct val="75000"/>
              </a:spcAft>
              <a:buChar char="•"/>
              <a:defRPr sz="2000">
                <a:solidFill>
                  <a:schemeClr val="tx1"/>
                </a:solidFill>
                <a:latin typeface="Arial" charset="0"/>
              </a:defRPr>
            </a:lvl9pPr>
          </a:lstStyle>
          <a:p>
            <a:pPr eaLnBrk="1" hangingPunct="1">
              <a:spcAft>
                <a:spcPct val="0"/>
              </a:spcAft>
              <a:buFontTx/>
              <a:buNone/>
            </a:pPr>
            <a:r>
              <a:rPr lang="en-GB" altLang="en-US" sz="2400" b="1"/>
              <a:t>Only one ‘stream’ applicable to all students.</a:t>
            </a:r>
          </a:p>
        </p:txBody>
      </p:sp>
      <p:sp>
        <p:nvSpPr>
          <p:cNvPr id="23557" name="Rectangle 5"/>
          <p:cNvSpPr>
            <a:spLocks noChangeArrowheads="1"/>
          </p:cNvSpPr>
          <p:nvPr/>
        </p:nvSpPr>
        <p:spPr bwMode="auto">
          <a:xfrm>
            <a:off x="395288" y="1844675"/>
            <a:ext cx="8064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Aft>
                <a:spcPct val="75000"/>
              </a:spcAft>
              <a:buChar char="•"/>
              <a:defRPr sz="2000">
                <a:solidFill>
                  <a:schemeClr val="tx1"/>
                </a:solidFill>
                <a:latin typeface="Arial" charset="0"/>
              </a:defRPr>
            </a:lvl1pPr>
            <a:lvl2pPr marL="742950" indent="-285750">
              <a:spcAft>
                <a:spcPct val="75000"/>
              </a:spcAft>
              <a:buChar char="•"/>
              <a:defRPr sz="2000">
                <a:solidFill>
                  <a:schemeClr val="tx1"/>
                </a:solidFill>
                <a:latin typeface="Arial" charset="0"/>
              </a:defRPr>
            </a:lvl2pPr>
            <a:lvl3pPr marL="1143000" indent="-228600">
              <a:spcAft>
                <a:spcPct val="75000"/>
              </a:spcAft>
              <a:buChar char="•"/>
              <a:defRPr sz="2000">
                <a:solidFill>
                  <a:schemeClr val="tx1"/>
                </a:solidFill>
                <a:latin typeface="Arial" charset="0"/>
              </a:defRPr>
            </a:lvl3pPr>
            <a:lvl4pPr marL="1600200" indent="-228600">
              <a:spcAft>
                <a:spcPct val="75000"/>
              </a:spcAft>
              <a:buChar char="•"/>
              <a:defRPr sz="2000">
                <a:solidFill>
                  <a:schemeClr val="tx1"/>
                </a:solidFill>
                <a:latin typeface="Arial" charset="0"/>
              </a:defRPr>
            </a:lvl4pPr>
            <a:lvl5pPr marL="2057400" indent="-228600">
              <a:spcAft>
                <a:spcPct val="75000"/>
              </a:spcAft>
              <a:buChar char="•"/>
              <a:defRPr sz="2000">
                <a:solidFill>
                  <a:schemeClr val="tx1"/>
                </a:solidFill>
                <a:latin typeface="Arial" charset="0"/>
              </a:defRPr>
            </a:lvl5pPr>
            <a:lvl6pPr marL="2514600" indent="-228600" eaLnBrk="0" fontAlgn="base" hangingPunct="0">
              <a:spcBef>
                <a:spcPct val="0"/>
              </a:spcBef>
              <a:spcAft>
                <a:spcPct val="75000"/>
              </a:spcAft>
              <a:buChar char="•"/>
              <a:defRPr sz="2000">
                <a:solidFill>
                  <a:schemeClr val="tx1"/>
                </a:solidFill>
                <a:latin typeface="Arial" charset="0"/>
              </a:defRPr>
            </a:lvl6pPr>
            <a:lvl7pPr marL="2971800" indent="-228600" eaLnBrk="0" fontAlgn="base" hangingPunct="0">
              <a:spcBef>
                <a:spcPct val="0"/>
              </a:spcBef>
              <a:spcAft>
                <a:spcPct val="75000"/>
              </a:spcAft>
              <a:buChar char="•"/>
              <a:defRPr sz="2000">
                <a:solidFill>
                  <a:schemeClr val="tx1"/>
                </a:solidFill>
                <a:latin typeface="Arial" charset="0"/>
              </a:defRPr>
            </a:lvl7pPr>
            <a:lvl8pPr marL="3429000" indent="-228600" eaLnBrk="0" fontAlgn="base" hangingPunct="0">
              <a:spcBef>
                <a:spcPct val="0"/>
              </a:spcBef>
              <a:spcAft>
                <a:spcPct val="75000"/>
              </a:spcAft>
              <a:buChar char="•"/>
              <a:defRPr sz="2000">
                <a:solidFill>
                  <a:schemeClr val="tx1"/>
                </a:solidFill>
                <a:latin typeface="Arial" charset="0"/>
              </a:defRPr>
            </a:lvl8pPr>
            <a:lvl9pPr marL="3886200" indent="-228600" eaLnBrk="0" fontAlgn="base" hangingPunct="0">
              <a:spcBef>
                <a:spcPct val="0"/>
              </a:spcBef>
              <a:spcAft>
                <a:spcPct val="75000"/>
              </a:spcAft>
              <a:buChar char="•"/>
              <a:defRPr sz="2000">
                <a:solidFill>
                  <a:schemeClr val="tx1"/>
                </a:solidFill>
                <a:latin typeface="Arial" charset="0"/>
              </a:defRPr>
            </a:lvl9pPr>
          </a:lstStyle>
          <a:p>
            <a:pPr eaLnBrk="1" hangingPunct="1">
              <a:spcAft>
                <a:spcPct val="0"/>
              </a:spcAft>
              <a:buFontTx/>
              <a:buNone/>
            </a:pPr>
            <a:r>
              <a:rPr lang="en-GB" altLang="en-US" sz="1800" b="1"/>
              <a:t>Was anticipated as 2-4 weeks, but average award from application to award actually processed in 3 days</a:t>
            </a:r>
          </a:p>
        </p:txBody>
      </p:sp>
      <p:sp>
        <p:nvSpPr>
          <p:cNvPr id="2" name="Slide Number Placeholder 1"/>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10</a:t>
            </a:fld>
            <a:endParaRPr lang="en-GB">
              <a:solidFill>
                <a:srgbClr val="FFFFFF"/>
              </a:solidFill>
            </a:endParaRPr>
          </a:p>
        </p:txBody>
      </p:sp>
    </p:spTree>
    <p:extLst>
      <p:ext uri="{BB962C8B-B14F-4D97-AF65-F5344CB8AC3E}">
        <p14:creationId xmlns:p14="http://schemas.microsoft.com/office/powerpoint/2010/main" val="252972688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altLang="en-US" sz="2800">
                <a:latin typeface="Calibri" pitchFamily="34" charset="0"/>
              </a:rPr>
              <a:t>NMH provision at Cambridge from Sept. 2016 </a:t>
            </a:r>
          </a:p>
        </p:txBody>
      </p:sp>
      <p:sp>
        <p:nvSpPr>
          <p:cNvPr id="3" name="Content Placeholder 2"/>
          <p:cNvSpPr>
            <a:spLocks noGrp="1"/>
          </p:cNvSpPr>
          <p:nvPr>
            <p:ph sz="half" idx="1"/>
          </p:nvPr>
        </p:nvSpPr>
        <p:spPr>
          <a:xfrm>
            <a:off x="3995738" y="1557338"/>
            <a:ext cx="5046662" cy="5002212"/>
          </a:xfrm>
        </p:spPr>
        <p:txBody>
          <a:bodyPr>
            <a:normAutofit/>
          </a:bodyPr>
          <a:lstStyle/>
          <a:p>
            <a:pPr marL="0" indent="0">
              <a:spcAft>
                <a:spcPts val="1800"/>
              </a:spcAft>
              <a:buFontTx/>
              <a:buNone/>
              <a:defRPr/>
            </a:pPr>
            <a:r>
              <a:rPr lang="en-GB" sz="2400" b="1" dirty="0">
                <a:cs typeface="Arial" panose="020B0604020202020204" pitchFamily="34" charset="0"/>
              </a:rPr>
              <a:t>Devolved to Departments and Colleges</a:t>
            </a:r>
          </a:p>
          <a:p>
            <a:pPr>
              <a:spcAft>
                <a:spcPts val="1800"/>
              </a:spcAft>
              <a:defRPr/>
            </a:pPr>
            <a:r>
              <a:rPr lang="en-GB" sz="2000" dirty="0">
                <a:cs typeface="Arial" panose="020B0604020202020204" pitchFamily="34" charset="0"/>
              </a:rPr>
              <a:t>Practical Support Assistant</a:t>
            </a:r>
          </a:p>
          <a:p>
            <a:pPr>
              <a:spcAft>
                <a:spcPts val="1800"/>
              </a:spcAft>
              <a:defRPr/>
            </a:pPr>
            <a:r>
              <a:rPr lang="en-GB" sz="2000" dirty="0">
                <a:cs typeface="Arial" panose="020B0604020202020204" pitchFamily="34" charset="0"/>
              </a:rPr>
              <a:t>Library Support Assistant</a:t>
            </a:r>
          </a:p>
          <a:p>
            <a:pPr>
              <a:spcAft>
                <a:spcPts val="1800"/>
              </a:spcAft>
              <a:defRPr/>
            </a:pPr>
            <a:r>
              <a:rPr lang="en-GB" sz="2000" dirty="0">
                <a:cs typeface="Arial" panose="020B0604020202020204" pitchFamily="34" charset="0"/>
              </a:rPr>
              <a:t>Workshop / Lab assistant</a:t>
            </a:r>
          </a:p>
          <a:p>
            <a:pPr>
              <a:spcAft>
                <a:spcPts val="1800"/>
              </a:spcAft>
              <a:defRPr/>
            </a:pPr>
            <a:r>
              <a:rPr lang="en-GB" sz="2000" dirty="0">
                <a:cs typeface="Arial" panose="020B0604020202020204" pitchFamily="34" charset="0"/>
              </a:rPr>
              <a:t>Examination Support Workers</a:t>
            </a:r>
          </a:p>
          <a:p>
            <a:pPr marL="0" indent="0">
              <a:spcAft>
                <a:spcPts val="600"/>
              </a:spcAft>
              <a:buFontTx/>
              <a:buNone/>
              <a:defRPr/>
            </a:pPr>
            <a:r>
              <a:rPr lang="en-GB" sz="2400" b="1" dirty="0">
                <a:cs typeface="Arial" panose="020B0604020202020204" pitchFamily="34" charset="0"/>
              </a:rPr>
              <a:t>Covered by DSAs</a:t>
            </a:r>
          </a:p>
          <a:p>
            <a:pPr>
              <a:spcAft>
                <a:spcPts val="600"/>
              </a:spcAft>
              <a:defRPr/>
            </a:pPr>
            <a:r>
              <a:rPr lang="en-GB" sz="2000" dirty="0">
                <a:cs typeface="Arial" panose="020B0604020202020204" pitchFamily="34" charset="0"/>
              </a:rPr>
              <a:t>Sighted Guides, Mobility Trainer, BSL Interpreters, AT Training, Electronic Note-takers, Support workers for Deaf students.</a:t>
            </a:r>
          </a:p>
          <a:p>
            <a:pPr>
              <a:defRPr/>
            </a:pPr>
            <a:endParaRPr lang="en-GB" dirty="0"/>
          </a:p>
        </p:txBody>
      </p:sp>
      <p:sp>
        <p:nvSpPr>
          <p:cNvPr id="4" name="Content Placeholder 3"/>
          <p:cNvSpPr>
            <a:spLocks noGrp="1"/>
          </p:cNvSpPr>
          <p:nvPr>
            <p:ph sz="half" idx="2"/>
          </p:nvPr>
        </p:nvSpPr>
        <p:spPr>
          <a:xfrm>
            <a:off x="323850" y="1557338"/>
            <a:ext cx="4111625" cy="4067175"/>
          </a:xfrm>
        </p:spPr>
        <p:txBody>
          <a:bodyPr>
            <a:normAutofit/>
          </a:bodyPr>
          <a:lstStyle/>
          <a:p>
            <a:pPr marL="0" indent="0">
              <a:spcAft>
                <a:spcPts val="1800"/>
              </a:spcAft>
              <a:buFontTx/>
              <a:buNone/>
              <a:defRPr/>
            </a:pPr>
            <a:r>
              <a:rPr lang="en-GB" sz="2400" b="1" dirty="0">
                <a:cs typeface="Arial" panose="020B0604020202020204" pitchFamily="34" charset="0"/>
              </a:rPr>
              <a:t>Covered by RAF</a:t>
            </a:r>
          </a:p>
          <a:p>
            <a:pPr>
              <a:spcAft>
                <a:spcPts val="1800"/>
              </a:spcAft>
              <a:defRPr/>
            </a:pPr>
            <a:r>
              <a:rPr lang="en-GB" sz="2000" dirty="0">
                <a:cs typeface="Arial" panose="020B0604020202020204" pitchFamily="34" charset="0"/>
              </a:rPr>
              <a:t>Note-takers</a:t>
            </a:r>
          </a:p>
          <a:p>
            <a:pPr>
              <a:spcAft>
                <a:spcPts val="1800"/>
              </a:spcAft>
              <a:defRPr/>
            </a:pPr>
            <a:r>
              <a:rPr lang="en-GB" sz="2000" dirty="0">
                <a:cs typeface="Arial" panose="020B0604020202020204" pitchFamily="34" charset="0"/>
              </a:rPr>
              <a:t>Proof reader</a:t>
            </a:r>
          </a:p>
          <a:p>
            <a:pPr>
              <a:spcAft>
                <a:spcPts val="1800"/>
              </a:spcAft>
              <a:defRPr/>
            </a:pPr>
            <a:r>
              <a:rPr lang="en-GB" sz="2000" dirty="0">
                <a:cs typeface="Arial" panose="020B0604020202020204" pitchFamily="34" charset="0"/>
              </a:rPr>
              <a:t>Study Assistant</a:t>
            </a:r>
          </a:p>
          <a:p>
            <a:pPr>
              <a:spcAft>
                <a:spcPts val="1800"/>
              </a:spcAft>
              <a:defRPr/>
            </a:pPr>
            <a:r>
              <a:rPr lang="en-GB" sz="2000" dirty="0">
                <a:cs typeface="Arial" panose="020B0604020202020204" pitchFamily="34" charset="0"/>
              </a:rPr>
              <a:t>Specialist Transcription</a:t>
            </a:r>
          </a:p>
          <a:p>
            <a:pPr>
              <a:spcAft>
                <a:spcPts val="1800"/>
              </a:spcAft>
              <a:defRPr/>
            </a:pPr>
            <a:r>
              <a:rPr lang="en-GB" sz="2000" dirty="0">
                <a:cs typeface="Arial" panose="020B0604020202020204" pitchFamily="34" charset="0"/>
              </a:rPr>
              <a:t>Mentoring</a:t>
            </a:r>
          </a:p>
          <a:p>
            <a:pPr>
              <a:spcAft>
                <a:spcPts val="1800"/>
              </a:spcAft>
              <a:defRPr/>
            </a:pPr>
            <a:r>
              <a:rPr lang="en-GB" sz="2000" dirty="0">
                <a:cs typeface="Arial" panose="020B0604020202020204" pitchFamily="34" charset="0"/>
              </a:rPr>
              <a:t>Specialist Study Skills</a:t>
            </a:r>
          </a:p>
        </p:txBody>
      </p:sp>
      <p:sp>
        <p:nvSpPr>
          <p:cNvPr id="2" name="Slide Number Placeholder 1"/>
          <p:cNvSpPr>
            <a:spLocks noGrp="1"/>
          </p:cNvSpPr>
          <p:nvPr>
            <p:ph type="sldNum" sz="quarter" idx="10"/>
          </p:nvPr>
        </p:nvSpPr>
        <p:spPr/>
        <p:txBody>
          <a:bodyPr/>
          <a:lstStyle/>
          <a:p>
            <a:pPr>
              <a:defRPr/>
            </a:pPr>
            <a:fld id="{3CB3910C-8598-47A3-A2EF-ADC511547A5B}" type="slidenum">
              <a:rPr lang="en-GB" smtClean="0">
                <a:solidFill>
                  <a:srgbClr val="FFFFFF"/>
                </a:solidFill>
              </a:rPr>
              <a:pPr>
                <a:defRPr/>
              </a:pPr>
              <a:t>11</a:t>
            </a:fld>
            <a:endParaRPr lang="en-GB">
              <a:solidFill>
                <a:srgbClr val="FFFFFF"/>
              </a:solidFill>
            </a:endParaRPr>
          </a:p>
        </p:txBody>
      </p:sp>
    </p:spTree>
    <p:extLst>
      <p:ext uri="{BB962C8B-B14F-4D97-AF65-F5344CB8AC3E}">
        <p14:creationId xmlns:p14="http://schemas.microsoft.com/office/powerpoint/2010/main" val="170177766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p:txBody>
          <a:bodyPr/>
          <a:lstStyle/>
          <a:p>
            <a:r>
              <a:rPr lang="en-US" altLang="en-US"/>
              <a:t>Benefits of the system:</a:t>
            </a:r>
          </a:p>
        </p:txBody>
      </p:sp>
      <p:sp>
        <p:nvSpPr>
          <p:cNvPr id="27651" name="Content Placeholder 2"/>
          <p:cNvSpPr>
            <a:spLocks noGrp="1"/>
          </p:cNvSpPr>
          <p:nvPr>
            <p:ph sz="half" idx="1"/>
          </p:nvPr>
        </p:nvSpPr>
        <p:spPr/>
        <p:txBody>
          <a:bodyPr/>
          <a:lstStyle/>
          <a:p>
            <a:r>
              <a:rPr lang="en-GB" altLang="en-US" sz="2400" dirty="0"/>
              <a:t>Student Experience -Time/quality</a:t>
            </a:r>
          </a:p>
          <a:p>
            <a:r>
              <a:rPr lang="en-GB" altLang="en-US" sz="2400" dirty="0"/>
              <a:t>TEF/OFFA/HEFCE/CMA</a:t>
            </a:r>
          </a:p>
          <a:p>
            <a:r>
              <a:rPr lang="en-GB" altLang="en-US" sz="2400" dirty="0"/>
              <a:t>Safeguarding Systems</a:t>
            </a:r>
          </a:p>
          <a:p>
            <a:r>
              <a:rPr lang="en-GB" altLang="en-US" sz="2400" dirty="0"/>
              <a:t>Retention and Achievement</a:t>
            </a:r>
          </a:p>
          <a:p>
            <a:r>
              <a:rPr lang="en-GB" altLang="en-US" sz="2400" dirty="0"/>
              <a:t>Protect NMH workers</a:t>
            </a:r>
          </a:p>
          <a:p>
            <a:r>
              <a:rPr lang="en-GB" altLang="en-US" sz="2400" dirty="0"/>
              <a:t>Meeting legal duty</a:t>
            </a:r>
          </a:p>
          <a:p>
            <a:endParaRPr lang="en-GB" altLang="en-US" dirty="0"/>
          </a:p>
        </p:txBody>
      </p:sp>
      <p:sp>
        <p:nvSpPr>
          <p:cNvPr id="28676" name="Content Placeholder 4"/>
          <p:cNvSpPr>
            <a:spLocks noGrp="1"/>
          </p:cNvSpPr>
          <p:nvPr>
            <p:ph sz="half" idx="2"/>
          </p:nvPr>
        </p:nvSpPr>
        <p:spPr/>
        <p:txBody>
          <a:bodyPr/>
          <a:lstStyle/>
          <a:p>
            <a:pPr>
              <a:defRPr/>
            </a:pPr>
            <a:r>
              <a:rPr lang="en-GB" altLang="en-US" sz="2400" dirty="0"/>
              <a:t>Mixed modes of delivery</a:t>
            </a:r>
          </a:p>
          <a:p>
            <a:pPr>
              <a:defRPr/>
            </a:pPr>
            <a:r>
              <a:rPr lang="en-GB" altLang="en-US" sz="2400" dirty="0"/>
              <a:t>Move away from medicalised process and systems</a:t>
            </a:r>
          </a:p>
          <a:p>
            <a:pPr>
              <a:defRPr/>
            </a:pPr>
            <a:r>
              <a:rPr lang="en-GB" altLang="en-US" sz="2400" dirty="0"/>
              <a:t>Reduced costs/time</a:t>
            </a:r>
          </a:p>
          <a:p>
            <a:pPr>
              <a:defRPr/>
            </a:pPr>
            <a:r>
              <a:rPr lang="en-GB" altLang="en-US" sz="2400" dirty="0"/>
              <a:t>Increased responsiveness</a:t>
            </a:r>
          </a:p>
          <a:p>
            <a:pPr>
              <a:defRPr/>
            </a:pPr>
            <a:r>
              <a:rPr lang="en-GB" altLang="en-US" sz="2400" dirty="0"/>
              <a:t>Increased take-up</a:t>
            </a:r>
          </a:p>
          <a:p>
            <a:pPr>
              <a:defRPr/>
            </a:pPr>
            <a:endParaRPr lang="en-GB" altLang="en-US" sz="2400" dirty="0"/>
          </a:p>
          <a:p>
            <a:pPr marL="0" indent="0">
              <a:buFontTx/>
              <a:buNone/>
              <a:defRPr/>
            </a:pPr>
            <a:endParaRPr lang="en-GB" altLang="en-US" sz="2000" dirty="0"/>
          </a:p>
        </p:txBody>
      </p:sp>
      <p:sp>
        <p:nvSpPr>
          <p:cNvPr id="2" name="Slide Number Placeholder 1"/>
          <p:cNvSpPr>
            <a:spLocks noGrp="1"/>
          </p:cNvSpPr>
          <p:nvPr>
            <p:ph type="sldNum" sz="quarter" idx="10"/>
          </p:nvPr>
        </p:nvSpPr>
        <p:spPr/>
        <p:txBody>
          <a:bodyPr/>
          <a:lstStyle/>
          <a:p>
            <a:pPr>
              <a:defRPr/>
            </a:pPr>
            <a:fld id="{3CB3910C-8598-47A3-A2EF-ADC511547A5B}" type="slidenum">
              <a:rPr lang="en-GB" smtClean="0">
                <a:solidFill>
                  <a:srgbClr val="FFFFFF"/>
                </a:solidFill>
              </a:rPr>
              <a:pPr>
                <a:defRPr/>
              </a:pPr>
              <a:t>12</a:t>
            </a:fld>
            <a:endParaRPr lang="en-GB">
              <a:solidFill>
                <a:srgbClr val="FFFFFF"/>
              </a:solidFill>
            </a:endParaRPr>
          </a:p>
        </p:txBody>
      </p:sp>
    </p:spTree>
    <p:extLst>
      <p:ext uri="{BB962C8B-B14F-4D97-AF65-F5344CB8AC3E}">
        <p14:creationId xmlns:p14="http://schemas.microsoft.com/office/powerpoint/2010/main" val="292377678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 data – student take up of support</a:t>
            </a:r>
          </a:p>
        </p:txBody>
      </p:sp>
      <p:graphicFrame>
        <p:nvGraphicFramePr>
          <p:cNvPr id="5" name="Content Placeholder 4" descr="Bar chart illlustrating student take up of at least 1 hout of support whilst DSA-funded compared to RAF funded. study skills 35% when on DSA; 62% when on RAF. Mentoring: 63% on DSA and 86% on RSA"/>
          <p:cNvGraphicFramePr>
            <a:graphicFrameLocks noGrp="1"/>
          </p:cNvGraphicFramePr>
          <p:nvPr>
            <p:ph idx="1"/>
            <p:extLst>
              <p:ext uri="{D42A27DB-BD31-4B8C-83A1-F6EECF244321}">
                <p14:modId xmlns:p14="http://schemas.microsoft.com/office/powerpoint/2010/main" val="2742380040"/>
              </p:ext>
            </p:extLst>
          </p:nvPr>
        </p:nvGraphicFramePr>
        <p:xfrm>
          <a:off x="384968" y="1395412"/>
          <a:ext cx="8374063" cy="40671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95536" y="5517232"/>
            <a:ext cx="7920880" cy="646331"/>
          </a:xfrm>
          <a:prstGeom prst="rect">
            <a:avLst/>
          </a:prstGeom>
          <a:noFill/>
        </p:spPr>
        <p:txBody>
          <a:bodyPr wrap="square" rtlCol="0">
            <a:spAutoFit/>
          </a:bodyPr>
          <a:lstStyle/>
          <a:p>
            <a:r>
              <a:rPr lang="en-GB" dirty="0"/>
              <a:t>77% increase in take up of study skills</a:t>
            </a:r>
          </a:p>
          <a:p>
            <a:r>
              <a:rPr lang="en-GB" dirty="0"/>
              <a:t>37% increase in take up of mentoring</a:t>
            </a:r>
          </a:p>
        </p:txBody>
      </p:sp>
      <p:sp>
        <p:nvSpPr>
          <p:cNvPr id="3" name="Slide Number Placeholder 2"/>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13</a:t>
            </a:fld>
            <a:endParaRPr lang="en-GB">
              <a:solidFill>
                <a:srgbClr val="FFFFFF"/>
              </a:solidFill>
            </a:endParaRPr>
          </a:p>
        </p:txBody>
      </p:sp>
    </p:spTree>
    <p:extLst>
      <p:ext uri="{BB962C8B-B14F-4D97-AF65-F5344CB8AC3E}">
        <p14:creationId xmlns:p14="http://schemas.microsoft.com/office/powerpoint/2010/main" val="197237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 data - volume</a:t>
            </a:r>
          </a:p>
        </p:txBody>
      </p:sp>
      <p:graphicFrame>
        <p:nvGraphicFramePr>
          <p:cNvPr id="5" name="Content Placeholder 4" descr="Number of students awarded support in 2015-16 and 2016-17. Total study skills: 333 in 15-16 and 368 in 16-17; Total mentoring: 224 in 15-16 and 345 for 16-17. Total notetaking: 36 in 15-16 and 31in 16-17"/>
          <p:cNvGraphicFramePr>
            <a:graphicFrameLocks noGrp="1"/>
          </p:cNvGraphicFramePr>
          <p:nvPr>
            <p:ph idx="1"/>
            <p:extLst>
              <p:ext uri="{D42A27DB-BD31-4B8C-83A1-F6EECF244321}">
                <p14:modId xmlns:p14="http://schemas.microsoft.com/office/powerpoint/2010/main" val="2255842977"/>
              </p:ext>
            </p:extLst>
          </p:nvPr>
        </p:nvGraphicFramePr>
        <p:xfrm>
          <a:off x="384968" y="1484784"/>
          <a:ext cx="8374063" cy="4283199"/>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14</a:t>
            </a:fld>
            <a:endParaRPr lang="en-GB">
              <a:solidFill>
                <a:srgbClr val="FFFFFF"/>
              </a:solidFill>
            </a:endParaRPr>
          </a:p>
        </p:txBody>
      </p:sp>
    </p:spTree>
    <p:extLst>
      <p:ext uri="{BB962C8B-B14F-4D97-AF65-F5344CB8AC3E}">
        <p14:creationId xmlns:p14="http://schemas.microsoft.com/office/powerpoint/2010/main" val="1961601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 student feedback</a:t>
            </a:r>
          </a:p>
        </p:txBody>
      </p:sp>
      <p:sp>
        <p:nvSpPr>
          <p:cNvPr id="3" name="Content Placeholder 2"/>
          <p:cNvSpPr>
            <a:spLocks noGrp="1"/>
          </p:cNvSpPr>
          <p:nvPr>
            <p:ph idx="1"/>
          </p:nvPr>
        </p:nvSpPr>
        <p:spPr>
          <a:xfrm>
            <a:off x="281843" y="1412776"/>
            <a:ext cx="8580313" cy="4680520"/>
          </a:xfrm>
        </p:spPr>
        <p:txBody>
          <a:bodyPr/>
          <a:lstStyle/>
          <a:p>
            <a:r>
              <a:rPr lang="en-GB" sz="1800" b="1" dirty="0"/>
              <a:t>I was told about the Reasonable Adjustments funding very quickly and my application was processed very quickly, which was very helpful as it provided me with additional support quickly.</a:t>
            </a:r>
          </a:p>
          <a:p>
            <a:r>
              <a:rPr lang="en-GB" sz="1800" b="1" dirty="0"/>
              <a:t>Exceptional. Above and beyond.</a:t>
            </a:r>
          </a:p>
          <a:p>
            <a:r>
              <a:rPr lang="en-GB" sz="1800" b="1" dirty="0"/>
              <a:t>I strongly encourage others in a similar situation to seek out advice from the DRC, as in my experience, relatively small but intelligent interventions can really be transformative in allowing disabled students to fully realise our potential</a:t>
            </a:r>
          </a:p>
          <a:p>
            <a:r>
              <a:rPr lang="en-GB" sz="1800" b="1" dirty="0"/>
              <a:t>Mentoring and Study Skills gave me many tools for success</a:t>
            </a:r>
          </a:p>
          <a:p>
            <a:r>
              <a:rPr lang="en-GB" sz="1800" b="1" dirty="0"/>
              <a:t>This service is outstanding and helped me pass my viva up-grade with confidence</a:t>
            </a:r>
          </a:p>
          <a:p>
            <a:r>
              <a:rPr lang="en-GB" sz="1800" b="1" dirty="0"/>
              <a:t>I am especially enthusiastic about specialist mentoring, it has completely changed my experience of study for the better</a:t>
            </a:r>
          </a:p>
          <a:p>
            <a:endParaRPr lang="en-GB" dirty="0"/>
          </a:p>
        </p:txBody>
      </p:sp>
      <p:sp>
        <p:nvSpPr>
          <p:cNvPr id="4" name="Slide Number Placeholder 3"/>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15</a:t>
            </a:fld>
            <a:endParaRPr lang="en-GB">
              <a:solidFill>
                <a:srgbClr val="FFFFFF"/>
              </a:solidFill>
            </a:endParaRPr>
          </a:p>
        </p:txBody>
      </p:sp>
    </p:spTree>
    <p:extLst>
      <p:ext uri="{BB962C8B-B14F-4D97-AF65-F5344CB8AC3E}">
        <p14:creationId xmlns:p14="http://schemas.microsoft.com/office/powerpoint/2010/main" val="490529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 staff feedback</a:t>
            </a:r>
          </a:p>
        </p:txBody>
      </p:sp>
      <p:sp>
        <p:nvSpPr>
          <p:cNvPr id="3" name="Content Placeholder 2"/>
          <p:cNvSpPr>
            <a:spLocks noGrp="1"/>
          </p:cNvSpPr>
          <p:nvPr>
            <p:ph idx="1"/>
          </p:nvPr>
        </p:nvSpPr>
        <p:spPr/>
        <p:txBody>
          <a:bodyPr/>
          <a:lstStyle/>
          <a:p>
            <a:endParaRPr lang="en-GB" dirty="0"/>
          </a:p>
        </p:txBody>
      </p:sp>
      <p:sp>
        <p:nvSpPr>
          <p:cNvPr id="6" name="Rounded Rectangular Callout 5"/>
          <p:cNvSpPr/>
          <p:nvPr/>
        </p:nvSpPr>
        <p:spPr>
          <a:xfrm>
            <a:off x="251520" y="1484784"/>
            <a:ext cx="8784976" cy="4320480"/>
          </a:xfrm>
          <a:prstGeom prst="wedgeRoundRect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2200" dirty="0">
                <a:solidFill>
                  <a:srgbClr val="000000"/>
                </a:solidFill>
              </a:rPr>
              <a:t>I had concerns  about the pressures the system would put on Advisers, but I’m a convert. The RAF allows us to put support in  much more quickly where there is a need, without the student or the advisers going through seemingly bureaucratic hoops. It also means we follow through with what we’re offering students. I haven’t had to spend time arguing with SFE over semantics in medical evidence, which has meant I’ve had more time to support both students themselves and the faculties/Colleges who also work with them. Keeping the support ‘in-house’ means that we’ve also maintained the strong links with the mentors and Study Skills tutors and quickly share relevant information or raise concerns.’</a:t>
            </a:r>
          </a:p>
        </p:txBody>
      </p:sp>
      <p:sp>
        <p:nvSpPr>
          <p:cNvPr id="7" name="Slide Number Placeholder 6"/>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16</a:t>
            </a:fld>
            <a:endParaRPr lang="en-GB">
              <a:solidFill>
                <a:srgbClr val="FFFFFF"/>
              </a:solidFill>
            </a:endParaRPr>
          </a:p>
        </p:txBody>
      </p:sp>
    </p:spTree>
    <p:extLst>
      <p:ext uri="{BB962C8B-B14F-4D97-AF65-F5344CB8AC3E}">
        <p14:creationId xmlns:p14="http://schemas.microsoft.com/office/powerpoint/2010/main" val="3119546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 staff feedback</a:t>
            </a:r>
          </a:p>
        </p:txBody>
      </p:sp>
      <p:sp>
        <p:nvSpPr>
          <p:cNvPr id="3" name="Content Placeholder 2"/>
          <p:cNvSpPr>
            <a:spLocks noGrp="1"/>
          </p:cNvSpPr>
          <p:nvPr>
            <p:ph idx="1"/>
          </p:nvPr>
        </p:nvSpPr>
        <p:spPr/>
        <p:txBody>
          <a:bodyPr/>
          <a:lstStyle/>
          <a:p>
            <a:endParaRPr lang="en-GB" dirty="0"/>
          </a:p>
        </p:txBody>
      </p:sp>
      <p:sp>
        <p:nvSpPr>
          <p:cNvPr id="5" name="Rounded Rectangular Callout 4"/>
          <p:cNvSpPr/>
          <p:nvPr/>
        </p:nvSpPr>
        <p:spPr>
          <a:xfrm>
            <a:off x="575556" y="1556792"/>
            <a:ext cx="7992888" cy="4104456"/>
          </a:xfrm>
          <a:prstGeom prst="wedgeRoundRectCallou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In summary, I would say that the RAF has given me much more control over managing student support. Support can be put in place at short notice, additional hours for non-medical help can be added quickly, as appropriate. We can respond much more effectively and efficiently to student need. As a Disability Adviser, it gives me peace of mind. </a:t>
            </a:r>
          </a:p>
        </p:txBody>
      </p:sp>
      <p:sp>
        <p:nvSpPr>
          <p:cNvPr id="4" name="Slide Number Placeholder 3"/>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17</a:t>
            </a:fld>
            <a:endParaRPr lang="en-GB">
              <a:solidFill>
                <a:srgbClr val="FFFFFF"/>
              </a:solidFill>
            </a:endParaRPr>
          </a:p>
        </p:txBody>
      </p:sp>
    </p:spTree>
    <p:extLst>
      <p:ext uri="{BB962C8B-B14F-4D97-AF65-F5344CB8AC3E}">
        <p14:creationId xmlns:p14="http://schemas.microsoft.com/office/powerpoint/2010/main" val="118465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 staff feedback</a:t>
            </a:r>
          </a:p>
        </p:txBody>
      </p:sp>
      <p:sp>
        <p:nvSpPr>
          <p:cNvPr id="5" name="Rounded Rectangular Callout 4"/>
          <p:cNvSpPr/>
          <p:nvPr/>
        </p:nvSpPr>
        <p:spPr>
          <a:xfrm>
            <a:off x="611560" y="1569903"/>
            <a:ext cx="7704856" cy="3744416"/>
          </a:xfrm>
          <a:prstGeom prst="wedgeRoundRectCallou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dirty="0">
                <a:solidFill>
                  <a:schemeClr val="tx1"/>
                </a:solidFill>
              </a:rPr>
              <a:t>" The Fund enables my relationship with the student to start off positively.  I recommend support and sometimes within a week the student is receiving it. The student then links my support with their success in their studies". </a:t>
            </a:r>
          </a:p>
        </p:txBody>
      </p:sp>
      <p:sp>
        <p:nvSpPr>
          <p:cNvPr id="4" name="Slide Number Placeholder 3"/>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18</a:t>
            </a:fld>
            <a:endParaRPr lang="en-GB">
              <a:solidFill>
                <a:srgbClr val="FFFFFF"/>
              </a:solidFill>
            </a:endParaRPr>
          </a:p>
        </p:txBody>
      </p:sp>
    </p:spTree>
    <p:extLst>
      <p:ext uri="{BB962C8B-B14F-4D97-AF65-F5344CB8AC3E}">
        <p14:creationId xmlns:p14="http://schemas.microsoft.com/office/powerpoint/2010/main" val="3140129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 staff feedback</a:t>
            </a:r>
          </a:p>
        </p:txBody>
      </p:sp>
      <p:sp>
        <p:nvSpPr>
          <p:cNvPr id="3" name="Content Placeholder 2"/>
          <p:cNvSpPr>
            <a:spLocks noGrp="1"/>
          </p:cNvSpPr>
          <p:nvPr>
            <p:ph idx="1"/>
          </p:nvPr>
        </p:nvSpPr>
        <p:spPr/>
        <p:txBody>
          <a:bodyPr/>
          <a:lstStyle/>
          <a:p>
            <a:endParaRPr lang="en-GB" dirty="0"/>
          </a:p>
        </p:txBody>
      </p:sp>
      <p:sp>
        <p:nvSpPr>
          <p:cNvPr id="5" name="Rounded Rectangular Callout 4"/>
          <p:cNvSpPr/>
          <p:nvPr/>
        </p:nvSpPr>
        <p:spPr>
          <a:xfrm>
            <a:off x="173331" y="1465834"/>
            <a:ext cx="8712968" cy="4392488"/>
          </a:xfrm>
          <a:prstGeom prst="wedgeRoundRectCallou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tx1"/>
                </a:solidFill>
              </a:rPr>
              <a:t>Moving to the RAF from DSA has had a massively positive impact on my work as a disability adviser and my ability to respond to the individual requirements of the student in an appropriate and timely way. As disability advisers, we can work with the student to identify the support that they will benefit from most, and are able to ensure that this is the support that they receive. This means that the student receives the support very quickly after discussing the issues with us (sometimes on the same day).  As a result, the time disability advisers spend determining and arranging the support is productive time where we are getting good outcomes for students.  Previously we wasted considerable  time with back and forth emails to SFE, which were of no material benefit to students (but just caused considerable delays before support could be implemented). </a:t>
            </a:r>
          </a:p>
        </p:txBody>
      </p:sp>
      <p:sp>
        <p:nvSpPr>
          <p:cNvPr id="4" name="Slide Number Placeholder 3"/>
          <p:cNvSpPr>
            <a:spLocks noGrp="1"/>
          </p:cNvSpPr>
          <p:nvPr>
            <p:ph type="sldNum" sz="quarter" idx="10"/>
          </p:nvPr>
        </p:nvSpPr>
        <p:spPr/>
        <p:txBody>
          <a:bodyPr/>
          <a:lstStyle/>
          <a:p>
            <a:pPr>
              <a:defRPr/>
            </a:pPr>
            <a:fld id="{9611BA2C-4E24-4A0E-9305-3B9DF7D48D9D}" type="slidenum">
              <a:rPr lang="en-GB" smtClean="0">
                <a:solidFill>
                  <a:srgbClr val="FFFFFF"/>
                </a:solidFill>
              </a:rPr>
              <a:pPr>
                <a:defRPr/>
              </a:pPr>
              <a:t>19</a:t>
            </a:fld>
            <a:endParaRPr lang="en-GB">
              <a:solidFill>
                <a:srgbClr val="FFFFFF"/>
              </a:solidFill>
            </a:endParaRPr>
          </a:p>
        </p:txBody>
      </p:sp>
    </p:spTree>
    <p:extLst>
      <p:ext uri="{BB962C8B-B14F-4D97-AF65-F5344CB8AC3E}">
        <p14:creationId xmlns:p14="http://schemas.microsoft.com/office/powerpoint/2010/main" val="915582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GB" altLang="en-US"/>
              <a:t>Questions?</a:t>
            </a:r>
          </a:p>
        </p:txBody>
      </p:sp>
      <p:sp>
        <p:nvSpPr>
          <p:cNvPr id="317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ct val="75000"/>
              </a:spcAft>
              <a:buChar char="•"/>
              <a:defRPr sz="2000">
                <a:solidFill>
                  <a:schemeClr val="tx1"/>
                </a:solidFill>
                <a:latin typeface="Arial" charset="0"/>
              </a:defRPr>
            </a:lvl1pPr>
            <a:lvl2pPr marL="742950" indent="-285750">
              <a:spcAft>
                <a:spcPct val="75000"/>
              </a:spcAft>
              <a:buChar char="•"/>
              <a:defRPr sz="2000">
                <a:solidFill>
                  <a:schemeClr val="tx1"/>
                </a:solidFill>
                <a:latin typeface="Arial" charset="0"/>
              </a:defRPr>
            </a:lvl2pPr>
            <a:lvl3pPr marL="1143000" indent="-228600">
              <a:spcAft>
                <a:spcPct val="75000"/>
              </a:spcAft>
              <a:buChar char="•"/>
              <a:defRPr sz="2000">
                <a:solidFill>
                  <a:schemeClr val="tx1"/>
                </a:solidFill>
                <a:latin typeface="Arial" charset="0"/>
              </a:defRPr>
            </a:lvl3pPr>
            <a:lvl4pPr marL="1600200" indent="-228600">
              <a:spcAft>
                <a:spcPct val="75000"/>
              </a:spcAft>
              <a:buChar char="•"/>
              <a:defRPr sz="2000">
                <a:solidFill>
                  <a:schemeClr val="tx1"/>
                </a:solidFill>
                <a:latin typeface="Arial" charset="0"/>
              </a:defRPr>
            </a:lvl4pPr>
            <a:lvl5pPr marL="2057400" indent="-228600">
              <a:spcAft>
                <a:spcPct val="75000"/>
              </a:spcAft>
              <a:buChar char="•"/>
              <a:defRPr sz="2000">
                <a:solidFill>
                  <a:schemeClr val="tx1"/>
                </a:solidFill>
                <a:latin typeface="Arial" charset="0"/>
              </a:defRPr>
            </a:lvl5pPr>
            <a:lvl6pPr marL="2514600" indent="-228600" eaLnBrk="0" fontAlgn="base" hangingPunct="0">
              <a:spcBef>
                <a:spcPct val="0"/>
              </a:spcBef>
              <a:spcAft>
                <a:spcPct val="75000"/>
              </a:spcAft>
              <a:buChar char="•"/>
              <a:defRPr sz="2000">
                <a:solidFill>
                  <a:schemeClr val="tx1"/>
                </a:solidFill>
                <a:latin typeface="Arial" charset="0"/>
              </a:defRPr>
            </a:lvl6pPr>
            <a:lvl7pPr marL="2971800" indent="-228600" eaLnBrk="0" fontAlgn="base" hangingPunct="0">
              <a:spcBef>
                <a:spcPct val="0"/>
              </a:spcBef>
              <a:spcAft>
                <a:spcPct val="75000"/>
              </a:spcAft>
              <a:buChar char="•"/>
              <a:defRPr sz="2000">
                <a:solidFill>
                  <a:schemeClr val="tx1"/>
                </a:solidFill>
                <a:latin typeface="Arial" charset="0"/>
              </a:defRPr>
            </a:lvl7pPr>
            <a:lvl8pPr marL="3429000" indent="-228600" eaLnBrk="0" fontAlgn="base" hangingPunct="0">
              <a:spcBef>
                <a:spcPct val="0"/>
              </a:spcBef>
              <a:spcAft>
                <a:spcPct val="75000"/>
              </a:spcAft>
              <a:buChar char="•"/>
              <a:defRPr sz="2000">
                <a:solidFill>
                  <a:schemeClr val="tx1"/>
                </a:solidFill>
                <a:latin typeface="Arial" charset="0"/>
              </a:defRPr>
            </a:lvl8pPr>
            <a:lvl9pPr marL="3886200" indent="-228600" eaLnBrk="0" fontAlgn="base" hangingPunct="0">
              <a:spcBef>
                <a:spcPct val="0"/>
              </a:spcBef>
              <a:spcAft>
                <a:spcPct val="75000"/>
              </a:spcAft>
              <a:buChar char="•"/>
              <a:defRPr sz="2000">
                <a:solidFill>
                  <a:schemeClr val="tx1"/>
                </a:solidFill>
                <a:latin typeface="Arial" charset="0"/>
              </a:defRPr>
            </a:lvl9pPr>
          </a:lstStyle>
          <a:p>
            <a:pPr>
              <a:spcAft>
                <a:spcPct val="0"/>
              </a:spcAft>
              <a:buFontTx/>
              <a:buNone/>
            </a:pPr>
            <a:fld id="{B6ED0EBD-5140-4F94-8D8D-88613257DB21}" type="slidenum">
              <a:rPr lang="en-GB" altLang="en-US" sz="1000">
                <a:solidFill>
                  <a:schemeClr val="tx2"/>
                </a:solidFill>
              </a:rPr>
              <a:pPr>
                <a:spcAft>
                  <a:spcPct val="0"/>
                </a:spcAft>
                <a:buFontTx/>
                <a:buNone/>
              </a:pPr>
              <a:t>20</a:t>
            </a:fld>
            <a:endParaRPr lang="en-GB" altLang="en-US" sz="1000" dirty="0">
              <a:solidFill>
                <a:schemeClr val="tx2"/>
              </a:solidFill>
            </a:endParaRPr>
          </a:p>
        </p:txBody>
      </p:sp>
      <p:pic>
        <p:nvPicPr>
          <p:cNvPr id="31751" name="Picture 6" descr="Cartoon of man scratching his head with question m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0475" y="1557338"/>
            <a:ext cx="154305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4161948"/>
      </p:ext>
    </p:extLst>
  </p:cSld>
  <p:clrMapOvr>
    <a:masterClrMapping/>
  </p:clrMapOvr>
  <p:transition/>
</p:sld>
</file>

<file path=ppt/theme/theme1.xml><?xml version="1.0" encoding="utf-8"?>
<a:theme xmlns:a="http://schemas.openxmlformats.org/drawingml/2006/main" name="blank">
  <a:themeElements>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clrMap bg1="lt1" tx1="dk1" bg2="lt2" tx2="dk2" accent1="accent1" accent2="accent2" accent3="accent3" accent4="accent4" accent5="accent5" accent6="accent6" hlink="hlink" folHlink="folHlink"/>
    </a:extraClrScheme>
    <a:extraClrScheme>
      <a:clrScheme name="blank 2">
        <a:dk1>
          <a:srgbClr val="003E72"/>
        </a:dk1>
        <a:lt1>
          <a:srgbClr val="FFFFFF"/>
        </a:lt1>
        <a:dk2>
          <a:srgbClr val="FFFFFF"/>
        </a:dk2>
        <a:lt2>
          <a:srgbClr val="83AFB4"/>
        </a:lt2>
        <a:accent1>
          <a:srgbClr val="6AADE4"/>
        </a:accent1>
        <a:accent2>
          <a:srgbClr val="EFBD47"/>
        </a:accent2>
        <a:accent3>
          <a:srgbClr val="FFFFFF"/>
        </a:accent3>
        <a:accent4>
          <a:srgbClr val="003460"/>
        </a:accent4>
        <a:accent5>
          <a:srgbClr val="B9D3EF"/>
        </a:accent5>
        <a:accent6>
          <a:srgbClr val="D9AB3F"/>
        </a:accent6>
        <a:hlink>
          <a:srgbClr val="A8B400"/>
        </a:hlink>
        <a:folHlink>
          <a:srgbClr val="6A4061"/>
        </a:folHlink>
      </a:clrScheme>
      <a:clrMap bg1="lt1" tx1="dk1" bg2="lt2" tx2="dk2" accent1="accent1" accent2="accent2" accent3="accent3" accent4="accent4" accent5="accent5" accent6="accent6" hlink="hlink" folHlink="folHlink"/>
    </a:extraClrScheme>
    <a:extraClrScheme>
      <a:clrScheme name="blank 3">
        <a:dk1>
          <a:srgbClr val="003E72"/>
        </a:dk1>
        <a:lt1>
          <a:srgbClr val="FFFFFF"/>
        </a:lt1>
        <a:dk2>
          <a:srgbClr val="FFFFFF"/>
        </a:dk2>
        <a:lt2>
          <a:srgbClr val="156570"/>
        </a:lt2>
        <a:accent1>
          <a:srgbClr val="003E72"/>
        </a:accent1>
        <a:accent2>
          <a:srgbClr val="C84E00"/>
        </a:accent2>
        <a:accent3>
          <a:srgbClr val="FFFFFF"/>
        </a:accent3>
        <a:accent4>
          <a:srgbClr val="003460"/>
        </a:accent4>
        <a:accent5>
          <a:srgbClr val="AAAFBC"/>
        </a:accent5>
        <a:accent6>
          <a:srgbClr val="B54600"/>
        </a:accent6>
        <a:hlink>
          <a:srgbClr val="435125"/>
        </a:hlink>
        <a:folHlink>
          <a:srgbClr val="412D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1996</TotalTime>
  <Words>1073</Words>
  <Application>Microsoft Office PowerPoint</Application>
  <PresentationFormat>On-screen Show (4:3)</PresentationFormat>
  <Paragraphs>162</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blank</vt:lpstr>
      <vt:lpstr>PowerPoint Presentation</vt:lpstr>
      <vt:lpstr>Overview</vt:lpstr>
      <vt:lpstr>‘it’s all about value for money…’</vt:lpstr>
      <vt:lpstr>Pre DSAs ‘Modernisation’</vt:lpstr>
      <vt:lpstr>Post DSAs Modernisation </vt:lpstr>
      <vt:lpstr>2022?</vt:lpstr>
      <vt:lpstr>Response to DSAs Modernisation</vt:lpstr>
      <vt:lpstr>Student voice</vt:lpstr>
      <vt:lpstr>Previous NMH process under DSAs (application to NMH support)</vt:lpstr>
      <vt:lpstr>Cambridge NMH process</vt:lpstr>
      <vt:lpstr>NMH provision at Cambridge from Sept. 2016 </vt:lpstr>
      <vt:lpstr>Benefits of the system:</vt:lpstr>
      <vt:lpstr>Evaluation – data – student take up of support</vt:lpstr>
      <vt:lpstr>Evaluation – data - volume</vt:lpstr>
      <vt:lpstr>Evaluation – student feedback</vt:lpstr>
      <vt:lpstr>Evaluation – staff feedback</vt:lpstr>
      <vt:lpstr>Evaluation – staff feedback</vt:lpstr>
      <vt:lpstr>Evaluation – staff feedback</vt:lpstr>
      <vt:lpstr>Evaluation – staff feedback</vt:lpstr>
      <vt:lpstr>Questions?</vt:lpstr>
    </vt:vector>
  </TitlesOfParts>
  <Company>MISD, University of Cambridge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‘rebalanced’ model</dc:title>
  <dc:creator>John Harding</dc:creator>
  <cp:lastModifiedBy>YorkSJ</cp:lastModifiedBy>
  <cp:revision>56</cp:revision>
  <cp:lastPrinted>2017-12-11T10:37:49Z</cp:lastPrinted>
  <dcterms:created xsi:type="dcterms:W3CDTF">2017-03-21T16:48:53Z</dcterms:created>
  <dcterms:modified xsi:type="dcterms:W3CDTF">2018-02-07T13:39:17Z</dcterms:modified>
</cp:coreProperties>
</file>